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60" r:id="rId6"/>
  </p:sldMasterIdLst>
  <p:notesMasterIdLst>
    <p:notesMasterId r:id="rId15"/>
  </p:notesMasterIdLst>
  <p:sldIdLst>
    <p:sldId id="256" r:id="rId7"/>
    <p:sldId id="260" r:id="rId8"/>
    <p:sldId id="257" r:id="rId9"/>
    <p:sldId id="262" r:id="rId10"/>
    <p:sldId id="263" r:id="rId11"/>
    <p:sldId id="264" r:id="rId12"/>
    <p:sldId id="265" r:id="rId13"/>
    <p:sldId id="26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8CB733-2FB8-49E8-9B72-A9D44B490E3B}">
          <p14:sldIdLst>
            <p14:sldId id="256"/>
          </p14:sldIdLst>
        </p14:section>
        <p14:section name="1 slide" id="{48F23C88-B0D0-4EE1-BFD8-ADC461BBE63E}">
          <p14:sldIdLst>
            <p14:sldId id="260"/>
            <p14:sldId id="257"/>
          </p14:sldIdLst>
        </p14:section>
        <p14:section name="3 or 2 slides" id="{B0B561F6-284D-4EE9-AA0E-5310DE8B6915}">
          <p14:sldIdLst>
            <p14:sldId id="262"/>
            <p14:sldId id="263"/>
            <p14:sldId id="264"/>
            <p14:sldId id="265"/>
          </p14:sldIdLst>
        </p14:section>
        <p14:section name="Resources" id="{24AC76C5-EEBF-4D42-91ED-928DC2579D8E}">
          <p14:sldIdLst>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49813" autoAdjust="0"/>
  </p:normalViewPr>
  <p:slideViewPr>
    <p:cSldViewPr showGuides="1">
      <p:cViewPr>
        <p:scale>
          <a:sx n="59" d="100"/>
          <a:sy n="59" d="100"/>
        </p:scale>
        <p:origin x="-1834" y="-1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66C68-07B0-4354-B0E9-0B92914DD311}" type="datetimeFigureOut">
              <a:rPr lang="en-US" smtClean="0"/>
              <a:t>3/26/2012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48755-F6B7-41D7-A458-4A5A5B89C995}" type="slidenum">
              <a:rPr lang="en-US" smtClean="0"/>
              <a:t>‹#›</a:t>
            </a:fld>
            <a:endParaRPr lang="en-US"/>
          </a:p>
        </p:txBody>
      </p:sp>
    </p:spTree>
    <p:extLst>
      <p:ext uri="{BB962C8B-B14F-4D97-AF65-F5344CB8AC3E}">
        <p14:creationId xmlns:p14="http://schemas.microsoft.com/office/powerpoint/2010/main" val="181102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48755-F6B7-41D7-A458-4A5A5B89C995}" type="slidenum">
              <a:rPr lang="en-US" smtClean="0"/>
              <a:t>2</a:t>
            </a:fld>
            <a:endParaRPr lang="en-US"/>
          </a:p>
        </p:txBody>
      </p:sp>
    </p:spTree>
    <p:extLst>
      <p:ext uri="{BB962C8B-B14F-4D97-AF65-F5344CB8AC3E}">
        <p14:creationId xmlns:p14="http://schemas.microsoft.com/office/powerpoint/2010/main" val="357259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notes</a:t>
            </a:r>
            <a:r>
              <a:rPr lang="en-US" baseline="0" dirty="0" smtClean="0"/>
              <a:t> of the other slides below</a:t>
            </a:r>
            <a:endParaRPr lang="en-US" dirty="0" smtClean="0"/>
          </a:p>
          <a:p>
            <a:endParaRPr lang="en-US" dirty="0"/>
          </a:p>
        </p:txBody>
      </p:sp>
      <p:sp>
        <p:nvSpPr>
          <p:cNvPr id="4" name="Slide Number Placeholder 3"/>
          <p:cNvSpPr>
            <a:spLocks noGrp="1"/>
          </p:cNvSpPr>
          <p:nvPr>
            <p:ph type="sldNum" sz="quarter" idx="10"/>
          </p:nvPr>
        </p:nvSpPr>
        <p:spPr/>
        <p:txBody>
          <a:bodyPr/>
          <a:lstStyle/>
          <a:p>
            <a:fld id="{51C48755-F6B7-41D7-A458-4A5A5B89C995}" type="slidenum">
              <a:rPr lang="en-US" smtClean="0"/>
              <a:t>3</a:t>
            </a:fld>
            <a:endParaRPr lang="en-US"/>
          </a:p>
        </p:txBody>
      </p:sp>
    </p:spTree>
    <p:extLst>
      <p:ext uri="{BB962C8B-B14F-4D97-AF65-F5344CB8AC3E}">
        <p14:creationId xmlns:p14="http://schemas.microsoft.com/office/powerpoint/2010/main" val="138654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lvl="1" indent="-174982" defTabSz="933237">
              <a:buFont typeface="Arial" pitchFamily="34" charset="0"/>
              <a:buChar char="•"/>
              <a:defRPr/>
            </a:pPr>
            <a:r>
              <a:rPr lang="en-US" sz="1000" dirty="0" smtClean="0"/>
              <a:t>Heterogeneous platform support from Microsoft</a:t>
            </a:r>
          </a:p>
          <a:p>
            <a:pPr marL="632182" lvl="2" indent="-174982" defTabSz="933237">
              <a:buFont typeface="Arial" pitchFamily="34" charset="0"/>
              <a:buChar char="•"/>
              <a:defRPr/>
            </a:pPr>
            <a:r>
              <a:rPr lang="en-US" sz="1000" dirty="0" smtClean="0"/>
              <a:t>Target GPUs and CPU from C++</a:t>
            </a:r>
          </a:p>
          <a:p>
            <a:pPr marL="632182" lvl="2" indent="-174982" defTabSz="933237">
              <a:buFont typeface="Arial" pitchFamily="34" charset="0"/>
              <a:buChar char="•"/>
              <a:defRPr/>
            </a:pPr>
            <a:r>
              <a:rPr lang="en-US" sz="1000" dirty="0" smtClean="0"/>
              <a:t>Target different hardware from the same binary</a:t>
            </a:r>
          </a:p>
          <a:p>
            <a:pPr marL="174982" lvl="1" indent="-174982" defTabSz="933237">
              <a:buFont typeface="Arial" pitchFamily="34" charset="0"/>
              <a:buChar char="•"/>
              <a:defRPr/>
            </a:pPr>
            <a:r>
              <a:rPr lang="en-US" sz="1000" dirty="0" smtClean="0"/>
              <a:t>Is part of VC++ </a:t>
            </a:r>
          </a:p>
          <a:p>
            <a:pPr marL="641600" lvl="2" indent="-174982" defTabSz="933237">
              <a:buFont typeface="Arial" pitchFamily="34" charset="0"/>
              <a:buChar char="•"/>
              <a:defRPr/>
            </a:pPr>
            <a:r>
              <a:rPr lang="en-US" sz="1000" baseline="0" dirty="0" smtClean="0"/>
              <a:t>it is the same mainstream compiler you use today, </a:t>
            </a:r>
          </a:p>
          <a:p>
            <a:pPr marL="641600" lvl="2" indent="-174982" defTabSz="933237">
              <a:buFont typeface="Arial" pitchFamily="34" charset="0"/>
              <a:buChar char="•"/>
              <a:defRPr/>
            </a:pPr>
            <a:r>
              <a:rPr lang="en-US" sz="1000" baseline="0" dirty="0" smtClean="0"/>
              <a:t>same compiler for both the CPU and the GPU code, </a:t>
            </a:r>
          </a:p>
          <a:p>
            <a:pPr marL="641600" lvl="2" indent="-174982" defTabSz="933237">
              <a:buFont typeface="Arial" pitchFamily="34" charset="0"/>
              <a:buChar char="•"/>
              <a:defRPr/>
            </a:pPr>
            <a:r>
              <a:rPr lang="en-US" sz="1000" baseline="0" dirty="0" smtClean="0"/>
              <a:t>the same mainstream language C++ (with a </a:t>
            </a:r>
            <a:r>
              <a:rPr lang="en-US" sz="1000" dirty="0" smtClean="0"/>
              <a:t>couple of extensions that we are adding)</a:t>
            </a:r>
          </a:p>
          <a:p>
            <a:pPr marL="174982" lvl="1" indent="-174982" defTabSz="933237">
              <a:buFont typeface="Arial" pitchFamily="34" charset="0"/>
              <a:buChar char="•"/>
              <a:defRPr/>
            </a:pPr>
            <a:r>
              <a:rPr lang="en-US" sz="1000" dirty="0" smtClean="0"/>
              <a:t>Integrated in VS</a:t>
            </a:r>
          </a:p>
          <a:p>
            <a:pPr marL="641600" lvl="2" indent="-174982" defTabSz="933237">
              <a:buFont typeface="Arial" pitchFamily="34" charset="0"/>
              <a:buChar char="•"/>
              <a:defRPr/>
            </a:pPr>
            <a:r>
              <a:rPr lang="en-US" sz="1000" baseline="0" dirty="0" smtClean="0"/>
              <a:t>one IDE, </a:t>
            </a:r>
          </a:p>
          <a:p>
            <a:pPr marL="641600" lvl="2" indent="-174982" defTabSz="933237">
              <a:buFont typeface="Arial" pitchFamily="34" charset="0"/>
              <a:buChar char="•"/>
              <a:defRPr/>
            </a:pPr>
            <a:r>
              <a:rPr lang="en-US" sz="1000" baseline="0" dirty="0" smtClean="0"/>
              <a:t>one experience, </a:t>
            </a:r>
          </a:p>
          <a:p>
            <a:pPr marL="641600" lvl="2" indent="-174982" defTabSz="933237">
              <a:buFont typeface="Arial" pitchFamily="34" charset="0"/>
              <a:buChar char="•"/>
              <a:defRPr/>
            </a:pPr>
            <a:r>
              <a:rPr lang="en-US" sz="1000" baseline="0" dirty="0" smtClean="0"/>
              <a:t>one set of tools to learn and use</a:t>
            </a:r>
          </a:p>
          <a:p>
            <a:pPr marL="174982" lvl="1" indent="-174982" defTabSz="933237">
              <a:buFont typeface="Arial" pitchFamily="34" charset="0"/>
              <a:buChar char="•"/>
              <a:defRPr/>
            </a:pPr>
            <a:r>
              <a:rPr lang="en-US" sz="1000" baseline="0" dirty="0" smtClean="0"/>
              <a:t>Introduces template types </a:t>
            </a:r>
          </a:p>
          <a:p>
            <a:pPr marL="641600" lvl="2" indent="-174982" defTabSz="933237">
              <a:buFont typeface="Arial" pitchFamily="34" charset="0"/>
              <a:buChar char="•"/>
              <a:defRPr/>
            </a:pPr>
            <a:r>
              <a:rPr lang="en-US" sz="1000" baseline="0" dirty="0" smtClean="0"/>
              <a:t>that e</a:t>
            </a:r>
            <a:r>
              <a:rPr lang="en-US" sz="1000" dirty="0" smtClean="0"/>
              <a:t>nable</a:t>
            </a:r>
            <a:r>
              <a:rPr lang="en-US" sz="1000" baseline="0" dirty="0" smtClean="0"/>
              <a:t> you to</a:t>
            </a:r>
            <a:r>
              <a:rPr lang="en-US" sz="1000" dirty="0" smtClean="0"/>
              <a:t> work with large multidimensional data, </a:t>
            </a:r>
          </a:p>
          <a:p>
            <a:pPr marL="641600" lvl="2" indent="-174982" defTabSz="933237">
              <a:buFont typeface="Arial" pitchFamily="34" charset="0"/>
              <a:buChar char="•"/>
              <a:defRPr/>
            </a:pPr>
            <a:r>
              <a:rPr lang="en-US" sz="1000" dirty="0" smtClean="0"/>
              <a:t>on heterogeneous hardware, </a:t>
            </a:r>
          </a:p>
          <a:p>
            <a:pPr marL="641600" lvl="2" indent="-174982" defTabSz="933237">
              <a:buFont typeface="Arial" pitchFamily="34" charset="0"/>
              <a:buChar char="•"/>
              <a:defRPr/>
            </a:pPr>
            <a:r>
              <a:rPr lang="en-US" sz="1000" dirty="0" smtClean="0"/>
              <a:t>in a manner that exposes parallelization</a:t>
            </a:r>
          </a:p>
          <a:p>
            <a:pPr marL="174982" lvl="1" indent="-174982" defTabSz="933237">
              <a:buFont typeface="Arial" pitchFamily="34" charset="0"/>
              <a:buChar char="•"/>
              <a:defRPr/>
            </a:pPr>
            <a:r>
              <a:rPr lang="en-US" sz="1000" dirty="0" smtClean="0"/>
              <a:t>Builds on DirectX </a:t>
            </a:r>
          </a:p>
          <a:p>
            <a:pPr marL="641600" lvl="2" indent="-174982" defTabSz="933237">
              <a:buFont typeface="Arial" pitchFamily="34" charset="0"/>
              <a:buChar char="•"/>
              <a:defRPr/>
            </a:pPr>
            <a:r>
              <a:rPr lang="en-US" sz="1000" dirty="0" smtClean="0"/>
              <a:t>which</a:t>
            </a:r>
            <a:r>
              <a:rPr lang="en-US" sz="1000" baseline="0" dirty="0" smtClean="0"/>
              <a:t> is </a:t>
            </a:r>
            <a:r>
              <a:rPr lang="en-US" sz="1000" dirty="0" smtClean="0"/>
              <a:t>ubiquitous (every windows box has the DX layer) </a:t>
            </a:r>
          </a:p>
          <a:p>
            <a:pPr marL="641600" lvl="2" indent="-174982" defTabSz="933237">
              <a:buFont typeface="Arial" pitchFamily="34" charset="0"/>
              <a:buChar char="•"/>
              <a:defRPr/>
            </a:pPr>
            <a:r>
              <a:rPr lang="en-US" sz="1000" dirty="0" smtClean="0"/>
              <a:t>and reliable</a:t>
            </a:r>
            <a:r>
              <a:rPr lang="en-US" sz="1000" baseline="0" dirty="0" smtClean="0"/>
              <a:t> through the Windows rigorous </a:t>
            </a:r>
            <a:r>
              <a:rPr lang="en-US" sz="1000" dirty="0" smtClean="0"/>
              <a:t>certification process for drivers </a:t>
            </a:r>
          </a:p>
          <a:p>
            <a:pPr marL="174982" lvl="1" indent="-174982" defTabSz="933237">
              <a:buFont typeface="Arial" pitchFamily="34" charset="0"/>
              <a:buChar char="•"/>
              <a:defRPr/>
            </a:pPr>
            <a:endParaRPr lang="en-US" sz="1000" dirty="0" smtClean="0"/>
          </a:p>
          <a:p>
            <a:pPr marL="0" lvl="1" defTabSz="933237">
              <a:defRPr/>
            </a:pPr>
            <a:r>
              <a:rPr lang="en-US" sz="1000" dirty="0" smtClean="0"/>
              <a:t>From that information, we can easily list the benefits</a:t>
            </a:r>
            <a:r>
              <a:rPr lang="en-US" sz="1000" baseline="0" dirty="0" smtClean="0"/>
              <a:t> of C++ AMP</a:t>
            </a:r>
          </a:p>
          <a:p>
            <a:pPr marL="0" lvl="1" defTabSz="933237">
              <a:defRPr/>
            </a:pPr>
            <a:r>
              <a:rPr lang="en-US" sz="1000" baseline="0" dirty="0" smtClean="0"/>
              <a:t>          </a:t>
            </a:r>
            <a:r>
              <a:rPr lang="en-US" sz="1000" dirty="0" smtClean="0"/>
              <a:t>Performance (let’s you run your data parallel algorithms on the GPU)</a:t>
            </a:r>
          </a:p>
          <a:p>
            <a:pPr lvl="1"/>
            <a:r>
              <a:rPr lang="en-US" sz="1000" dirty="0" smtClean="0"/>
              <a:t>Productivity (reuse existing skills, assets)</a:t>
            </a:r>
          </a:p>
          <a:p>
            <a:pPr lvl="1"/>
            <a:r>
              <a:rPr lang="en-US" sz="1000" dirty="0" smtClean="0"/>
              <a:t>Portability (today target multiple GPU hardware, tomorrow with our future-proof design run on other kinds of hardware)</a:t>
            </a:r>
          </a:p>
        </p:txBody>
      </p:sp>
      <p:sp>
        <p:nvSpPr>
          <p:cNvPr id="4" name="Slide Number Placeholder 3"/>
          <p:cNvSpPr>
            <a:spLocks noGrp="1"/>
          </p:cNvSpPr>
          <p:nvPr>
            <p:ph type="sldNum" sz="quarter" idx="10"/>
          </p:nvPr>
        </p:nvSpPr>
        <p:spPr/>
        <p:txBody>
          <a:bodyPr/>
          <a:lstStyle/>
          <a:p>
            <a:fld id="{25EF5915-6C5E-4174-8EF3-D72C29CF2DE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428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indent="-174982">
              <a:buFont typeface="Arial" pitchFamily="34" charset="0"/>
              <a:buChar char="•"/>
            </a:pPr>
            <a:r>
              <a:rPr lang="en-US" sz="1200" dirty="0" smtClean="0"/>
              <a:t>parallel_for_each is the entry point into C++</a:t>
            </a:r>
            <a:r>
              <a:rPr lang="en-US" sz="1200" baseline="0" dirty="0" smtClean="0"/>
              <a:t> AMP. It takes two parameters the second of which is a lambda that will execute on the GPU once per thread. </a:t>
            </a:r>
          </a:p>
          <a:p>
            <a:pPr marL="174982" indent="-174982">
              <a:buFont typeface="Arial" pitchFamily="34" charset="0"/>
              <a:buChar char="•"/>
            </a:pPr>
            <a:r>
              <a:rPr lang="en-US" sz="1200" baseline="0" dirty="0" smtClean="0"/>
              <a:t>The first parameter (grid) tells the runtime the shape and number of threads that you want to execute the lambda on the GPU</a:t>
            </a:r>
          </a:p>
          <a:p>
            <a:pPr marL="174982" indent="-174982">
              <a:buFont typeface="Arial" pitchFamily="34" charset="0"/>
              <a:buChar char="•"/>
            </a:pPr>
            <a:r>
              <a:rPr lang="en-US" sz="1200" baseline="0" dirty="0" smtClean="0"/>
              <a:t>Notice that the lambda is annotated with the key new language syntax feature we are adding: restrict</a:t>
            </a:r>
          </a:p>
          <a:p>
            <a:pPr marL="174982" indent="-174982">
              <a:buFont typeface="Arial" pitchFamily="34" charset="0"/>
              <a:buChar char="•"/>
            </a:pPr>
            <a:r>
              <a:rPr lang="en-US" sz="1200" baseline="0" dirty="0" smtClean="0"/>
              <a:t>The other thing to notice is that the lambda takes as an argument an index. This is essentially the thread ID of the thread executing your lambda right now.</a:t>
            </a:r>
          </a:p>
          <a:p>
            <a:endParaRPr lang="en-US" sz="1200" baseline="0" dirty="0" smtClean="0"/>
          </a:p>
          <a:p>
            <a:r>
              <a:rPr lang="en-US" sz="1200" baseline="0" dirty="0" smtClean="0"/>
              <a:t>So when the </a:t>
            </a:r>
            <a:r>
              <a:rPr lang="en-US" sz="1200" baseline="0" dirty="0" err="1" smtClean="0"/>
              <a:t>p_f_e</a:t>
            </a:r>
            <a:r>
              <a:rPr lang="en-US" sz="1200" baseline="0" dirty="0" smtClean="0"/>
              <a:t> executes it will execute your lambda on the GPU, once per thread for the number of threads in the grid that you asked it to execute, and your code gets passed a different index every time it gets called – to do what? To operate on different parts of data. </a:t>
            </a:r>
          </a:p>
          <a:p>
            <a:pPr marL="174982" indent="-174982">
              <a:buFont typeface="Arial" pitchFamily="34" charset="0"/>
              <a:buChar char="•"/>
            </a:pPr>
            <a:r>
              <a:rPr lang="en-US" sz="1200" baseline="0" dirty="0" smtClean="0"/>
              <a:t>This is where the array_view comes in. It wraps the array data we had on the CPU side, and is captured in the lambda by value using the normal lambda capture semantics and hence a and b are copied to the GPU. After </a:t>
            </a:r>
            <a:r>
              <a:rPr lang="en-US" sz="1200" baseline="0" dirty="0" err="1" smtClean="0"/>
              <a:t>p_f_e</a:t>
            </a:r>
            <a:r>
              <a:rPr lang="en-US" sz="1200" baseline="0" dirty="0" smtClean="0"/>
              <a:t> is executed the results (in sum) can be used on the CPU, since it is implicitly copied back for you.</a:t>
            </a:r>
          </a:p>
          <a:p>
            <a:endParaRPr lang="en-US" sz="1200" baseline="0" dirty="0" smtClean="0"/>
          </a:p>
          <a:p>
            <a:r>
              <a:rPr lang="en-US" sz="1200" baseline="0" dirty="0" smtClean="0"/>
              <a:t>Note that if we were doing three-dimensional addition, we’d simply change the four occurrences of 1 to 3 (in the three array_view declarations and where the index is) and also pass the extra dimensions </a:t>
            </a:r>
            <a:r>
              <a:rPr lang="en-US" sz="1200" baseline="0" dirty="0" err="1" smtClean="0"/>
              <a:t>m,k</a:t>
            </a:r>
            <a:r>
              <a:rPr lang="en-US" sz="1200" baseline="0" dirty="0" smtClean="0"/>
              <a:t> to the function to then pass to the array_view. Once you know how to code for N dimensions, you know how to code for M dimensions.</a:t>
            </a:r>
          </a:p>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6</a:t>
            </a:fld>
            <a:endParaRPr lang="en-US" dirty="0"/>
          </a:p>
        </p:txBody>
      </p:sp>
    </p:spTree>
    <p:extLst>
      <p:ext uri="{BB962C8B-B14F-4D97-AF65-F5344CB8AC3E}">
        <p14:creationId xmlns:p14="http://schemas.microsoft.com/office/powerpoint/2010/main" val="247867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new language feature</a:t>
            </a:r>
          </a:p>
          <a:p>
            <a:r>
              <a:rPr lang="en-US" dirty="0" smtClean="0"/>
              <a:t>1 new library function (in the concurrency namespace in the </a:t>
            </a:r>
            <a:r>
              <a:rPr lang="en-US" dirty="0" err="1" smtClean="0"/>
              <a:t>amp.h</a:t>
            </a:r>
            <a:r>
              <a:rPr lang="en-US" dirty="0" smtClean="0"/>
              <a:t> file)</a:t>
            </a:r>
          </a:p>
          <a:p>
            <a:r>
              <a:rPr lang="en-US" dirty="0" smtClean="0"/>
              <a:t>5 new classes for working with multi-dimensional data (array, array_view, extent, and index)</a:t>
            </a:r>
          </a:p>
          <a:p>
            <a:r>
              <a:rPr lang="en-US" dirty="0" smtClean="0"/>
              <a:t>2 new classes for querying and specifying the exact hardware to use (accelerator, accelerator_view)</a:t>
            </a:r>
          </a:p>
          <a:p>
            <a:r>
              <a:rPr lang="en-US" baseline="0" dirty="0" smtClean="0"/>
              <a:t>3 new classes (tiled_extent, tiled_index, tile_barrier) for using the tiled parallel_for_each overload for maximum performance, plus the second and final new language addition, tile_static, that can be used in a restrict(amp) function only when the kernel is explicitly tiled only</a:t>
            </a:r>
          </a:p>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7</a:t>
            </a:fld>
            <a:endParaRPr lang="en-US" dirty="0"/>
          </a:p>
        </p:txBody>
      </p:sp>
    </p:spTree>
    <p:extLst>
      <p:ext uri="{BB962C8B-B14F-4D97-AF65-F5344CB8AC3E}">
        <p14:creationId xmlns:p14="http://schemas.microsoft.com/office/powerpoint/2010/main" val="284791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48755-F6B7-41D7-A458-4A5A5B89C995}" type="slidenum">
              <a:rPr lang="en-US" smtClean="0"/>
              <a:t>8</a:t>
            </a:fld>
            <a:endParaRPr lang="en-US"/>
          </a:p>
        </p:txBody>
      </p:sp>
    </p:spTree>
    <p:extLst>
      <p:ext uri="{BB962C8B-B14F-4D97-AF65-F5344CB8AC3E}">
        <p14:creationId xmlns:p14="http://schemas.microsoft.com/office/powerpoint/2010/main" val="353751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xnagamefest.com/" TargetMode="Externa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85188D-425E-4B8E-8B8D-1D695565BA58}"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50915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188D-425E-4B8E-8B8D-1D695565BA58}"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34749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188D-425E-4B8E-8B8D-1D695565BA58}"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257515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1831086"/>
            <a:ext cx="7683913" cy="569214"/>
          </a:xfrm>
        </p:spPr>
        <p:txBody>
          <a:bodyPr anchor="b">
            <a:noAutofit/>
          </a:bodyPr>
          <a:lstStyle>
            <a:lvl1pPr>
              <a:lnSpc>
                <a:spcPct val="90000"/>
              </a:lnSpc>
              <a:defRPr sz="4800" baseline="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7662" y="2628902"/>
            <a:ext cx="7683914" cy="347441"/>
          </a:xfrm>
        </p:spPr>
        <p:txBody>
          <a:bodyPr>
            <a:noAutofit/>
          </a:bodyPr>
          <a:lstStyle>
            <a:lvl1pPr marL="0" indent="0" algn="l">
              <a:lnSpc>
                <a:spcPct val="90000"/>
              </a:lnSpc>
              <a:spcBef>
                <a:spcPts val="0"/>
              </a:spcBef>
              <a:buNone/>
              <a:defRPr>
                <a:gradFill>
                  <a:gsLst>
                    <a:gs pos="0">
                      <a:srgbClr val="494949"/>
                    </a:gs>
                    <a:gs pos="100000">
                      <a:srgbClr val="494949"/>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7183085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123678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9436" y="1085851"/>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085851"/>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847176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542757"/>
            <a:ext cx="4115872"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1" y="2000250"/>
            <a:ext cx="4114800" cy="2332946"/>
          </a:xfrm>
        </p:spPr>
        <p:txBody>
          <a:bodyPr/>
          <a:lstStyle>
            <a:lvl1pPr marL="281770" indent="-281770">
              <a:defRPr sz="2800"/>
            </a:lvl1pPr>
            <a:lvl2pPr marL="562218" indent="-265896">
              <a:defRPr sz="2800"/>
            </a:lvl2pPr>
            <a:lvl3pPr marL="813562" indent="-243407">
              <a:defRPr sz="2400"/>
            </a:lvl3pPr>
            <a:lvl4pPr marL="1050354" indent="-228856">
              <a:defRPr sz="2000"/>
            </a:lvl4pPr>
            <a:lvl5pPr marL="1279210" indent="-206367">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542757"/>
            <a:ext cx="4115872"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000250"/>
            <a:ext cx="4115872" cy="2332946"/>
          </a:xfrm>
        </p:spPr>
        <p:txBody>
          <a:bodyPr/>
          <a:lstStyle>
            <a:lvl1pPr marL="296321" indent="-296321">
              <a:defRPr sz="2800"/>
            </a:lvl1pPr>
            <a:lvl2pPr marL="570155" indent="-273833">
              <a:defRPr sz="2800"/>
            </a:lvl2pPr>
            <a:lvl3pPr marL="821499" indent="-244730">
              <a:defRPr sz="2400"/>
            </a:lvl3pPr>
            <a:lvl4pPr marL="1050354" indent="-236793">
              <a:defRPr sz="2000"/>
            </a:lvl4pPr>
            <a:lvl5pPr marL="1279210" indent="-220919">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504202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026817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8908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2969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LOSING - Prints in GRAYSCALE">
    <p:bg bwMode="ltGray">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407707" y="1401983"/>
            <a:ext cx="2155008" cy="341632"/>
          </a:xfrm>
          <a:prstGeom prst="rect">
            <a:avLst/>
          </a:prstGeom>
          <a:noFill/>
          <a:ln w="9525">
            <a:noFill/>
            <a:miter lim="800000"/>
            <a:headEnd/>
            <a:tailEnd/>
          </a:ln>
        </p:spPr>
        <p:txBody>
          <a:bodyPr wrap="square">
            <a:spAutoFit/>
          </a:bodyPr>
          <a:lstStyle/>
          <a:p>
            <a:pPr defTabSz="914363">
              <a:lnSpc>
                <a:spcPct val="90000"/>
              </a:lnSpc>
            </a:pPr>
            <a:r>
              <a:rPr lang="en-US" dirty="0">
                <a:solidFill>
                  <a:srgbClr val="F4793A">
                    <a:lumMod val="75000"/>
                  </a:srgbClr>
                </a:solidFill>
                <a:hlinkClick r:id="rId3"/>
              </a:rPr>
              <a:t>www.microsoft.com</a:t>
            </a:r>
            <a:endParaRPr lang="en-US" dirty="0">
              <a:solidFill>
                <a:srgbClr val="F4793A">
                  <a:lumMod val="75000"/>
                </a:srgbClr>
              </a:solidFill>
            </a:endParaRPr>
          </a:p>
        </p:txBody>
      </p:sp>
      <p:sp>
        <p:nvSpPr>
          <p:cNvPr id="3" name="Text Box 11"/>
          <p:cNvSpPr txBox="1">
            <a:spLocks noChangeArrowheads="1"/>
          </p:cNvSpPr>
          <p:nvPr userDrawn="1"/>
        </p:nvSpPr>
        <p:spPr bwMode="auto">
          <a:xfrm>
            <a:off x="420648" y="4511888"/>
            <a:ext cx="8652166" cy="523220"/>
          </a:xfrm>
          <a:prstGeom prst="rect">
            <a:avLst/>
          </a:prstGeom>
          <a:noFill/>
          <a:ln w="12700">
            <a:noFill/>
            <a:miter lim="800000"/>
            <a:headEnd type="none" w="sm" len="sm"/>
            <a:tailEnd type="none" w="sm" len="sm"/>
          </a:ln>
        </p:spPr>
        <p:txBody>
          <a:bodyPr wrap="square">
            <a:spAutoFit/>
          </a:bodyPr>
          <a:lstStyle/>
          <a:p>
            <a:pPr algn="ctr" defTabSz="914363" eaLnBrk="0" hangingPunct="0"/>
            <a:endParaRPr lang="en-US" sz="1100" i="1" dirty="0">
              <a:gradFill>
                <a:gsLst>
                  <a:gs pos="0">
                    <a:srgbClr val="FFFFFF"/>
                  </a:gs>
                  <a:gs pos="100000">
                    <a:srgbClr val="FFFFFF"/>
                  </a:gs>
                </a:gsLst>
                <a:lin ang="5400000" scaled="0"/>
              </a:gradFill>
              <a:cs typeface="Arial" charset="0"/>
            </a:endParaRPr>
          </a:p>
          <a:p>
            <a:pPr defTabSz="914363" eaLnBrk="0" hangingPunct="0"/>
            <a:r>
              <a:rPr lang="en-US" sz="900" dirty="0">
                <a:gradFill>
                  <a:gsLst>
                    <a:gs pos="0">
                      <a:srgbClr val="FFFFFF"/>
                    </a:gs>
                    <a:gs pos="100000">
                      <a:srgbClr val="FFFFFF"/>
                    </a:gs>
                  </a:gsLst>
                  <a:lin ang="5400000" scaled="0"/>
                </a:gradFill>
                <a:cs typeface="Arial" charset="0"/>
              </a:rPr>
              <a:t>© 2011 Microsoft Corporation. All rights reserved.</a:t>
            </a:r>
          </a:p>
          <a:p>
            <a:pPr defTabSz="914363" eaLnBrk="0" hangingPunct="0"/>
            <a:r>
              <a:rPr lang="en-US" sz="800" dirty="0">
                <a:gradFill>
                  <a:gsLst>
                    <a:gs pos="0">
                      <a:srgbClr val="FFFFFF"/>
                    </a:gs>
                    <a:gs pos="100000">
                      <a:srgbClr val="FFFFFF"/>
                    </a:gs>
                  </a:gsLst>
                  <a:lin ang="5400000" scaled="0"/>
                </a:gradFill>
                <a:cs typeface="Arial" charset="0"/>
              </a:rPr>
              <a:t>This presentation is for informational purposes only.  Microsoft makes no warranties, express or implied, in this summary.</a:t>
            </a:r>
          </a:p>
        </p:txBody>
      </p:sp>
    </p:spTree>
    <p:extLst>
      <p:ext uri="{BB962C8B-B14F-4D97-AF65-F5344CB8AC3E}">
        <p14:creationId xmlns:p14="http://schemas.microsoft.com/office/powerpoint/2010/main" val="36799750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188D-425E-4B8E-8B8D-1D695565BA58}"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243222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188D-425E-4B8E-8B8D-1D695565BA58}"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24267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2"/>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285188D-425E-4B8E-8B8D-1D695565BA58}"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29432506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5188D-425E-4B8E-8B8D-1D695565BA58}" type="datetimeFigureOut">
              <a:rPr lang="en-US" smtClean="0"/>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23432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85188D-425E-4B8E-8B8D-1D695565BA58}" type="datetimeFigureOut">
              <a:rPr lang="en-US" smtClean="0"/>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163275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188D-425E-4B8E-8B8D-1D695565BA58}" type="datetimeFigureOut">
              <a:rPr lang="en-US" smtClean="0"/>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80924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188D-425E-4B8E-8B8D-1D695565BA58}"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260147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188D-425E-4B8E-8B8D-1D695565BA58}"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5E738-E2EB-4BFE-A985-0E98DA0DEC92}" type="slidenum">
              <a:rPr lang="en-US" smtClean="0"/>
              <a:t>‹#›</a:t>
            </a:fld>
            <a:endParaRPr lang="en-US"/>
          </a:p>
        </p:txBody>
      </p:sp>
    </p:spTree>
    <p:extLst>
      <p:ext uri="{BB962C8B-B14F-4D97-AF65-F5344CB8AC3E}">
        <p14:creationId xmlns:p14="http://schemas.microsoft.com/office/powerpoint/2010/main" val="37484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85188D-425E-4B8E-8B8D-1D695565BA58}" type="datetimeFigureOut">
              <a:rPr lang="en-US" smtClean="0"/>
              <a:t>3/26/2012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695E738-E2EB-4BFE-A985-0E98DA0DEC92}" type="slidenum">
              <a:rPr lang="en-US" smtClean="0"/>
              <a:t>‹#›</a:t>
            </a:fld>
            <a:endParaRPr lang="en-US"/>
          </a:p>
        </p:txBody>
      </p:sp>
    </p:spTree>
    <p:extLst>
      <p:ext uri="{BB962C8B-B14F-4D97-AF65-F5344CB8AC3E}">
        <p14:creationId xmlns:p14="http://schemas.microsoft.com/office/powerpoint/2010/main" val="67564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6951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rgbClr val="F4793A"/>
              </a:gs>
              <a:gs pos="100000">
                <a:srgbClr val="F4793A"/>
              </a:gs>
            </a:gsLst>
            <a:lin ang="5400000" scaled="0"/>
            <a:tileRect/>
          </a:gradFill>
          <a:effectLst>
            <a:outerShdw blurRad="38100" dist="38100" dir="2700000" algn="tl">
              <a:srgbClr val="000000">
                <a:alpha val="43137"/>
              </a:srgb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2D7CCF"/>
        </a:buClr>
        <a:buSzPct val="90000"/>
        <a:buFont typeface="Arial" pitchFamily="34" charset="0"/>
        <a:buChar char="•"/>
        <a:defRPr sz="32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2D7CCF"/>
        </a:buClr>
        <a:buSzPct val="90000"/>
        <a:buFont typeface="Arial" pitchFamily="34" charset="0"/>
        <a:buChar char="•"/>
        <a:defRPr sz="28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2D7CCF"/>
        </a:buClr>
        <a:buSzPct val="90000"/>
        <a:buFont typeface="Arial" pitchFamily="34" charset="0"/>
        <a:buChar char="•"/>
        <a:defRPr sz="24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2D7CCF"/>
        </a:buClr>
        <a:buSzPct val="90000"/>
        <a:buFont typeface="Arial" pitchFamily="34" charset="0"/>
        <a:buChar char="•"/>
        <a:defRPr sz="20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2D7CCF"/>
        </a:buClr>
        <a:buSzPct val="90000"/>
        <a:buFont typeface="Arial" pitchFamily="34" charset="0"/>
        <a:buChar char="•"/>
        <a:defRPr sz="20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blogs.msdn.com/b/nativeconcurrenc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danielmoth.com/Blog/" TargetMode="External"/><Relationship Id="rId4" Type="http://schemas.openxmlformats.org/officeDocument/2006/relationships/hyperlink" Target="http://social.msdn.microsoft.com/Forums/en/parallelcppnative/threa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This deck has 1-, 2-, and 3- slide variants for C++ AMP</a:t>
            </a:r>
            <a:endParaRPr lang="en-US" dirty="0"/>
          </a:p>
        </p:txBody>
      </p:sp>
      <p:sp>
        <p:nvSpPr>
          <p:cNvPr id="3" name="Subtitle 2"/>
          <p:cNvSpPr>
            <a:spLocks noGrp="1"/>
          </p:cNvSpPr>
          <p:nvPr>
            <p:ph type="subTitle" idx="1"/>
          </p:nvPr>
        </p:nvSpPr>
        <p:spPr>
          <a:xfrm>
            <a:off x="1371600" y="2914650"/>
            <a:ext cx="6858000" cy="1314450"/>
          </a:xfrm>
        </p:spPr>
        <p:txBody>
          <a:bodyPr>
            <a:normAutofit fontScale="92500" lnSpcReduction="20000"/>
          </a:bodyPr>
          <a:lstStyle/>
          <a:p>
            <a:r>
              <a:rPr lang="en-US" dirty="0" smtClean="0"/>
              <a:t>If your own deck uses 4:3, get with the 21</a:t>
            </a:r>
            <a:r>
              <a:rPr lang="en-US" baseline="30000" dirty="0" smtClean="0"/>
              <a:t>st</a:t>
            </a:r>
            <a:r>
              <a:rPr lang="en-US" dirty="0" smtClean="0"/>
              <a:t>  century and switch to 16:9 </a:t>
            </a:r>
            <a:r>
              <a:rPr lang="en-US" dirty="0" smtClean="0">
                <a:sym typeface="Wingdings" pitchFamily="2" charset="2"/>
              </a:rPr>
              <a:t></a:t>
            </a:r>
            <a:endParaRPr lang="en-US" dirty="0" smtClean="0"/>
          </a:p>
          <a:p>
            <a:r>
              <a:rPr lang="en-US" dirty="0" smtClean="0"/>
              <a:t>( Design tab, Page Setup button )</a:t>
            </a:r>
            <a:endParaRPr lang="en-US" dirty="0"/>
          </a:p>
        </p:txBody>
      </p:sp>
    </p:spTree>
    <p:extLst>
      <p:ext uri="{BB962C8B-B14F-4D97-AF65-F5344CB8AC3E}">
        <p14:creationId xmlns:p14="http://schemas.microsoft.com/office/powerpoint/2010/main" val="385283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 AMP in 1 slide</a:t>
            </a:r>
            <a:endParaRPr lang="en-US" dirty="0"/>
          </a:p>
        </p:txBody>
      </p:sp>
      <p:sp>
        <p:nvSpPr>
          <p:cNvPr id="3" name="Subtitle 2"/>
          <p:cNvSpPr>
            <a:spLocks noGrp="1"/>
          </p:cNvSpPr>
          <p:nvPr>
            <p:ph type="subTitle" idx="1"/>
          </p:nvPr>
        </p:nvSpPr>
        <p:spPr>
          <a:xfrm>
            <a:off x="0" y="2914650"/>
            <a:ext cx="9144000" cy="1314450"/>
          </a:xfrm>
        </p:spPr>
        <p:txBody>
          <a:bodyPr/>
          <a:lstStyle/>
          <a:p>
            <a:r>
              <a:rPr lang="en-US" dirty="0" smtClean="0"/>
              <a:t>(for </a:t>
            </a:r>
            <a:r>
              <a:rPr lang="en-US" dirty="0"/>
              <a:t>notes </a:t>
            </a:r>
            <a:r>
              <a:rPr lang="en-US" dirty="0" smtClean="0"/>
              <a:t>see </a:t>
            </a:r>
            <a:r>
              <a:rPr lang="en-US" dirty="0"/>
              <a:t>comments section of </a:t>
            </a:r>
            <a:r>
              <a:rPr lang="en-US" dirty="0" smtClean="0"/>
              <a:t>slides </a:t>
            </a:r>
          </a:p>
          <a:p>
            <a:r>
              <a:rPr lang="en-US" dirty="0" smtClean="0"/>
              <a:t>from the 2- and 3- slide variant)</a:t>
            </a:r>
            <a:endParaRPr lang="en-US" dirty="0"/>
          </a:p>
          <a:p>
            <a:endParaRPr lang="en-US" dirty="0"/>
          </a:p>
        </p:txBody>
      </p:sp>
    </p:spTree>
    <p:extLst>
      <p:ext uri="{BB962C8B-B14F-4D97-AF65-F5344CB8AC3E}">
        <p14:creationId xmlns:p14="http://schemas.microsoft.com/office/powerpoint/2010/main" val="2082207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534400" cy="857250"/>
          </a:xfrm>
        </p:spPr>
        <p:txBody>
          <a:bodyPr/>
          <a:lstStyle/>
          <a:p>
            <a:r>
              <a:rPr lang="en-US" dirty="0" smtClean="0"/>
              <a:t>C++ Accelerated Massive Parallelism</a:t>
            </a:r>
            <a:endParaRPr lang="en-US" dirty="0"/>
          </a:p>
        </p:txBody>
      </p:sp>
      <p:sp>
        <p:nvSpPr>
          <p:cNvPr id="4" name="Content Placeholder 3"/>
          <p:cNvSpPr>
            <a:spLocks noGrp="1"/>
          </p:cNvSpPr>
          <p:nvPr>
            <p:ph sz="half" idx="1"/>
          </p:nvPr>
        </p:nvSpPr>
        <p:spPr>
          <a:xfrm>
            <a:off x="457200" y="1200150"/>
            <a:ext cx="4343400" cy="3394472"/>
          </a:xfrm>
        </p:spPr>
        <p:txBody>
          <a:bodyPr>
            <a:normAutofit fontScale="92500" lnSpcReduction="10000"/>
          </a:bodyPr>
          <a:lstStyle/>
          <a:p>
            <a:pPr marL="0" indent="0">
              <a:buNone/>
            </a:pPr>
            <a:r>
              <a:rPr lang="en-US" b="1" dirty="0" smtClean="0"/>
              <a:t>What</a:t>
            </a:r>
          </a:p>
          <a:p>
            <a:pPr lvl="1"/>
            <a:r>
              <a:rPr lang="en-US" dirty="0"/>
              <a:t>Heterogeneous platform support</a:t>
            </a:r>
          </a:p>
          <a:p>
            <a:pPr lvl="1"/>
            <a:r>
              <a:rPr lang="en-US" dirty="0" smtClean="0"/>
              <a:t>Part of C++ &amp; Visual Studio</a:t>
            </a:r>
          </a:p>
          <a:p>
            <a:pPr lvl="1"/>
            <a:r>
              <a:rPr lang="en-US" dirty="0" smtClean="0"/>
              <a:t>STL-like library for parallel patterns on large arrays </a:t>
            </a:r>
          </a:p>
          <a:p>
            <a:pPr lvl="1"/>
            <a:r>
              <a:rPr lang="en-US" dirty="0" smtClean="0"/>
              <a:t>Builds on DirectX</a:t>
            </a:r>
          </a:p>
          <a:p>
            <a:pPr marL="0" indent="0">
              <a:buNone/>
            </a:pPr>
            <a:r>
              <a:rPr lang="en-US" b="1" dirty="0" smtClean="0"/>
              <a:t>Why</a:t>
            </a:r>
          </a:p>
          <a:p>
            <a:pPr lvl="1"/>
            <a:r>
              <a:rPr lang="en-US" dirty="0" smtClean="0"/>
              <a:t>Performance</a:t>
            </a:r>
          </a:p>
          <a:p>
            <a:pPr lvl="1"/>
            <a:r>
              <a:rPr lang="en-US" dirty="0" smtClean="0"/>
              <a:t>Productivity</a:t>
            </a:r>
          </a:p>
          <a:p>
            <a:pPr lvl="1"/>
            <a:r>
              <a:rPr lang="en-US" dirty="0" smtClean="0"/>
              <a:t>Portability</a:t>
            </a:r>
            <a:endParaRPr lang="en-US" dirty="0"/>
          </a:p>
        </p:txBody>
      </p:sp>
      <p:sp>
        <p:nvSpPr>
          <p:cNvPr id="10" name="Content Placeholder 9"/>
          <p:cNvSpPr>
            <a:spLocks noGrp="1"/>
          </p:cNvSpPr>
          <p:nvPr>
            <p:ph sz="half" idx="2"/>
          </p:nvPr>
        </p:nvSpPr>
        <p:spPr/>
        <p:txBody>
          <a:bodyPr>
            <a:normAutofit fontScale="92500" lnSpcReduction="10000"/>
          </a:bodyPr>
          <a:lstStyle/>
          <a:p>
            <a:pPr marL="0" indent="0">
              <a:buNone/>
            </a:pPr>
            <a:r>
              <a:rPr lang="en-US" b="1" dirty="0" smtClean="0"/>
              <a:t>How</a:t>
            </a:r>
            <a:endParaRPr lang="en-US" b="1" dirty="0"/>
          </a:p>
        </p:txBody>
      </p:sp>
      <p:sp>
        <p:nvSpPr>
          <p:cNvPr id="7" name="TextBox 6"/>
          <p:cNvSpPr txBox="1"/>
          <p:nvPr/>
        </p:nvSpPr>
        <p:spPr>
          <a:xfrm>
            <a:off x="4953000" y="1581150"/>
            <a:ext cx="4191000" cy="3570101"/>
          </a:xfrm>
          <a:prstGeom prst="rect">
            <a:avLst/>
          </a:prstGeom>
          <a:noFill/>
        </p:spPr>
        <p:txBody>
          <a:bodyPr wrap="square" lIns="121813" tIns="60907" rIns="121813" bIns="60907" rtlCol="0">
            <a:spAutoFit/>
          </a:bodyPr>
          <a:lstStyle/>
          <a:p>
            <a:r>
              <a:rPr lang="en-US" sz="1600" dirty="0">
                <a:solidFill>
                  <a:prstClr val="black"/>
                </a:solidFill>
                <a:latin typeface="Calibri" pitchFamily="34" charset="0"/>
                <a:cs typeface="Calibri" pitchFamily="34" charset="0"/>
              </a:rPr>
              <a:t>#include &lt;</a:t>
            </a:r>
            <a:r>
              <a:rPr lang="en-US" sz="1600" dirty="0" err="1" smtClean="0">
                <a:solidFill>
                  <a:prstClr val="black"/>
                </a:solidFill>
                <a:latin typeface="Calibri" pitchFamily="34" charset="0"/>
                <a:cs typeface="Calibri" pitchFamily="34" charset="0"/>
              </a:rPr>
              <a:t>amp.h</a:t>
            </a:r>
            <a:r>
              <a:rPr lang="en-US" sz="1600" dirty="0" smtClean="0">
                <a:solidFill>
                  <a:prstClr val="black"/>
                </a:solidFill>
                <a:latin typeface="Calibri" pitchFamily="34" charset="0"/>
                <a:cs typeface="Calibri" pitchFamily="34" charset="0"/>
              </a:rPr>
              <a:t>&gt;</a:t>
            </a:r>
            <a:endParaRPr lang="en-US" sz="1600" dirty="0">
              <a:solidFill>
                <a:prstClr val="black"/>
              </a:solidFill>
              <a:latin typeface="Calibri" pitchFamily="34" charset="0"/>
              <a:cs typeface="Calibri" pitchFamily="34" charset="0"/>
            </a:endParaRPr>
          </a:p>
          <a:p>
            <a:r>
              <a:rPr lang="en-US" sz="1600" dirty="0">
                <a:solidFill>
                  <a:prstClr val="black"/>
                </a:solidFill>
                <a:latin typeface="Calibri" pitchFamily="34" charset="0"/>
                <a:cs typeface="Calibri" pitchFamily="34" charset="0"/>
              </a:rPr>
              <a:t>using namespace concurrency</a:t>
            </a:r>
            <a:r>
              <a:rPr lang="en-US" sz="1600" dirty="0" smtClean="0">
                <a:solidFill>
                  <a:prstClr val="black"/>
                </a:solidFill>
                <a:latin typeface="Calibri" pitchFamily="34" charset="0"/>
                <a:cs typeface="Calibri" pitchFamily="34" charset="0"/>
              </a:rPr>
              <a:t>;</a:t>
            </a:r>
            <a:endParaRPr lang="en-US" sz="1600" dirty="0">
              <a:solidFill>
                <a:prstClr val="black"/>
              </a:solidFill>
              <a:latin typeface="Calibri" pitchFamily="34" charset="0"/>
              <a:cs typeface="Calibri" pitchFamily="34" charset="0"/>
            </a:endParaRPr>
          </a:p>
          <a:p>
            <a:r>
              <a:rPr lang="en-US" sz="1600" dirty="0">
                <a:solidFill>
                  <a:prstClr val="black"/>
                </a:solidFill>
                <a:latin typeface="Calibri" pitchFamily="34" charset="0"/>
                <a:cs typeface="Calibri" pitchFamily="34" charset="0"/>
              </a:rPr>
              <a:t>void </a:t>
            </a:r>
            <a:r>
              <a:rPr lang="en-US" sz="1600" dirty="0" err="1">
                <a:solidFill>
                  <a:prstClr val="black"/>
                </a:solidFill>
                <a:latin typeface="Calibri" pitchFamily="34" charset="0"/>
                <a:cs typeface="Calibri" pitchFamily="34" charset="0"/>
              </a:rPr>
              <a:t>AddArrays</a:t>
            </a:r>
            <a:r>
              <a:rPr lang="en-US" sz="1600" dirty="0">
                <a:solidFill>
                  <a:prstClr val="black"/>
                </a:solidFill>
                <a:latin typeface="Calibri" pitchFamily="34" charset="0"/>
                <a:cs typeface="Calibri" pitchFamily="34" charset="0"/>
              </a:rPr>
              <a:t>(</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n,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 </a:t>
            </a:r>
            <a:r>
              <a:rPr lang="en-US" sz="1600" dirty="0" err="1">
                <a:solidFill>
                  <a:prstClr val="black"/>
                </a:solidFill>
                <a:latin typeface="Calibri" pitchFamily="34" charset="0"/>
                <a:cs typeface="Calibri" pitchFamily="34" charset="0"/>
              </a:rPr>
              <a:t>pA</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 </a:t>
            </a:r>
            <a:r>
              <a:rPr lang="en-US" sz="1600" dirty="0" err="1">
                <a:solidFill>
                  <a:prstClr val="black"/>
                </a:solidFill>
                <a:latin typeface="Calibri" pitchFamily="34" charset="0"/>
                <a:cs typeface="Calibri" pitchFamily="34" charset="0"/>
              </a:rPr>
              <a:t>pB</a:t>
            </a:r>
            <a:r>
              <a:rPr lang="en-US" sz="1600" dirty="0">
                <a:solidFill>
                  <a:prstClr val="black"/>
                </a:solidFill>
                <a:latin typeface="Calibri" pitchFamily="34" charset="0"/>
                <a:cs typeface="Calibri" pitchFamily="34" charset="0"/>
              </a:rPr>
              <a:t>, </a:t>
            </a:r>
            <a:r>
              <a:rPr lang="en-US" sz="1600" dirty="0" err="1">
                <a:solidFill>
                  <a:prstClr val="black"/>
                </a:solidFill>
                <a:latin typeface="Calibri" pitchFamily="34" charset="0"/>
                <a:cs typeface="Calibri" pitchFamily="34" charset="0"/>
              </a:rPr>
              <a:t>int</a:t>
            </a:r>
            <a:r>
              <a:rPr lang="en-US" sz="1600" dirty="0">
                <a:solidFill>
                  <a:prstClr val="black"/>
                </a:solidFill>
                <a:latin typeface="Calibri" pitchFamily="34" charset="0"/>
                <a:cs typeface="Calibri" pitchFamily="34" charset="0"/>
              </a:rPr>
              <a:t> * </a:t>
            </a:r>
            <a:r>
              <a:rPr lang="en-US" sz="1600" dirty="0" err="1">
                <a:solidFill>
                  <a:prstClr val="black"/>
                </a:solidFill>
                <a:latin typeface="Calibri" pitchFamily="34" charset="0"/>
                <a:cs typeface="Calibri" pitchFamily="34" charset="0"/>
              </a:rPr>
              <a:t>pC</a:t>
            </a:r>
            <a:r>
              <a:rPr lang="en-US" sz="1600" dirty="0">
                <a:solidFill>
                  <a:prstClr val="black"/>
                </a:solidFill>
                <a:latin typeface="Calibri" pitchFamily="34" charset="0"/>
                <a:cs typeface="Calibri" pitchFamily="34" charset="0"/>
              </a:rPr>
              <a:t>)</a:t>
            </a:r>
          </a:p>
          <a:p>
            <a:r>
              <a:rPr lang="en-US" sz="1600" dirty="0">
                <a:solidFill>
                  <a:prstClr val="black"/>
                </a:solidFill>
                <a:latin typeface="Calibri" pitchFamily="34" charset="0"/>
                <a:cs typeface="Calibri" pitchFamily="34" charset="0"/>
              </a:rPr>
              <a:t>{</a:t>
            </a:r>
          </a:p>
          <a:p>
            <a:r>
              <a:rPr lang="en-US" sz="1600" dirty="0">
                <a:solidFill>
                  <a:prstClr val="black"/>
                </a:solidFill>
                <a:latin typeface="Calibri" pitchFamily="34" charset="0"/>
                <a:cs typeface="Calibri" pitchFamily="34" charset="0"/>
              </a:rPr>
              <a:t>    </a:t>
            </a:r>
            <a:r>
              <a:rPr lang="en-US" sz="1600" b="1" dirty="0" err="1">
                <a:solidFill>
                  <a:prstClr val="black"/>
                </a:solidFill>
                <a:latin typeface="Calibri" pitchFamily="34" charset="0"/>
                <a:cs typeface="Calibri" pitchFamily="34" charset="0"/>
              </a:rPr>
              <a:t>array_view</a:t>
            </a:r>
            <a:r>
              <a:rPr lang="en-US" sz="1600" dirty="0">
                <a:solidFill>
                  <a:prstClr val="black"/>
                </a:solidFill>
                <a:latin typeface="Calibri" pitchFamily="34" charset="0"/>
                <a:cs typeface="Calibri" pitchFamily="34" charset="0"/>
              </a:rPr>
              <a:t>&lt;int,1&gt; a(n, </a:t>
            </a:r>
            <a:r>
              <a:rPr lang="en-US" sz="1600" dirty="0" err="1">
                <a:solidFill>
                  <a:prstClr val="black"/>
                </a:solidFill>
                <a:latin typeface="Calibri" pitchFamily="34" charset="0"/>
                <a:cs typeface="Calibri" pitchFamily="34" charset="0"/>
              </a:rPr>
              <a:t>pA</a:t>
            </a:r>
            <a:r>
              <a:rPr lang="en-US" sz="1600" dirty="0">
                <a:solidFill>
                  <a:prstClr val="black"/>
                </a:solidFill>
                <a:latin typeface="Calibri" pitchFamily="34" charset="0"/>
                <a:cs typeface="Calibri" pitchFamily="34" charset="0"/>
              </a:rPr>
              <a:t>);</a:t>
            </a:r>
          </a:p>
          <a:p>
            <a:r>
              <a:rPr lang="en-US" sz="1600" dirty="0">
                <a:solidFill>
                  <a:prstClr val="black"/>
                </a:solidFill>
                <a:latin typeface="Calibri" pitchFamily="34" charset="0"/>
                <a:cs typeface="Calibri" pitchFamily="34" charset="0"/>
              </a:rPr>
              <a:t>    </a:t>
            </a:r>
            <a:r>
              <a:rPr lang="en-US" sz="1600" b="1" dirty="0" err="1">
                <a:solidFill>
                  <a:prstClr val="black"/>
                </a:solidFill>
                <a:latin typeface="Calibri" pitchFamily="34" charset="0"/>
                <a:cs typeface="Calibri" pitchFamily="34" charset="0"/>
              </a:rPr>
              <a:t>array_view</a:t>
            </a:r>
            <a:r>
              <a:rPr lang="en-US" sz="1600" dirty="0">
                <a:solidFill>
                  <a:prstClr val="black"/>
                </a:solidFill>
                <a:latin typeface="Calibri" pitchFamily="34" charset="0"/>
                <a:cs typeface="Calibri" pitchFamily="34" charset="0"/>
              </a:rPr>
              <a:t>&lt;int,1&gt; b(n, </a:t>
            </a:r>
            <a:r>
              <a:rPr lang="en-US" sz="1600" dirty="0" err="1">
                <a:solidFill>
                  <a:prstClr val="black"/>
                </a:solidFill>
                <a:latin typeface="Calibri" pitchFamily="34" charset="0"/>
                <a:cs typeface="Calibri" pitchFamily="34" charset="0"/>
              </a:rPr>
              <a:t>pB</a:t>
            </a:r>
            <a:r>
              <a:rPr lang="en-US" sz="1600" dirty="0">
                <a:solidFill>
                  <a:prstClr val="black"/>
                </a:solidFill>
                <a:latin typeface="Calibri" pitchFamily="34" charset="0"/>
                <a:cs typeface="Calibri" pitchFamily="34" charset="0"/>
              </a:rPr>
              <a:t>);</a:t>
            </a:r>
          </a:p>
          <a:p>
            <a:r>
              <a:rPr lang="en-US" sz="1600" dirty="0">
                <a:solidFill>
                  <a:prstClr val="black"/>
                </a:solidFill>
                <a:latin typeface="Calibri" pitchFamily="34" charset="0"/>
                <a:cs typeface="Calibri" pitchFamily="34" charset="0"/>
              </a:rPr>
              <a:t>    </a:t>
            </a:r>
            <a:r>
              <a:rPr lang="en-US" sz="1600" b="1" dirty="0" err="1">
                <a:solidFill>
                  <a:prstClr val="black"/>
                </a:solidFill>
                <a:latin typeface="Calibri" pitchFamily="34" charset="0"/>
                <a:cs typeface="Calibri" pitchFamily="34" charset="0"/>
              </a:rPr>
              <a:t>array_view</a:t>
            </a:r>
            <a:r>
              <a:rPr lang="en-US" sz="1600" dirty="0">
                <a:solidFill>
                  <a:prstClr val="black"/>
                </a:solidFill>
                <a:latin typeface="Calibri" pitchFamily="34" charset="0"/>
                <a:cs typeface="Calibri" pitchFamily="34" charset="0"/>
              </a:rPr>
              <a:t>&lt;int,1&gt; sum(n, </a:t>
            </a:r>
            <a:r>
              <a:rPr lang="en-US" sz="1600" dirty="0" err="1">
                <a:solidFill>
                  <a:prstClr val="black"/>
                </a:solidFill>
                <a:latin typeface="Calibri" pitchFamily="34" charset="0"/>
                <a:cs typeface="Calibri" pitchFamily="34" charset="0"/>
              </a:rPr>
              <a:t>pC</a:t>
            </a:r>
            <a:r>
              <a:rPr lang="en-US" sz="1600" dirty="0">
                <a:solidFill>
                  <a:prstClr val="black"/>
                </a:solidFill>
                <a:latin typeface="Calibri" pitchFamily="34" charset="0"/>
                <a:cs typeface="Calibri" pitchFamily="34" charset="0"/>
              </a:rPr>
              <a:t>);</a:t>
            </a:r>
          </a:p>
          <a:p>
            <a:r>
              <a:rPr lang="en-US" sz="1600" dirty="0">
                <a:solidFill>
                  <a:prstClr val="black"/>
                </a:solidFill>
                <a:latin typeface="Calibri" pitchFamily="34" charset="0"/>
                <a:cs typeface="Calibri" pitchFamily="34" charset="0"/>
              </a:rPr>
              <a:t> </a:t>
            </a:r>
          </a:p>
          <a:p>
            <a:r>
              <a:rPr lang="en-US" sz="1600" dirty="0">
                <a:solidFill>
                  <a:prstClr val="black"/>
                </a:solidFill>
                <a:latin typeface="Calibri" pitchFamily="34" charset="0"/>
                <a:cs typeface="Calibri" pitchFamily="34" charset="0"/>
              </a:rPr>
              <a:t>    </a:t>
            </a:r>
            <a:r>
              <a:rPr lang="en-US" sz="1600" b="1" dirty="0" smtClean="0">
                <a:solidFill>
                  <a:prstClr val="black"/>
                </a:solidFill>
                <a:latin typeface="Calibri" pitchFamily="34" charset="0"/>
                <a:cs typeface="Calibri" pitchFamily="34" charset="0"/>
              </a:rPr>
              <a:t>parallel_for_each</a:t>
            </a:r>
            <a:r>
              <a:rPr lang="en-US" sz="1600" dirty="0" smtClean="0">
                <a:solidFill>
                  <a:prstClr val="black"/>
                </a:solidFill>
                <a:latin typeface="Calibri" pitchFamily="34" charset="0"/>
                <a:cs typeface="Calibri" pitchFamily="34" charset="0"/>
              </a:rPr>
              <a:t>( </a:t>
            </a:r>
            <a:r>
              <a:rPr lang="en-US" sz="1600" dirty="0" err="1" smtClean="0">
                <a:solidFill>
                  <a:prstClr val="black"/>
                </a:solidFill>
                <a:latin typeface="Calibri" pitchFamily="34" charset="0"/>
                <a:cs typeface="Calibri" pitchFamily="34" charset="0"/>
              </a:rPr>
              <a:t>sum.extent</a:t>
            </a:r>
            <a:r>
              <a:rPr lang="en-US" sz="1600" dirty="0" smtClean="0">
                <a:solidFill>
                  <a:prstClr val="black"/>
                </a:solidFill>
                <a:latin typeface="Calibri" pitchFamily="34" charset="0"/>
                <a:cs typeface="Calibri" pitchFamily="34" charset="0"/>
              </a:rPr>
              <a:t>, </a:t>
            </a:r>
            <a:endParaRPr lang="en-US" sz="1600" dirty="0">
              <a:solidFill>
                <a:prstClr val="black"/>
              </a:solidFill>
              <a:latin typeface="Calibri" pitchFamily="34" charset="0"/>
              <a:cs typeface="Calibri" pitchFamily="34" charset="0"/>
            </a:endParaRPr>
          </a:p>
          <a:p>
            <a:r>
              <a:rPr lang="en-US" sz="1600" dirty="0">
                <a:solidFill>
                  <a:prstClr val="black"/>
                </a:solidFill>
                <a:latin typeface="Calibri" pitchFamily="34" charset="0"/>
                <a:cs typeface="Calibri" pitchFamily="34" charset="0"/>
              </a:rPr>
              <a:t>        [=](</a:t>
            </a:r>
            <a:r>
              <a:rPr lang="en-US" sz="1600" b="1" dirty="0">
                <a:solidFill>
                  <a:prstClr val="black"/>
                </a:solidFill>
                <a:latin typeface="Calibri" pitchFamily="34" charset="0"/>
                <a:cs typeface="Calibri" pitchFamily="34" charset="0"/>
              </a:rPr>
              <a:t>index</a:t>
            </a:r>
            <a:r>
              <a:rPr lang="en-US" sz="1600" dirty="0">
                <a:solidFill>
                  <a:prstClr val="black"/>
                </a:solidFill>
                <a:latin typeface="Calibri" pitchFamily="34" charset="0"/>
                <a:cs typeface="Calibri" pitchFamily="34" charset="0"/>
              </a:rPr>
              <a:t>&lt;1&gt; </a:t>
            </a:r>
            <a:r>
              <a:rPr lang="en-US" sz="1600" dirty="0" err="1">
                <a:solidFill>
                  <a:prstClr val="black"/>
                </a:solidFill>
                <a:latin typeface="Calibri" pitchFamily="34" charset="0"/>
                <a:cs typeface="Calibri" pitchFamily="34" charset="0"/>
              </a:rPr>
              <a:t>idx</a:t>
            </a:r>
            <a:r>
              <a:rPr lang="en-US" sz="1600" dirty="0">
                <a:solidFill>
                  <a:prstClr val="black"/>
                </a:solidFill>
                <a:latin typeface="Calibri" pitchFamily="34" charset="0"/>
                <a:cs typeface="Calibri" pitchFamily="34" charset="0"/>
              </a:rPr>
              <a:t>) </a:t>
            </a:r>
            <a:r>
              <a:rPr lang="en-US" sz="1600" b="1" dirty="0" smtClean="0">
                <a:solidFill>
                  <a:prstClr val="black"/>
                </a:solidFill>
                <a:latin typeface="Calibri" pitchFamily="34" charset="0"/>
                <a:cs typeface="Calibri" pitchFamily="34" charset="0"/>
              </a:rPr>
              <a:t>restrict(amp)</a:t>
            </a:r>
            <a:r>
              <a:rPr lang="en-US" sz="1600" dirty="0" smtClean="0">
                <a:solidFill>
                  <a:prstClr val="black"/>
                </a:solidFill>
                <a:latin typeface="Calibri" pitchFamily="34" charset="0"/>
                <a:cs typeface="Calibri" pitchFamily="34" charset="0"/>
              </a:rPr>
              <a:t> {</a:t>
            </a:r>
            <a:endParaRPr lang="en-US" sz="1600" dirty="0">
              <a:solidFill>
                <a:prstClr val="black"/>
              </a:solidFill>
              <a:latin typeface="Calibri" pitchFamily="34" charset="0"/>
              <a:cs typeface="Calibri" pitchFamily="34" charset="0"/>
            </a:endParaRPr>
          </a:p>
          <a:p>
            <a:r>
              <a:rPr lang="en-US" sz="1600" dirty="0">
                <a:solidFill>
                  <a:prstClr val="black"/>
                </a:solidFill>
                <a:latin typeface="Calibri" pitchFamily="34" charset="0"/>
                <a:cs typeface="Calibri" pitchFamily="34" charset="0"/>
              </a:rPr>
              <a:t>            sum[</a:t>
            </a:r>
            <a:r>
              <a:rPr lang="en-US" sz="1600" dirty="0" err="1">
                <a:solidFill>
                  <a:prstClr val="black"/>
                </a:solidFill>
                <a:latin typeface="Calibri" pitchFamily="34" charset="0"/>
                <a:cs typeface="Calibri" pitchFamily="34" charset="0"/>
              </a:rPr>
              <a:t>idx</a:t>
            </a:r>
            <a:r>
              <a:rPr lang="en-US" sz="1600" dirty="0">
                <a:solidFill>
                  <a:prstClr val="black"/>
                </a:solidFill>
                <a:latin typeface="Calibri" pitchFamily="34" charset="0"/>
                <a:cs typeface="Calibri" pitchFamily="34" charset="0"/>
              </a:rPr>
              <a:t>] = a[</a:t>
            </a:r>
            <a:r>
              <a:rPr lang="en-US" sz="1600" dirty="0" err="1">
                <a:solidFill>
                  <a:prstClr val="black"/>
                </a:solidFill>
                <a:latin typeface="Calibri" pitchFamily="34" charset="0"/>
                <a:cs typeface="Calibri" pitchFamily="34" charset="0"/>
              </a:rPr>
              <a:t>idx</a:t>
            </a:r>
            <a:r>
              <a:rPr lang="en-US" sz="1600" dirty="0">
                <a:solidFill>
                  <a:prstClr val="black"/>
                </a:solidFill>
                <a:latin typeface="Calibri" pitchFamily="34" charset="0"/>
                <a:cs typeface="Calibri" pitchFamily="34" charset="0"/>
              </a:rPr>
              <a:t>] + b[</a:t>
            </a:r>
            <a:r>
              <a:rPr lang="en-US" sz="1600" dirty="0" err="1">
                <a:solidFill>
                  <a:prstClr val="black"/>
                </a:solidFill>
                <a:latin typeface="Calibri" pitchFamily="34" charset="0"/>
                <a:cs typeface="Calibri" pitchFamily="34" charset="0"/>
              </a:rPr>
              <a:t>idx</a:t>
            </a:r>
            <a:r>
              <a:rPr lang="en-US" sz="1600" dirty="0">
                <a:solidFill>
                  <a:prstClr val="black"/>
                </a:solidFill>
                <a:latin typeface="Calibri" pitchFamily="34" charset="0"/>
                <a:cs typeface="Calibri" pitchFamily="34" charset="0"/>
              </a:rPr>
              <a:t>];</a:t>
            </a:r>
          </a:p>
          <a:p>
            <a:r>
              <a:rPr lang="en-US" sz="1600" dirty="0">
                <a:solidFill>
                  <a:prstClr val="black"/>
                </a:solidFill>
                <a:latin typeface="Calibri" pitchFamily="34" charset="0"/>
                <a:cs typeface="Calibri" pitchFamily="34" charset="0"/>
              </a:rPr>
              <a:t>        }</a:t>
            </a:r>
          </a:p>
          <a:p>
            <a:r>
              <a:rPr lang="en-US" sz="1600" dirty="0">
                <a:solidFill>
                  <a:prstClr val="black"/>
                </a:solidFill>
                <a:latin typeface="Calibri" pitchFamily="34" charset="0"/>
                <a:cs typeface="Calibri" pitchFamily="34" charset="0"/>
              </a:rPr>
              <a:t>     );</a:t>
            </a:r>
          </a:p>
          <a:p>
            <a:r>
              <a:rPr lang="en-US" sz="1600" dirty="0" smtClean="0">
                <a:solidFill>
                  <a:prstClr val="black"/>
                </a:solidFill>
                <a:latin typeface="Calibri" pitchFamily="34" charset="0"/>
                <a:cs typeface="Calibri" pitchFamily="34" charset="0"/>
              </a:rPr>
              <a:t>}</a:t>
            </a:r>
            <a:endParaRPr lang="en-US" sz="1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35548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 AMP in 2 or 3 slides</a:t>
            </a:r>
            <a:endParaRPr lang="en-US" dirty="0"/>
          </a:p>
        </p:txBody>
      </p:sp>
      <p:sp>
        <p:nvSpPr>
          <p:cNvPr id="3" name="Subtitle 2"/>
          <p:cNvSpPr>
            <a:spLocks noGrp="1"/>
          </p:cNvSpPr>
          <p:nvPr>
            <p:ph type="subTitle" idx="1"/>
          </p:nvPr>
        </p:nvSpPr>
        <p:spPr>
          <a:xfrm>
            <a:off x="0" y="2914650"/>
            <a:ext cx="9144000" cy="1314450"/>
          </a:xfrm>
        </p:spPr>
        <p:txBody>
          <a:bodyPr/>
          <a:lstStyle/>
          <a:p>
            <a:r>
              <a:rPr lang="en-US" dirty="0" smtClean="0"/>
              <a:t>(for 2 slides, just drop the 3</a:t>
            </a:r>
            <a:r>
              <a:rPr lang="en-US" baseline="30000" dirty="0" smtClean="0"/>
              <a:t>rd</a:t>
            </a:r>
            <a:r>
              <a:rPr lang="en-US" dirty="0"/>
              <a:t> </a:t>
            </a:r>
            <a:r>
              <a:rPr lang="en-US" dirty="0" smtClean="0"/>
              <a:t>one)</a:t>
            </a:r>
          </a:p>
          <a:p>
            <a:r>
              <a:rPr lang="en-US" dirty="0" smtClean="0"/>
              <a:t>(see comments section of each slide for notes)</a:t>
            </a:r>
            <a:endParaRPr lang="en-US" dirty="0"/>
          </a:p>
        </p:txBody>
      </p:sp>
    </p:spTree>
    <p:extLst>
      <p:ext uri="{BB962C8B-B14F-4D97-AF65-F5344CB8AC3E}">
        <p14:creationId xmlns:p14="http://schemas.microsoft.com/office/powerpoint/2010/main" val="659070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AMP</a:t>
            </a:r>
            <a:endParaRPr lang="en-US" dirty="0"/>
          </a:p>
        </p:txBody>
      </p:sp>
      <p:sp>
        <p:nvSpPr>
          <p:cNvPr id="3" name="Content Placeholder 2"/>
          <p:cNvSpPr>
            <a:spLocks noGrp="1"/>
          </p:cNvSpPr>
          <p:nvPr>
            <p:ph idx="1"/>
          </p:nvPr>
        </p:nvSpPr>
        <p:spPr/>
        <p:txBody>
          <a:bodyPr>
            <a:normAutofit lnSpcReduction="10000"/>
          </a:bodyPr>
          <a:lstStyle/>
          <a:p>
            <a:r>
              <a:rPr lang="en-US" dirty="0" smtClean="0"/>
              <a:t>Heterogeneous platform support</a:t>
            </a:r>
          </a:p>
          <a:p>
            <a:r>
              <a:rPr lang="en-US" dirty="0" smtClean="0"/>
              <a:t>Part of Visual C++ </a:t>
            </a:r>
          </a:p>
          <a:p>
            <a:r>
              <a:rPr lang="en-US" dirty="0" smtClean="0"/>
              <a:t>Visual Studio integration</a:t>
            </a:r>
          </a:p>
          <a:p>
            <a:r>
              <a:rPr lang="en-US" dirty="0" smtClean="0"/>
              <a:t>STL-like library for multidimensional data </a:t>
            </a:r>
          </a:p>
          <a:p>
            <a:r>
              <a:rPr lang="en-US" dirty="0" smtClean="0"/>
              <a:t>Builds on DirectX</a:t>
            </a:r>
          </a:p>
          <a:p>
            <a:r>
              <a:rPr lang="en-US" dirty="0" smtClean="0"/>
              <a:t>Is open spec</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14350"/>
            <a:ext cx="2209800" cy="17430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77000" y="3504534"/>
            <a:ext cx="2243362" cy="553929"/>
          </a:xfrm>
          <a:prstGeom prst="rect">
            <a:avLst/>
          </a:prstGeom>
          <a:noFill/>
        </p:spPr>
        <p:txBody>
          <a:bodyPr wrap="none" lIns="91372" tIns="45686" rIns="91372" bIns="45686" rtlCol="0">
            <a:spAutoFit/>
          </a:bodyPr>
          <a:lstStyle/>
          <a:p>
            <a:r>
              <a:rPr lang="en-US" sz="3000" b="1" dirty="0"/>
              <a:t>performance</a:t>
            </a:r>
          </a:p>
        </p:txBody>
      </p:sp>
      <p:sp>
        <p:nvSpPr>
          <p:cNvPr id="9" name="TextBox 8"/>
          <p:cNvSpPr txBox="1"/>
          <p:nvPr/>
        </p:nvSpPr>
        <p:spPr>
          <a:xfrm>
            <a:off x="6657181" y="4532421"/>
            <a:ext cx="1859090" cy="553929"/>
          </a:xfrm>
          <a:prstGeom prst="rect">
            <a:avLst/>
          </a:prstGeom>
          <a:noFill/>
        </p:spPr>
        <p:txBody>
          <a:bodyPr wrap="none" lIns="91372" tIns="45686" rIns="91372" bIns="45686" rtlCol="0">
            <a:spAutoFit/>
          </a:bodyPr>
          <a:lstStyle/>
          <a:p>
            <a:r>
              <a:rPr lang="en-US" sz="3000" b="1" dirty="0"/>
              <a:t>portability</a:t>
            </a:r>
          </a:p>
        </p:txBody>
      </p:sp>
      <p:sp>
        <p:nvSpPr>
          <p:cNvPr id="10" name="TextBox 9"/>
          <p:cNvSpPr txBox="1"/>
          <p:nvPr/>
        </p:nvSpPr>
        <p:spPr>
          <a:xfrm>
            <a:off x="6534167" y="4037934"/>
            <a:ext cx="2124290" cy="553929"/>
          </a:xfrm>
          <a:prstGeom prst="rect">
            <a:avLst/>
          </a:prstGeom>
          <a:noFill/>
        </p:spPr>
        <p:txBody>
          <a:bodyPr wrap="none" lIns="91372" tIns="45686" rIns="91372" bIns="45686" rtlCol="0">
            <a:spAutoFit/>
          </a:bodyPr>
          <a:lstStyle/>
          <a:p>
            <a:r>
              <a:rPr lang="en-US" sz="3000" b="1" dirty="0"/>
              <a:t>productivity</a:t>
            </a:r>
          </a:p>
        </p:txBody>
      </p:sp>
    </p:spTree>
    <p:custDataLst>
      <p:tags r:id="rId1"/>
    </p:custDataLst>
    <p:extLst>
      <p:ext uri="{BB962C8B-B14F-4D97-AF65-F5344CB8AC3E}">
        <p14:creationId xmlns:p14="http://schemas.microsoft.com/office/powerpoint/2010/main" val="4126021966"/>
      </p:ext>
    </p:extLst>
  </p:cSld>
  <p:clrMapOvr>
    <a:masterClrMapping/>
  </p:clrMapOvr>
  <mc:AlternateContent xmlns:mc="http://schemas.openxmlformats.org/markup-compatibility/2006" xmlns:p14="http://schemas.microsoft.com/office/powerpoint/2010/main">
    <mc:Choice Requires="p14">
      <p:transition spd="med" p14:dur="700" advTm="150000">
        <p:fade/>
      </p:transition>
    </mc:Choice>
    <mc:Fallback xmlns="">
      <p:transition spd="med"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Elements of C++ AMP coding</a:t>
            </a:r>
            <a:endParaRPr lang="en-US" dirty="0"/>
          </a:p>
        </p:txBody>
      </p:sp>
      <p:sp>
        <p:nvSpPr>
          <p:cNvPr id="7" name="TextBox 6"/>
          <p:cNvSpPr txBox="1"/>
          <p:nvPr/>
        </p:nvSpPr>
        <p:spPr>
          <a:xfrm>
            <a:off x="2133617" y="895350"/>
            <a:ext cx="5272557" cy="3970238"/>
          </a:xfrm>
          <a:prstGeom prst="rect">
            <a:avLst/>
          </a:prstGeom>
          <a:solidFill>
            <a:schemeClr val="bg1">
              <a:lumMod val="85000"/>
            </a:schemeClr>
          </a:solidFill>
        </p:spPr>
        <p:txBody>
          <a:bodyPr wrap="square" lIns="91372" tIns="45686" rIns="91372" bIns="45686" rtlCol="0">
            <a:spAutoFit/>
          </a:bodyPr>
          <a:lstStyle/>
          <a:p>
            <a:r>
              <a:rPr lang="en-US" dirty="0">
                <a:solidFill>
                  <a:prstClr val="black"/>
                </a:solidFill>
                <a:latin typeface="Calibri" pitchFamily="34" charset="0"/>
                <a:cs typeface="Calibri" pitchFamily="34" charset="0"/>
              </a:rPr>
              <a:t>void </a:t>
            </a:r>
            <a:r>
              <a:rPr lang="en-US" dirty="0" err="1">
                <a:solidFill>
                  <a:prstClr val="black"/>
                </a:solidFill>
                <a:latin typeface="Calibri" pitchFamily="34" charset="0"/>
                <a:cs typeface="Calibri" pitchFamily="34" charset="0"/>
              </a:rPr>
              <a:t>AddArrays</a:t>
            </a:r>
            <a:r>
              <a:rPr lang="en-US" dirty="0">
                <a:solidFill>
                  <a:prstClr val="black"/>
                </a:solidFill>
                <a:latin typeface="Calibri" pitchFamily="34" charset="0"/>
                <a:cs typeface="Calibri" pitchFamily="34" charset="0"/>
              </a:rPr>
              <a:t>(</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n,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 </a:t>
            </a:r>
            <a:r>
              <a:rPr lang="en-US" dirty="0" err="1">
                <a:solidFill>
                  <a:prstClr val="black"/>
                </a:solidFill>
                <a:latin typeface="Calibri" pitchFamily="34" charset="0"/>
                <a:cs typeface="Calibri" pitchFamily="34" charset="0"/>
              </a:rPr>
              <a:t>pA</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 </a:t>
            </a:r>
            <a:r>
              <a:rPr lang="en-US" dirty="0" err="1">
                <a:solidFill>
                  <a:prstClr val="black"/>
                </a:solidFill>
                <a:latin typeface="Calibri" pitchFamily="34" charset="0"/>
                <a:cs typeface="Calibri" pitchFamily="34" charset="0"/>
              </a:rPr>
              <a:t>pB</a:t>
            </a:r>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int</a:t>
            </a:r>
            <a:r>
              <a:rPr lang="en-US" dirty="0">
                <a:solidFill>
                  <a:prstClr val="black"/>
                </a:solidFill>
                <a:latin typeface="Calibri" pitchFamily="34" charset="0"/>
                <a:cs typeface="Calibri" pitchFamily="34" charset="0"/>
              </a:rPr>
              <a:t> * </a:t>
            </a:r>
            <a:r>
              <a:rPr lang="en-US" dirty="0" err="1">
                <a:solidFill>
                  <a:prstClr val="black"/>
                </a:solidFill>
                <a:latin typeface="Calibri" pitchFamily="34" charset="0"/>
                <a:cs typeface="Calibri" pitchFamily="34" charset="0"/>
              </a:rPr>
              <a:t>pC</a:t>
            </a:r>
            <a:r>
              <a:rPr lang="en-US" dirty="0">
                <a:solidFill>
                  <a:prstClr val="black"/>
                </a:solidFill>
                <a:latin typeface="Calibri" pitchFamily="34" charset="0"/>
                <a:cs typeface="Calibri" pitchFamily="34" charset="0"/>
              </a:rPr>
              <a:t>)</a:t>
            </a:r>
          </a:p>
          <a:p>
            <a:r>
              <a:rPr lang="en-US" dirty="0">
                <a:solidFill>
                  <a:prstClr val="black"/>
                </a:solidFill>
                <a:latin typeface="Calibri" pitchFamily="34" charset="0"/>
                <a:cs typeface="Calibri" pitchFamily="34" charset="0"/>
              </a:rPr>
              <a:t>{</a:t>
            </a:r>
          </a:p>
          <a:p>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array_view</a:t>
            </a:r>
            <a:r>
              <a:rPr lang="en-US" dirty="0">
                <a:solidFill>
                  <a:prstClr val="black"/>
                </a:solidFill>
                <a:latin typeface="Calibri" pitchFamily="34" charset="0"/>
                <a:cs typeface="Calibri" pitchFamily="34" charset="0"/>
              </a:rPr>
              <a:t>&lt;int,1&gt; a(n, </a:t>
            </a:r>
            <a:r>
              <a:rPr lang="en-US" dirty="0" err="1">
                <a:solidFill>
                  <a:prstClr val="black"/>
                </a:solidFill>
                <a:latin typeface="Calibri" pitchFamily="34" charset="0"/>
                <a:cs typeface="Calibri" pitchFamily="34" charset="0"/>
              </a:rPr>
              <a:t>pA</a:t>
            </a:r>
            <a:r>
              <a:rPr lang="en-US" dirty="0">
                <a:solidFill>
                  <a:prstClr val="black"/>
                </a:solidFill>
                <a:latin typeface="Calibri" pitchFamily="34" charset="0"/>
                <a:cs typeface="Calibri" pitchFamily="34" charset="0"/>
              </a:rPr>
              <a:t>);</a:t>
            </a:r>
          </a:p>
          <a:p>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array_view</a:t>
            </a:r>
            <a:r>
              <a:rPr lang="en-US" dirty="0">
                <a:solidFill>
                  <a:prstClr val="black"/>
                </a:solidFill>
                <a:latin typeface="Calibri" pitchFamily="34" charset="0"/>
                <a:cs typeface="Calibri" pitchFamily="34" charset="0"/>
              </a:rPr>
              <a:t>&lt;int,1&gt; b(n, </a:t>
            </a:r>
            <a:r>
              <a:rPr lang="en-US" dirty="0" err="1">
                <a:solidFill>
                  <a:prstClr val="black"/>
                </a:solidFill>
                <a:latin typeface="Calibri" pitchFamily="34" charset="0"/>
                <a:cs typeface="Calibri" pitchFamily="34" charset="0"/>
              </a:rPr>
              <a:t>pB</a:t>
            </a:r>
            <a:r>
              <a:rPr lang="en-US" dirty="0">
                <a:solidFill>
                  <a:prstClr val="black"/>
                </a:solidFill>
                <a:latin typeface="Calibri" pitchFamily="34" charset="0"/>
                <a:cs typeface="Calibri" pitchFamily="34" charset="0"/>
              </a:rPr>
              <a:t>);</a:t>
            </a:r>
          </a:p>
          <a:p>
            <a:r>
              <a:rPr lang="en-US" dirty="0">
                <a:solidFill>
                  <a:prstClr val="black"/>
                </a:solidFill>
                <a:latin typeface="Calibri" pitchFamily="34" charset="0"/>
                <a:cs typeface="Calibri" pitchFamily="34" charset="0"/>
              </a:rPr>
              <a:t>    </a:t>
            </a:r>
            <a:r>
              <a:rPr lang="en-US" dirty="0" err="1">
                <a:solidFill>
                  <a:prstClr val="black"/>
                </a:solidFill>
                <a:latin typeface="Calibri" pitchFamily="34" charset="0"/>
                <a:cs typeface="Calibri" pitchFamily="34" charset="0"/>
              </a:rPr>
              <a:t>array_view</a:t>
            </a:r>
            <a:r>
              <a:rPr lang="en-US" dirty="0">
                <a:solidFill>
                  <a:prstClr val="black"/>
                </a:solidFill>
                <a:latin typeface="Calibri" pitchFamily="34" charset="0"/>
                <a:cs typeface="Calibri" pitchFamily="34" charset="0"/>
              </a:rPr>
              <a:t>&lt;int,1&gt; sum(n, </a:t>
            </a:r>
            <a:r>
              <a:rPr lang="en-US" dirty="0" err="1">
                <a:solidFill>
                  <a:prstClr val="black"/>
                </a:solidFill>
                <a:latin typeface="Calibri" pitchFamily="34" charset="0"/>
                <a:cs typeface="Calibri" pitchFamily="34" charset="0"/>
              </a:rPr>
              <a:t>pC</a:t>
            </a:r>
            <a:r>
              <a:rPr lang="en-US" dirty="0">
                <a:solidFill>
                  <a:prstClr val="black"/>
                </a:solidFill>
                <a:latin typeface="Calibri" pitchFamily="34" charset="0"/>
                <a:cs typeface="Calibri" pitchFamily="34" charset="0"/>
              </a:rPr>
              <a:t>);</a:t>
            </a:r>
          </a:p>
          <a:p>
            <a:r>
              <a:rPr lang="en-US" dirty="0">
                <a:solidFill>
                  <a:prstClr val="black"/>
                </a:solidFill>
                <a:latin typeface="Calibri" pitchFamily="34" charset="0"/>
                <a:cs typeface="Calibri" pitchFamily="34" charset="0"/>
              </a:rPr>
              <a:t> </a:t>
            </a:r>
          </a:p>
          <a:p>
            <a:r>
              <a:rPr lang="en-US" dirty="0">
                <a:solidFill>
                  <a:prstClr val="black"/>
                </a:solidFill>
                <a:latin typeface="Calibri" pitchFamily="34" charset="0"/>
                <a:cs typeface="Calibri" pitchFamily="34" charset="0"/>
              </a:rPr>
              <a:t>    parallel_for_each(</a:t>
            </a:r>
          </a:p>
          <a:p>
            <a:r>
              <a:rPr lang="en-US" dirty="0">
                <a:solidFill>
                  <a:prstClr val="black"/>
                </a:solidFill>
                <a:latin typeface="Calibri" pitchFamily="34" charset="0"/>
                <a:cs typeface="Calibri" pitchFamily="34" charset="0"/>
              </a:rPr>
              <a:t>	</a:t>
            </a:r>
            <a:r>
              <a:rPr lang="en-US" dirty="0" err="1" smtClean="0">
                <a:solidFill>
                  <a:prstClr val="black"/>
                </a:solidFill>
                <a:latin typeface="Calibri" pitchFamily="34" charset="0"/>
                <a:cs typeface="Calibri" pitchFamily="34" charset="0"/>
              </a:rPr>
              <a:t>sum.extent</a:t>
            </a:r>
            <a:r>
              <a:rPr lang="en-US" dirty="0" smtClean="0">
                <a:solidFill>
                  <a:prstClr val="black"/>
                </a:solidFill>
                <a:latin typeface="Calibri" pitchFamily="34" charset="0"/>
                <a:cs typeface="Calibri" pitchFamily="34" charset="0"/>
              </a:rPr>
              <a:t>, </a:t>
            </a:r>
            <a:endParaRPr lang="en-US" dirty="0">
              <a:solidFill>
                <a:prstClr val="black"/>
              </a:solidFill>
              <a:latin typeface="Calibri" pitchFamily="34" charset="0"/>
              <a:cs typeface="Calibri" pitchFamily="34" charset="0"/>
            </a:endParaRPr>
          </a:p>
          <a:p>
            <a:r>
              <a:rPr lang="en-US" dirty="0">
                <a:solidFill>
                  <a:prstClr val="black"/>
                </a:solidFill>
                <a:latin typeface="Calibri" pitchFamily="34" charset="0"/>
                <a:cs typeface="Calibri" pitchFamily="34" charset="0"/>
              </a:rPr>
              <a:t>	[=](index&lt;1&gt; </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restrict(amp) </a:t>
            </a:r>
            <a:endParaRPr lang="en-US" dirty="0">
              <a:solidFill>
                <a:prstClr val="black"/>
              </a:solidFill>
              <a:latin typeface="Calibri" pitchFamily="34" charset="0"/>
              <a:cs typeface="Calibri" pitchFamily="34" charset="0"/>
            </a:endParaRPr>
          </a:p>
          <a:p>
            <a:r>
              <a:rPr lang="en-US" dirty="0">
                <a:solidFill>
                  <a:prstClr val="black"/>
                </a:solidFill>
                <a:latin typeface="Calibri" pitchFamily="34" charset="0"/>
                <a:cs typeface="Calibri" pitchFamily="34" charset="0"/>
              </a:rPr>
              <a:t>	{</a:t>
            </a:r>
          </a:p>
          <a:p>
            <a:r>
              <a:rPr lang="en-US" dirty="0">
                <a:solidFill>
                  <a:prstClr val="black"/>
                </a:solidFill>
                <a:latin typeface="Calibri" pitchFamily="34" charset="0"/>
                <a:cs typeface="Calibri" pitchFamily="34" charset="0"/>
              </a:rPr>
              <a:t>	        sum[</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 = a[</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 + b[</a:t>
            </a:r>
            <a:r>
              <a:rPr lang="en-US" dirty="0" err="1">
                <a:solidFill>
                  <a:prstClr val="black"/>
                </a:solidFill>
                <a:latin typeface="Calibri" pitchFamily="34" charset="0"/>
                <a:cs typeface="Calibri" pitchFamily="34" charset="0"/>
              </a:rPr>
              <a:t>idx</a:t>
            </a:r>
            <a:r>
              <a:rPr lang="en-US" dirty="0">
                <a:solidFill>
                  <a:prstClr val="black"/>
                </a:solidFill>
                <a:latin typeface="Calibri" pitchFamily="34" charset="0"/>
                <a:cs typeface="Calibri" pitchFamily="34" charset="0"/>
              </a:rPr>
              <a:t>];</a:t>
            </a:r>
          </a:p>
          <a:p>
            <a:r>
              <a:rPr lang="en-US" dirty="0">
                <a:solidFill>
                  <a:prstClr val="black"/>
                </a:solidFill>
                <a:latin typeface="Calibri" pitchFamily="34" charset="0"/>
                <a:cs typeface="Calibri" pitchFamily="34" charset="0"/>
              </a:rPr>
              <a:t>    	}</a:t>
            </a:r>
          </a:p>
          <a:p>
            <a:r>
              <a:rPr lang="en-US" dirty="0">
                <a:solidFill>
                  <a:prstClr val="black"/>
                </a:solidFill>
                <a:latin typeface="Calibri" pitchFamily="34" charset="0"/>
                <a:cs typeface="Calibri" pitchFamily="34" charset="0"/>
              </a:rPr>
              <a:t>     );</a:t>
            </a:r>
          </a:p>
          <a:p>
            <a:r>
              <a:rPr lang="en-US" dirty="0">
                <a:solidFill>
                  <a:prstClr val="black"/>
                </a:solidFill>
                <a:latin typeface="Calibri" pitchFamily="34" charset="0"/>
                <a:cs typeface="Calibri" pitchFamily="34" charset="0"/>
              </a:rPr>
              <a:t>}</a:t>
            </a:r>
          </a:p>
        </p:txBody>
      </p:sp>
      <p:sp>
        <p:nvSpPr>
          <p:cNvPr id="17" name="Line Callout 1 16"/>
          <p:cNvSpPr/>
          <p:nvPr/>
        </p:nvSpPr>
        <p:spPr>
          <a:xfrm>
            <a:off x="5561825" y="4109413"/>
            <a:ext cx="2972575" cy="672137"/>
          </a:xfrm>
          <a:prstGeom prst="borderCallout1">
            <a:avLst>
              <a:gd name="adj1" fmla="val -3563"/>
              <a:gd name="adj2" fmla="val 49665"/>
              <a:gd name="adj3" fmla="val -41726"/>
              <a:gd name="adj4" fmla="val 15372"/>
            </a:avLst>
          </a:prstGeom>
        </p:spPr>
        <p:style>
          <a:lnRef idx="1">
            <a:schemeClr val="accent2"/>
          </a:lnRef>
          <a:fillRef idx="3">
            <a:schemeClr val="accent2"/>
          </a:fillRef>
          <a:effectRef idx="2">
            <a:schemeClr val="accent2"/>
          </a:effectRef>
          <a:fontRef idx="minor">
            <a:schemeClr val="lt1"/>
          </a:fontRef>
        </p:style>
        <p:txBody>
          <a:bodyPr lIns="91372" tIns="45686" rIns="91372" bIns="45686" rtlCol="0" anchor="ctr"/>
          <a:lstStyle/>
          <a:p>
            <a:r>
              <a:rPr lang="en-US" sz="1500" dirty="0">
                <a:solidFill>
                  <a:prstClr val="white"/>
                </a:solidFill>
              </a:rPr>
              <a:t>array_view variables captured and associated data copied to accelerator (on demand)</a:t>
            </a:r>
          </a:p>
        </p:txBody>
      </p:sp>
      <p:sp>
        <p:nvSpPr>
          <p:cNvPr id="18" name="Line Callout 1 17"/>
          <p:cNvSpPr/>
          <p:nvPr/>
        </p:nvSpPr>
        <p:spPr>
          <a:xfrm>
            <a:off x="5674936" y="1371600"/>
            <a:ext cx="3164264" cy="723901"/>
          </a:xfrm>
          <a:prstGeom prst="borderCallout1">
            <a:avLst>
              <a:gd name="adj1" fmla="val 105834"/>
              <a:gd name="adj2" fmla="val 99909"/>
              <a:gd name="adj3" fmla="val 262334"/>
              <a:gd name="adj4" fmla="val 26926"/>
            </a:avLst>
          </a:prstGeom>
        </p:spPr>
        <p:style>
          <a:lnRef idx="1">
            <a:schemeClr val="accent2"/>
          </a:lnRef>
          <a:fillRef idx="3">
            <a:schemeClr val="accent2"/>
          </a:fillRef>
          <a:effectRef idx="2">
            <a:schemeClr val="accent2"/>
          </a:effectRef>
          <a:fontRef idx="minor">
            <a:schemeClr val="lt1"/>
          </a:fontRef>
        </p:style>
        <p:txBody>
          <a:bodyPr lIns="91372" tIns="45686" rIns="91372" bIns="45686" rtlCol="0" anchor="ctr"/>
          <a:lstStyle/>
          <a:p>
            <a:r>
              <a:rPr lang="en-US" sz="1500" b="1" dirty="0" smtClean="0">
                <a:solidFill>
                  <a:prstClr val="white"/>
                </a:solidFill>
              </a:rPr>
              <a:t>restrict(amp)</a:t>
            </a:r>
            <a:r>
              <a:rPr lang="en-US" sz="1500" dirty="0" smtClean="0">
                <a:solidFill>
                  <a:prstClr val="white"/>
                </a:solidFill>
              </a:rPr>
              <a:t>: </a:t>
            </a:r>
            <a:r>
              <a:rPr lang="en-US" sz="1500" dirty="0">
                <a:solidFill>
                  <a:prstClr val="white"/>
                </a:solidFill>
              </a:rPr>
              <a:t>tells the compiler to check that this code can execute on Direct3D </a:t>
            </a:r>
            <a:r>
              <a:rPr lang="en-US" sz="1500" dirty="0" smtClean="0">
                <a:solidFill>
                  <a:prstClr val="white"/>
                </a:solidFill>
              </a:rPr>
              <a:t>hardware (aka accelerator)</a:t>
            </a:r>
            <a:endParaRPr lang="en-US" sz="1500" dirty="0">
              <a:solidFill>
                <a:prstClr val="white"/>
              </a:solidFill>
            </a:endParaRPr>
          </a:p>
        </p:txBody>
      </p:sp>
      <p:sp>
        <p:nvSpPr>
          <p:cNvPr id="19" name="Line Callout 1 18"/>
          <p:cNvSpPr/>
          <p:nvPr/>
        </p:nvSpPr>
        <p:spPr>
          <a:xfrm>
            <a:off x="55974" y="1326939"/>
            <a:ext cx="1984512" cy="987638"/>
          </a:xfrm>
          <a:prstGeom prst="borderCallout1">
            <a:avLst>
              <a:gd name="adj1" fmla="val 100091"/>
              <a:gd name="adj2" fmla="val 50034"/>
              <a:gd name="adj3" fmla="val 137048"/>
              <a:gd name="adj4" fmla="val 115753"/>
            </a:avLst>
          </a:prstGeom>
        </p:spPr>
        <p:style>
          <a:lnRef idx="1">
            <a:schemeClr val="accent2"/>
          </a:lnRef>
          <a:fillRef idx="3">
            <a:schemeClr val="accent2"/>
          </a:fillRef>
          <a:effectRef idx="2">
            <a:schemeClr val="accent2"/>
          </a:effectRef>
          <a:fontRef idx="minor">
            <a:schemeClr val="lt1"/>
          </a:fontRef>
        </p:style>
        <p:txBody>
          <a:bodyPr lIns="91372" tIns="45686" rIns="91372" bIns="45686" rtlCol="0" anchor="ctr"/>
          <a:lstStyle/>
          <a:p>
            <a:r>
              <a:rPr lang="en-US" sz="1500" b="1" dirty="0">
                <a:solidFill>
                  <a:prstClr val="white"/>
                </a:solidFill>
              </a:rPr>
              <a:t>parallel_for_each</a:t>
            </a:r>
            <a:r>
              <a:rPr lang="en-US" sz="1500" dirty="0">
                <a:solidFill>
                  <a:prstClr val="white"/>
                </a:solidFill>
              </a:rPr>
              <a:t>: execute the lambda on the accelerator once per thread</a:t>
            </a:r>
          </a:p>
        </p:txBody>
      </p:sp>
      <p:sp>
        <p:nvSpPr>
          <p:cNvPr id="20" name="Line Callout 1 19"/>
          <p:cNvSpPr/>
          <p:nvPr/>
        </p:nvSpPr>
        <p:spPr>
          <a:xfrm>
            <a:off x="55973" y="3082080"/>
            <a:ext cx="2077643" cy="819150"/>
          </a:xfrm>
          <a:prstGeom prst="borderCallout1">
            <a:avLst>
              <a:gd name="adj1" fmla="val 48659"/>
              <a:gd name="adj2" fmla="val 100132"/>
              <a:gd name="adj3" fmla="val -2665"/>
              <a:gd name="adj4" fmla="val 146054"/>
            </a:avLst>
          </a:prstGeom>
        </p:spPr>
        <p:style>
          <a:lnRef idx="1">
            <a:schemeClr val="accent2"/>
          </a:lnRef>
          <a:fillRef idx="3">
            <a:schemeClr val="accent2"/>
          </a:fillRef>
          <a:effectRef idx="2">
            <a:schemeClr val="accent2"/>
          </a:effectRef>
          <a:fontRef idx="minor">
            <a:schemeClr val="lt1"/>
          </a:fontRef>
        </p:style>
        <p:txBody>
          <a:bodyPr lIns="91372" tIns="45686" rIns="91372" bIns="45686" rtlCol="0" anchor="ctr"/>
          <a:lstStyle/>
          <a:p>
            <a:r>
              <a:rPr lang="en-US" sz="1500" b="1" dirty="0" smtClean="0">
                <a:solidFill>
                  <a:prstClr val="white"/>
                </a:solidFill>
              </a:rPr>
              <a:t>extent</a:t>
            </a:r>
            <a:r>
              <a:rPr lang="en-US" sz="1500" dirty="0" smtClean="0">
                <a:solidFill>
                  <a:prstClr val="white"/>
                </a:solidFill>
              </a:rPr>
              <a:t>: </a:t>
            </a:r>
            <a:r>
              <a:rPr lang="en-US" sz="1500" dirty="0">
                <a:solidFill>
                  <a:prstClr val="white"/>
                </a:solidFill>
              </a:rPr>
              <a:t>the number and shape of threads to execute the lambda</a:t>
            </a:r>
          </a:p>
        </p:txBody>
      </p:sp>
      <p:sp>
        <p:nvSpPr>
          <p:cNvPr id="21" name="Line Callout 1 20"/>
          <p:cNvSpPr/>
          <p:nvPr/>
        </p:nvSpPr>
        <p:spPr>
          <a:xfrm>
            <a:off x="55974" y="4357063"/>
            <a:ext cx="3830047" cy="500687"/>
          </a:xfrm>
          <a:prstGeom prst="borderCallout1">
            <a:avLst>
              <a:gd name="adj1" fmla="val -1126"/>
              <a:gd name="adj2" fmla="val 70234"/>
              <a:gd name="adj3" fmla="val -183967"/>
              <a:gd name="adj4" fmla="val 89293"/>
            </a:avLst>
          </a:prstGeom>
        </p:spPr>
        <p:style>
          <a:lnRef idx="1">
            <a:schemeClr val="accent2"/>
          </a:lnRef>
          <a:fillRef idx="3">
            <a:schemeClr val="accent2"/>
          </a:fillRef>
          <a:effectRef idx="2">
            <a:schemeClr val="accent2"/>
          </a:effectRef>
          <a:fontRef idx="minor">
            <a:schemeClr val="lt1"/>
          </a:fontRef>
        </p:style>
        <p:txBody>
          <a:bodyPr lIns="91372" tIns="45686" rIns="91372" bIns="45686" rtlCol="0" anchor="ctr"/>
          <a:lstStyle/>
          <a:p>
            <a:r>
              <a:rPr lang="en-US" sz="1500" b="1" dirty="0">
                <a:solidFill>
                  <a:prstClr val="white"/>
                </a:solidFill>
              </a:rPr>
              <a:t>index</a:t>
            </a:r>
            <a:r>
              <a:rPr lang="en-US" sz="1500" dirty="0">
                <a:solidFill>
                  <a:prstClr val="white"/>
                </a:solidFill>
              </a:rPr>
              <a:t>: the thread ID that is running the lambda, used to index into data</a:t>
            </a:r>
          </a:p>
        </p:txBody>
      </p:sp>
      <p:sp>
        <p:nvSpPr>
          <p:cNvPr id="9" name="Line Callout 1 8"/>
          <p:cNvSpPr/>
          <p:nvPr/>
        </p:nvSpPr>
        <p:spPr>
          <a:xfrm>
            <a:off x="4399851" y="2419350"/>
            <a:ext cx="2686749" cy="529381"/>
          </a:xfrm>
          <a:prstGeom prst="borderCallout1">
            <a:avLst>
              <a:gd name="adj1" fmla="val 1672"/>
              <a:gd name="adj2" fmla="val 728"/>
              <a:gd name="adj3" fmla="val -26605"/>
              <a:gd name="adj4" fmla="val -31368"/>
            </a:avLst>
          </a:prstGeom>
        </p:spPr>
        <p:style>
          <a:lnRef idx="1">
            <a:schemeClr val="accent2"/>
          </a:lnRef>
          <a:fillRef idx="3">
            <a:schemeClr val="accent2"/>
          </a:fillRef>
          <a:effectRef idx="2">
            <a:schemeClr val="accent2"/>
          </a:effectRef>
          <a:fontRef idx="minor">
            <a:schemeClr val="lt1"/>
          </a:fontRef>
        </p:style>
        <p:txBody>
          <a:bodyPr lIns="91372" tIns="45686" rIns="91372" bIns="45686" rtlCol="0" anchor="ctr"/>
          <a:lstStyle/>
          <a:p>
            <a:r>
              <a:rPr lang="en-US" sz="1500" b="1" dirty="0">
                <a:solidFill>
                  <a:prstClr val="white"/>
                </a:solidFill>
              </a:rPr>
              <a:t>array_view</a:t>
            </a:r>
            <a:r>
              <a:rPr lang="en-US" sz="1500" dirty="0">
                <a:solidFill>
                  <a:prstClr val="white"/>
                </a:solidFill>
              </a:rPr>
              <a:t>: </a:t>
            </a:r>
            <a:r>
              <a:rPr lang="en-US" sz="1500" dirty="0" smtClean="0">
                <a:solidFill>
                  <a:prstClr val="white"/>
                </a:solidFill>
              </a:rPr>
              <a:t>wraps </a:t>
            </a:r>
            <a:r>
              <a:rPr lang="en-US" sz="1500" dirty="0">
                <a:solidFill>
                  <a:prstClr val="white"/>
                </a:solidFill>
              </a:rPr>
              <a:t>the data to operate on the accelerator</a:t>
            </a:r>
          </a:p>
        </p:txBody>
      </p:sp>
    </p:spTree>
    <p:custDataLst>
      <p:tags r:id="rId1"/>
    </p:custDataLst>
    <p:extLst>
      <p:ext uri="{BB962C8B-B14F-4D97-AF65-F5344CB8AC3E}">
        <p14:creationId xmlns:p14="http://schemas.microsoft.com/office/powerpoint/2010/main" val="1546938654"/>
      </p:ext>
    </p:extLst>
  </p:cSld>
  <p:clrMapOvr>
    <a:masterClrMapping/>
  </p:clrMapOvr>
  <mc:AlternateContent xmlns:mc="http://schemas.openxmlformats.org/markup-compatibility/2006" xmlns:p14="http://schemas.microsoft.com/office/powerpoint/2010/main">
    <mc:Choice Requires="p14">
      <p:transition spd="med" p14:dur="700" advTm="150000">
        <p:fade/>
      </p:transition>
    </mc:Choice>
    <mc:Fallback xmlns="">
      <p:transition spd="med"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AMP at a Glance</a:t>
            </a:r>
            <a:endParaRPr lang="en-US" dirty="0"/>
          </a:p>
        </p:txBody>
      </p:sp>
      <p:sp>
        <p:nvSpPr>
          <p:cNvPr id="8" name="Content Placeholder 7"/>
          <p:cNvSpPr>
            <a:spLocks noGrp="1"/>
          </p:cNvSpPr>
          <p:nvPr>
            <p:ph sz="half" idx="1"/>
          </p:nvPr>
        </p:nvSpPr>
        <p:spPr>
          <a:xfrm>
            <a:off x="389436" y="1085850"/>
            <a:ext cx="4115872" cy="3490187"/>
          </a:xfrm>
        </p:spPr>
        <p:txBody>
          <a:bodyPr>
            <a:normAutofit lnSpcReduction="10000"/>
          </a:bodyPr>
          <a:lstStyle/>
          <a:p>
            <a:r>
              <a:rPr lang="en-US" dirty="0" smtClean="0"/>
              <a:t>restrict(amp, cpu)</a:t>
            </a:r>
          </a:p>
          <a:p>
            <a:r>
              <a:rPr lang="en-US" dirty="0" smtClean="0"/>
              <a:t>parallel_for_each</a:t>
            </a:r>
          </a:p>
          <a:p>
            <a:r>
              <a:rPr lang="en-US" dirty="0" smtClean="0"/>
              <a:t>class array&lt;T,N&gt;</a:t>
            </a:r>
          </a:p>
          <a:p>
            <a:r>
              <a:rPr lang="en-US" dirty="0" smtClean="0"/>
              <a:t>class </a:t>
            </a:r>
            <a:r>
              <a:rPr lang="en-US" dirty="0" err="1" smtClean="0"/>
              <a:t>array_view</a:t>
            </a:r>
            <a:r>
              <a:rPr lang="en-US" dirty="0" smtClean="0"/>
              <a:t>&lt;T,N&gt;</a:t>
            </a:r>
          </a:p>
          <a:p>
            <a:r>
              <a:rPr lang="en-US" dirty="0" smtClean="0"/>
              <a:t>class index&lt;N&gt;</a:t>
            </a:r>
          </a:p>
          <a:p>
            <a:r>
              <a:rPr lang="en-US" dirty="0" smtClean="0"/>
              <a:t>class extent&lt;N&gt;</a:t>
            </a:r>
          </a:p>
          <a:p>
            <a:r>
              <a:rPr lang="en-US" dirty="0" smtClean="0"/>
              <a:t>class accelerator</a:t>
            </a:r>
          </a:p>
          <a:p>
            <a:r>
              <a:rPr lang="en-US" dirty="0" smtClean="0"/>
              <a:t>class accelerator_view</a:t>
            </a:r>
          </a:p>
        </p:txBody>
      </p:sp>
      <p:sp>
        <p:nvSpPr>
          <p:cNvPr id="9" name="Content Placeholder 8"/>
          <p:cNvSpPr>
            <a:spLocks noGrp="1"/>
          </p:cNvSpPr>
          <p:nvPr>
            <p:ph sz="half" idx="2"/>
          </p:nvPr>
        </p:nvSpPr>
        <p:spPr>
          <a:xfrm>
            <a:off x="4637501" y="1085850"/>
            <a:ext cx="4115872" cy="1712777"/>
          </a:xfrm>
        </p:spPr>
        <p:txBody>
          <a:bodyPr>
            <a:normAutofit lnSpcReduction="10000"/>
          </a:bodyPr>
          <a:lstStyle/>
          <a:p>
            <a:r>
              <a:rPr lang="en-US" dirty="0" smtClean="0"/>
              <a:t>class tiled_extent&lt; , , &gt;</a:t>
            </a:r>
          </a:p>
          <a:p>
            <a:r>
              <a:rPr lang="en-US" dirty="0" smtClean="0"/>
              <a:t>class </a:t>
            </a:r>
            <a:r>
              <a:rPr lang="en-US" dirty="0" err="1" smtClean="0"/>
              <a:t>tiled_index</a:t>
            </a:r>
            <a:r>
              <a:rPr lang="en-US" dirty="0" smtClean="0"/>
              <a:t>&lt; , , &gt;</a:t>
            </a:r>
          </a:p>
          <a:p>
            <a:r>
              <a:rPr lang="en-US" dirty="0" smtClean="0"/>
              <a:t>class </a:t>
            </a:r>
            <a:r>
              <a:rPr lang="en-US" dirty="0" err="1" smtClean="0"/>
              <a:t>tile_barrier</a:t>
            </a:r>
            <a:endParaRPr lang="en-US" dirty="0" smtClean="0"/>
          </a:p>
          <a:p>
            <a:r>
              <a:rPr lang="en-US" dirty="0" err="1" smtClean="0"/>
              <a:t>tile_static</a:t>
            </a:r>
            <a:r>
              <a:rPr lang="en-US" dirty="0" smtClean="0"/>
              <a:t> storage class</a:t>
            </a:r>
          </a:p>
          <a:p>
            <a:endParaRPr lang="en-US"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105150"/>
            <a:ext cx="2404636" cy="1600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761465"/>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 AMP resources</a:t>
            </a:r>
            <a:endParaRPr lang="en-US" dirty="0"/>
          </a:p>
        </p:txBody>
      </p:sp>
      <p:sp>
        <p:nvSpPr>
          <p:cNvPr id="6" name="Content Placeholder 5"/>
          <p:cNvSpPr>
            <a:spLocks noGrp="1"/>
          </p:cNvSpPr>
          <p:nvPr>
            <p:ph idx="1"/>
          </p:nvPr>
        </p:nvSpPr>
        <p:spPr/>
        <p:txBody>
          <a:bodyPr>
            <a:noAutofit/>
          </a:bodyPr>
          <a:lstStyle/>
          <a:p>
            <a:r>
              <a:rPr lang="en-US" sz="2400" dirty="0" smtClean="0"/>
              <a:t>Native parallelism blog (team blog)</a:t>
            </a:r>
          </a:p>
          <a:p>
            <a:pPr lvl="1"/>
            <a:r>
              <a:rPr lang="en-US" sz="1800" dirty="0">
                <a:hlinkClick r:id="rId3"/>
              </a:rPr>
              <a:t>http://blogs.msdn.com/b/nativeconcurrency</a:t>
            </a:r>
            <a:r>
              <a:rPr lang="en-US" sz="1800" dirty="0" smtClean="0">
                <a:hlinkClick r:id="rId3"/>
              </a:rPr>
              <a:t>/</a:t>
            </a:r>
            <a:r>
              <a:rPr lang="en-US" sz="1800" dirty="0" smtClean="0"/>
              <a:t> </a:t>
            </a:r>
          </a:p>
          <a:p>
            <a:pPr lvl="1"/>
            <a:endParaRPr lang="en-US" sz="1800" dirty="0" smtClean="0"/>
          </a:p>
          <a:p>
            <a:r>
              <a:rPr lang="en-US" sz="2400" dirty="0" smtClean="0"/>
              <a:t>MSDN </a:t>
            </a:r>
            <a:r>
              <a:rPr lang="en-US" sz="2400" dirty="0"/>
              <a:t>Forums to ask questions</a:t>
            </a:r>
          </a:p>
          <a:p>
            <a:pPr lvl="1"/>
            <a:r>
              <a:rPr lang="en-US" sz="1800" dirty="0">
                <a:hlinkClick r:id="rId4"/>
              </a:rPr>
              <a:t>http://social.msdn.microsoft.com/Forums/en/parallelcppnative/threads</a:t>
            </a:r>
            <a:r>
              <a:rPr lang="en-US" sz="1800" dirty="0"/>
              <a:t> </a:t>
            </a:r>
            <a:endParaRPr lang="en-US" sz="1800" dirty="0" smtClean="0"/>
          </a:p>
          <a:p>
            <a:pPr lvl="1"/>
            <a:endParaRPr lang="en-US" sz="1800" dirty="0"/>
          </a:p>
          <a:p>
            <a:r>
              <a:rPr lang="en-US" sz="2400" dirty="0" smtClean="0"/>
              <a:t>Daniel Moth's blog (PM of C++ AMP)</a:t>
            </a:r>
          </a:p>
          <a:p>
            <a:pPr lvl="1"/>
            <a:r>
              <a:rPr lang="en-US" sz="1800" dirty="0" smtClean="0">
                <a:hlinkClick r:id="rId5"/>
              </a:rPr>
              <a:t>http://www.danielmoth.com/Blog/</a:t>
            </a:r>
            <a:r>
              <a:rPr lang="en-US" sz="1800" dirty="0" smtClean="0"/>
              <a:t> </a:t>
            </a:r>
          </a:p>
          <a:p>
            <a:pPr lvl="1"/>
            <a:endParaRPr lang="en-US" sz="1800" dirty="0" smtClean="0"/>
          </a:p>
        </p:txBody>
      </p:sp>
    </p:spTree>
    <p:extLst>
      <p:ext uri="{BB962C8B-B14F-4D97-AF65-F5344CB8AC3E}">
        <p14:creationId xmlns:p14="http://schemas.microsoft.com/office/powerpoint/2010/main" val="3026218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0.8|25.8|21.5|6.7|8.3"/>
</p:tagLst>
</file>

<file path=ppt/tags/tag2.xml><?xml version="1.0" encoding="utf-8"?>
<p:tagLst xmlns:a="http://schemas.openxmlformats.org/drawingml/2006/main" xmlns:r="http://schemas.openxmlformats.org/officeDocument/2006/relationships" xmlns:p="http://schemas.openxmlformats.org/presentationml/2006/main">
  <p:tag name="TIMING" val="|10.3|10.5|10.4|7.6|34"/>
</p:tagLst>
</file>

<file path=ppt/tags/tag3.xml><?xml version="1.0" encoding="utf-8"?>
<p:tagLst xmlns:a="http://schemas.openxmlformats.org/drawingml/2006/main" xmlns:r="http://schemas.openxmlformats.org/officeDocument/2006/relationships" xmlns:p="http://schemas.openxmlformats.org/presentationml/2006/main">
  <p:tag name="TIMING" val="|4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fest2011_16x9_Template_FINAL">
  <a:themeElements>
    <a:clrScheme name="GameFest">
      <a:dk1>
        <a:srgbClr val="000000"/>
      </a:dk1>
      <a:lt1>
        <a:srgbClr val="FFFFFF"/>
      </a:lt1>
      <a:dk2>
        <a:srgbClr val="33C9D1"/>
      </a:dk2>
      <a:lt2>
        <a:srgbClr val="FFB601"/>
      </a:lt2>
      <a:accent1>
        <a:srgbClr val="F7E993"/>
      </a:accent1>
      <a:accent2>
        <a:srgbClr val="2D7CCF"/>
      </a:accent2>
      <a:accent3>
        <a:srgbClr val="ADE1E5"/>
      </a:accent3>
      <a:accent4>
        <a:srgbClr val="F4793A"/>
      </a:accent4>
      <a:accent5>
        <a:srgbClr val="FAF2C8"/>
      </a:accent5>
      <a:accent6>
        <a:srgbClr val="5CB95C"/>
      </a:accent6>
      <a:hlink>
        <a:srgbClr val="6699FF"/>
      </a:hlink>
      <a:folHlink>
        <a:srgbClr val="F98239"/>
      </a:folHlink>
    </a:clrScheme>
    <a:fontScheme name="GameFest">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566ee58-baa1-4cd7-a09e-b251a660c77d">AEZS3CYSKJT6-1-28535</_dlc_DocId>
    <_dlc_DocIdUrl xmlns="7566ee58-baa1-4cd7-a09e-b251a660c77d">
      <Url>http://devdiv/sites/docs/_layouts/DocIdRedir.aspx?ID=AEZS3CYSKJT6-1-28535</Url>
      <Description>AEZS3CYSKJT6-1-28535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61C8780BE666B449B92E09D481B5342" ma:contentTypeVersion="1" ma:contentTypeDescription="Create a new document." ma:contentTypeScope="" ma:versionID="ae0ceb73b86e8ffb5524b1ea65858ffa">
  <xsd:schema xmlns:xsd="http://www.w3.org/2001/XMLSchema" xmlns:xs="http://www.w3.org/2001/XMLSchema" xmlns:p="http://schemas.microsoft.com/office/2006/metadata/properties" xmlns:ns2="7566ee58-baa1-4cd7-a09e-b251a660c77d" targetNamespace="http://schemas.microsoft.com/office/2006/metadata/properties" ma:root="true" ma:fieldsID="6ac6cc619cf7e2dee534c609ec1857d2" ns2:_="">
    <xsd:import namespace="7566ee58-baa1-4cd7-a09e-b251a660c77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6ee58-baa1-4cd7-a09e-b251a660c7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ADB4C3-E475-499C-82A2-7AA996563700}">
  <ds:schemaRefs>
    <ds:schemaRef ds:uri="http://schemas.microsoft.com/office/infopath/2007/PartnerControls"/>
    <ds:schemaRef ds:uri="http://www.w3.org/XML/1998/namespace"/>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7566ee58-baa1-4cd7-a09e-b251a660c77d"/>
  </ds:schemaRefs>
</ds:datastoreItem>
</file>

<file path=customXml/itemProps2.xml><?xml version="1.0" encoding="utf-8"?>
<ds:datastoreItem xmlns:ds="http://schemas.openxmlformats.org/officeDocument/2006/customXml" ds:itemID="{B7FDE60F-8D17-4B09-9B71-DACB9D89D27B}">
  <ds:schemaRefs>
    <ds:schemaRef ds:uri="http://schemas.microsoft.com/sharepoint/v3/contenttype/forms"/>
  </ds:schemaRefs>
</ds:datastoreItem>
</file>

<file path=customXml/itemProps3.xml><?xml version="1.0" encoding="utf-8"?>
<ds:datastoreItem xmlns:ds="http://schemas.openxmlformats.org/officeDocument/2006/customXml" ds:itemID="{342D68D6-6F54-44CC-BFAD-1BA2F1CCFF72}">
  <ds:schemaRefs>
    <ds:schemaRef ds:uri="http://schemas.microsoft.com/sharepoint/events"/>
  </ds:schemaRefs>
</ds:datastoreItem>
</file>

<file path=customXml/itemProps4.xml><?xml version="1.0" encoding="utf-8"?>
<ds:datastoreItem xmlns:ds="http://schemas.openxmlformats.org/officeDocument/2006/customXml" ds:itemID="{22564EA4-CA7D-4071-AC0F-80913391F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6ee58-baa1-4cd7-a09e-b251a660c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On-screen Show (16:9)</PresentationFormat>
  <Paragraphs>131</Paragraphs>
  <Slides>8</Slides>
  <Notes>6</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Gamefest2011_16x9_Template_FINAL</vt:lpstr>
      <vt:lpstr>This deck has 1-, 2-, and 3- slide variants for C++ AMP</vt:lpstr>
      <vt:lpstr>C++ AMP in 1 slide</vt:lpstr>
      <vt:lpstr>C++ Accelerated Massive Parallelism</vt:lpstr>
      <vt:lpstr>C++ AMP in 2 or 3 slides</vt:lpstr>
      <vt:lpstr>C++ AMP</vt:lpstr>
      <vt:lpstr>Basic Elements of C++ AMP coding</vt:lpstr>
      <vt:lpstr>C++ AMP at a Glance</vt:lpstr>
      <vt:lpstr>C++ AMP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AMP in one, two, or three slides</dc:title>
  <dc:creator/>
  <cp:lastModifiedBy/>
  <cp:revision>1</cp:revision>
  <dcterms:created xsi:type="dcterms:W3CDTF">2011-08-13T04:36:28Z</dcterms:created>
  <dcterms:modified xsi:type="dcterms:W3CDTF">2012-03-26T23:24:30Z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0x010100C61C8780BE666B449B92E09D481B5342</vt:lpwstr>
  </property>
  <property fmtid="{D5CDD505-2E9C-101B-9397-08002B2CF9AE}" pid="3" name="_dlc_DocIdItemGuid">
    <vt:lpwstr>2198be56-a9e8-45ba-9556-bf7e48460360</vt:lpwstr>
  </property>
</Properties>
</file>