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200" r:id="rId1"/>
  </p:sldMasterIdLst>
  <p:notesMasterIdLst>
    <p:notesMasterId r:id="rId45"/>
  </p:notesMasterIdLst>
  <p:handoutMasterIdLst>
    <p:handoutMasterId r:id="rId46"/>
  </p:handoutMasterIdLst>
  <p:sldIdLst>
    <p:sldId id="354" r:id="rId2"/>
    <p:sldId id="312" r:id="rId3"/>
    <p:sldId id="309" r:id="rId4"/>
    <p:sldId id="313" r:id="rId5"/>
    <p:sldId id="314" r:id="rId6"/>
    <p:sldId id="317" r:id="rId7"/>
    <p:sldId id="315" r:id="rId8"/>
    <p:sldId id="367" r:id="rId9"/>
    <p:sldId id="397" r:id="rId10"/>
    <p:sldId id="398" r:id="rId11"/>
    <p:sldId id="368" r:id="rId12"/>
    <p:sldId id="424" r:id="rId13"/>
    <p:sldId id="405" r:id="rId14"/>
    <p:sldId id="425" r:id="rId15"/>
    <p:sldId id="374" r:id="rId16"/>
    <p:sldId id="375" r:id="rId17"/>
    <p:sldId id="412" r:id="rId18"/>
    <p:sldId id="426" r:id="rId19"/>
    <p:sldId id="414" r:id="rId20"/>
    <p:sldId id="415" r:id="rId21"/>
    <p:sldId id="380" r:id="rId22"/>
    <p:sldId id="377" r:id="rId23"/>
    <p:sldId id="333" r:id="rId24"/>
    <p:sldId id="427" r:id="rId25"/>
    <p:sldId id="385" r:id="rId26"/>
    <p:sldId id="387" r:id="rId27"/>
    <p:sldId id="410" r:id="rId28"/>
    <p:sldId id="428" r:id="rId29"/>
    <p:sldId id="360" r:id="rId30"/>
    <p:sldId id="361" r:id="rId31"/>
    <p:sldId id="362" r:id="rId32"/>
    <p:sldId id="431" r:id="rId33"/>
    <p:sldId id="389" r:id="rId34"/>
    <p:sldId id="432" r:id="rId35"/>
    <p:sldId id="348" r:id="rId36"/>
    <p:sldId id="433" r:id="rId37"/>
    <p:sldId id="390" r:id="rId38"/>
    <p:sldId id="391" r:id="rId39"/>
    <p:sldId id="392" r:id="rId40"/>
    <p:sldId id="394" r:id="rId41"/>
    <p:sldId id="435" r:id="rId42"/>
    <p:sldId id="355" r:id="rId43"/>
    <p:sldId id="434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 useTimings="0">
    <p:present/>
    <p:sldAll/>
    <p:penClr>
      <a:srgbClr val="FF0000"/>
    </p:penClr>
  </p:showPr>
  <p:clrMru>
    <a:srgbClr val="811102"/>
    <a:srgbClr val="FFFFFF"/>
    <a:srgbClr val="509AD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26923" autoAdjust="0"/>
    <p:restoredTop sz="73593" autoAdjust="0"/>
  </p:normalViewPr>
  <p:slideViewPr>
    <p:cSldViewPr snapToGrid="0">
      <p:cViewPr varScale="1">
        <p:scale>
          <a:sx n="40" d="100"/>
          <a:sy n="40" d="100"/>
        </p:scale>
        <p:origin x="-576" y="-67"/>
      </p:cViewPr>
      <p:guideLst>
        <p:guide orient="horz" pos="2160"/>
        <p:guide pos="2880"/>
        <p:guide pos="131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296"/>
    </p:cViewPr>
  </p:sorterViewPr>
  <p:notesViewPr>
    <p:cSldViewPr snapToGrid="0">
      <p:cViewPr varScale="1">
        <p:scale>
          <a:sx n="79" d="100"/>
          <a:sy n="79" d="100"/>
        </p:scale>
        <p:origin x="-152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851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1">
                <a:solidFill>
                  <a:srgbClr val="000000"/>
                </a:solidFill>
                <a:latin typeface="Verdana" pitchFamily="34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Microsoft Tech·Ed Developers 2006 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900" b="1"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r>
              <a:rPr lang="en-US"/>
              <a:t>Session ID</a:t>
            </a:r>
            <a:endParaRPr lang="en-US">
              <a:cs typeface="Arial" charset="0"/>
            </a:endParaRP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 b="1"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fld id="{12E506FB-BEBC-408F-AD3C-E86C731302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1"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 b="1"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900" b="1"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 b="1"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fld id="{E0B703F4-5E8F-47EF-8FAC-BB1D0031F2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2951CE-07F9-40AA-BD88-66A712B5074A}" type="slidenum">
              <a:rPr lang="en-US" smtClean="0">
                <a:ea typeface="MS PGothic" pitchFamily="34" charset="-128"/>
              </a:rPr>
              <a:pPr/>
              <a:t>1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FD067AF-8ABD-4F0E-AFA6-0771C26330BF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632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563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E0CC27-80D9-4B81-90D5-0804BFE3C554}" type="slidenum">
              <a:rPr lang="en-US" smtClean="0">
                <a:ea typeface="MS PGothic" pitchFamily="34" charset="-128"/>
              </a:rPr>
              <a:pPr/>
              <a:t>10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63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7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CameraEnabled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- </a:t>
            </a:r>
            <a:r>
              <a:rPr lang="en-GB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This in addition to existing </a:t>
            </a:r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CameraPresent</a:t>
            </a:r>
            <a:r>
              <a:rPr lang="en-GB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property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CellularSystemAvailable1xrtt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CellularSystemAvailableEdge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CellularSystemAvailableEvdo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CellularSystemAvailableEvdv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CellularSystemAvailableGprs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CellularSystemAvailableHsdpa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CellularSystemAvailableUmts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CellularSystemConnected1xrtt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CellularSystemConnectedEdge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CellularSystemConnectedEvdo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CellularSystemConnectedEvdv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CellularSystemConnectedGprs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CellularSystemConnectedHsdpa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CellularSystemConnectedUmts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ClamshellClosed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DeviceLocked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KeyLocked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LockStates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- </a:t>
            </a:r>
            <a:r>
              <a:rPr lang="en-GB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 combination of flags for Device, Key and </a:t>
            </a:r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Sim</a:t>
            </a:r>
            <a:r>
              <a:rPr lang="en-GB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locks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SimLocked</a:t>
            </a:r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/>
              <a:t>PhoneTalkingCallStartTime</a:t>
            </a:r>
            <a:endParaRPr lang="en-GB" sz="1200" dirty="0" smtClean="0"/>
          </a:p>
          <a:p>
            <a:pPr eaLnBrk="1" hangingPunct="1"/>
            <a:endParaRPr lang="en-GB" dirty="0" smtClean="0">
              <a:latin typeface="Arial" pitchFamily="34" charset="0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BluetoothStateA2DPConnected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BluetoothStateDiscoverable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BluetoothStateHandsFreeAudio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BluetoothStateHandsFreeControl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BluetoothStateHardwarePresent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BluetoothStatePowerOn</a:t>
            </a:r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WiFiStateConnected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WiFiStateConnecting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WiFiStateHardwarePresent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WiFiStateNetworksAvailable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WiFiStatePowerOn</a:t>
            </a:r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en-GB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F83F19F-F7AF-4E9B-9C97-4AA510147F80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734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5734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66962B-C29D-4FB1-BA68-CF7BA35108D8}" type="slidenum">
              <a:rPr lang="en-US" smtClean="0">
                <a:ea typeface="MS PGothic" pitchFamily="34" charset="-128"/>
              </a:rPr>
              <a:pPr/>
              <a:t>11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73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77D2AA-C32D-4F7E-B000-CBD6C7EE8FA4}" type="slidenum">
              <a:rPr lang="en-US" smtClean="0">
                <a:ea typeface="MS PGothic" pitchFamily="34" charset="-128"/>
              </a:rPr>
              <a:pPr/>
              <a:t>12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BD5A976-26B5-4352-8D1E-ACB84E8A8395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939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593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3EA780-2747-41EC-BEFA-68ED038CA111}" type="slidenum">
              <a:rPr lang="en-US" smtClean="0">
                <a:ea typeface="MS PGothic" pitchFamily="34" charset="-128"/>
              </a:rPr>
              <a:pPr/>
              <a:t>13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93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9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5B603C-D5D8-44C1-A1D6-2749B7CC8CAE}" type="slidenum">
              <a:rPr lang="en-US" smtClean="0">
                <a:ea typeface="MS PGothic" pitchFamily="34" charset="-128"/>
              </a:rPr>
              <a:pPr/>
              <a:t>14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3528632-DE7C-4219-A9A2-E3DF8B4B2077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144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6144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A04CED-23D9-43E3-BA99-691D36111C09}" type="slidenum">
              <a:rPr lang="en-US" smtClean="0">
                <a:ea typeface="MS PGothic" pitchFamily="34" charset="-128"/>
              </a:rPr>
              <a:pPr/>
              <a:t>15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14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0947D1D-EC65-48A7-AB7F-EC36BB4CD189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246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6246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9C3D4D-855A-4A92-95F0-E1E6152D8DB0}" type="slidenum">
              <a:rPr lang="en-US" smtClean="0">
                <a:ea typeface="MS PGothic" pitchFamily="34" charset="-128"/>
              </a:rPr>
              <a:pPr/>
              <a:t>16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24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1356A5D-FD76-4CF3-AE8B-F187FCC28B60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349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634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5C5389-7899-4F5C-90B0-42D73A33DED3}" type="slidenum">
              <a:rPr lang="en-US" smtClean="0">
                <a:ea typeface="MS PGothic" pitchFamily="34" charset="-128"/>
              </a:rPr>
              <a:pPr/>
              <a:t>17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34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9869A5-5278-4A5E-ADBC-610F4287DB2E}" type="slidenum">
              <a:rPr lang="en-US" smtClean="0">
                <a:ea typeface="MS PGothic" pitchFamily="34" charset="-128"/>
              </a:rPr>
              <a:pPr/>
              <a:t>18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E61DED0-9443-4AA2-A0D1-5D1A82B88403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554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655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10EF2-7CBF-4858-A65A-98C9FE0C635A}" type="slidenum">
              <a:rPr lang="en-US" smtClean="0">
                <a:ea typeface="MS PGothic" pitchFamily="34" charset="-128"/>
              </a:rPr>
              <a:pPr/>
              <a:t>19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55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3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endParaRPr lang="en-GB" dirty="0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758D08-EE7A-49AF-B643-058699D21702}" type="slidenum">
              <a:rPr lang="en-US" smtClean="0">
                <a:ea typeface="MS PGothic" pitchFamily="34" charset="-128"/>
              </a:rPr>
              <a:pPr/>
              <a:t>2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E1CFD30-480F-4D2A-B786-1B8A20B4E3CD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656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665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CB5EB6-EC52-4063-BFE2-0B9A514CE516}" type="slidenum">
              <a:rPr lang="en-US" smtClean="0">
                <a:ea typeface="MS PGothic" pitchFamily="34" charset="-128"/>
              </a:rPr>
              <a:pPr/>
              <a:t>20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65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7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2FB17E0-FCE3-4F3B-A231-194766F6F73F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758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6758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BC6012-586B-49FC-91C9-7E61722CD8B9}" type="slidenum">
              <a:rPr lang="en-US" smtClean="0">
                <a:ea typeface="MS PGothic" pitchFamily="34" charset="-128"/>
              </a:rPr>
              <a:pPr/>
              <a:t>21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75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6361FBA-3482-487C-85F5-AA3DA4981263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861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6861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723937-494D-4D87-BFA3-BA8104DF4F19}" type="slidenum">
              <a:rPr lang="en-US" smtClean="0">
                <a:ea typeface="MS PGothic" pitchFamily="34" charset="-128"/>
              </a:rPr>
              <a:pPr/>
              <a:t>22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686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96AD35-D7DD-4003-B68F-0F7C61F30566}" type="slidenum">
              <a:rPr lang="en-GB" smtClean="0">
                <a:ea typeface="MS PGothic" pitchFamily="34" charset="-128"/>
              </a:rPr>
              <a:pPr/>
              <a:t>23</a:t>
            </a:fld>
            <a:endParaRPr lang="en-GB" smtClean="0">
              <a:ea typeface="MS PGothic" pitchFamily="34" charset="-128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Notes Placeholder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F0240E-8255-48DB-A8FF-1B7C99A785F9}" type="slidenum">
              <a:rPr lang="en-US" smtClean="0">
                <a:ea typeface="MS PGothic" pitchFamily="34" charset="-128"/>
              </a:rPr>
              <a:pPr/>
              <a:t>24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2A904B1-496E-4579-8F5C-2D55F02F5ECA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16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16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636D3-15BC-46D3-A52A-4BF8476E6483}" type="slidenum">
              <a:rPr lang="en-US" smtClean="0">
                <a:ea typeface="MS PGothic" pitchFamily="34" charset="-128"/>
              </a:rPr>
              <a:pPr/>
              <a:t>25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16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B22792B-D9D5-49F2-B873-C2A711408CDF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270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270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4EACB0-470B-456B-A121-E73D07CF2EB0}" type="slidenum">
              <a:rPr lang="en-US" smtClean="0">
                <a:ea typeface="MS PGothic" pitchFamily="34" charset="-128"/>
              </a:rPr>
              <a:pPr/>
              <a:t>26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27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08B9D1A-029E-4603-BDA9-E6B34833447A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373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737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A2493B-79B3-42F8-BC0A-836B3A61DFA8}" type="slidenum">
              <a:rPr lang="en-US" smtClean="0">
                <a:ea typeface="MS PGothic" pitchFamily="34" charset="-128"/>
              </a:rPr>
              <a:pPr/>
              <a:t>27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37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D0EEA2-B3F0-4E8D-AF72-4F632EE6F5B6}" type="slidenum">
              <a:rPr lang="en-US" smtClean="0">
                <a:ea typeface="MS PGothic" pitchFamily="34" charset="-128"/>
              </a:rPr>
              <a:pPr/>
              <a:t>28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F438D35-20C2-4D16-B8DC-51447021B3F4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577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578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11A378-2BDB-49A2-A6EA-7DAAE8A9A4AF}" type="slidenum">
              <a:rPr lang="en-US" smtClean="0">
                <a:ea typeface="MS PGothic" pitchFamily="34" charset="-128"/>
              </a:rPr>
              <a:pPr/>
              <a:t>29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57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2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ChooseContactDialog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gets a few new properties:- </a:t>
            </a:r>
          </a:p>
          <a:p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FilterRequiredProperties</a:t>
            </a:r>
            <a:r>
              <a:rPr lang="en-GB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- When true only contacts with the properties specified for </a:t>
            </a:r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RequiredProperties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will be shown. This was default behaviour in Windows Mobile 5.0</a:t>
            </a:r>
            <a:b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</a:br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EnableGlobalAddressListLookup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- When true allows the user to also search the GAL (if available)</a:t>
            </a:r>
            <a:b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</a:br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IncrementalFilter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- Contains the text of the filter box at the top of the dialog.</a:t>
            </a:r>
            <a:b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</a:br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NoUI</a:t>
            </a:r>
            <a:r>
              <a:rPr lang="en-GB" sz="1200" i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- No UI is shown at all (Not sure exactly why you'd want to do this...).</a:t>
            </a:r>
            <a:b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</a:br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en-GB" sz="1200" i="1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NoUIOnSingleOrNoMatch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- If only a single outcome is possible the </a:t>
            </a:r>
            <a:r>
              <a:rPr lang="en-GB" sz="120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ShowDialog</a:t>
            </a: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method returns immediately without prompting the user</a:t>
            </a:r>
          </a:p>
          <a:p>
            <a:pPr eaLnBrk="1" hangingPunct="1"/>
            <a:endParaRPr lang="en-GB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ADD6E1-BE55-424F-B78E-DC22D27C745A}" type="slidenum">
              <a:rPr lang="en-US" smtClean="0">
                <a:ea typeface="MS PGothic" pitchFamily="34" charset="-128"/>
              </a:rPr>
              <a:pPr/>
              <a:t>3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F141229-7637-4F19-B2FE-E91254FE7F51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680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680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684D02-D40E-478E-8210-DC1F092829B0}" type="slidenum">
              <a:rPr lang="en-US" smtClean="0">
                <a:ea typeface="MS PGothic" pitchFamily="34" charset="-128"/>
              </a:rPr>
              <a:pPr/>
              <a:t>30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68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6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CC66ED9-DBA9-4108-A8D1-87FDBBE3F6E7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782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782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85EDBA-4852-4394-A835-431A02564C42}" type="slidenum">
              <a:rPr lang="en-US" smtClean="0">
                <a:ea typeface="MS PGothic" pitchFamily="34" charset="-128"/>
              </a:rPr>
              <a:pPr/>
              <a:t>31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78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30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D98D1A-01DC-4182-8FAF-255E5E62CE38}" type="slidenum">
              <a:rPr lang="en-US" smtClean="0">
                <a:ea typeface="MS PGothic" pitchFamily="34" charset="-128"/>
              </a:rPr>
              <a:pPr/>
              <a:t>32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F1BFAAC-E0C4-418A-98D2-27AE37939638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987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987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BC7A0D-86B4-475C-A082-E5FEA6496253}" type="slidenum">
              <a:rPr lang="en-US" smtClean="0">
                <a:ea typeface="MS PGothic" pitchFamily="34" charset="-128"/>
              </a:rPr>
              <a:pPr/>
              <a:t>33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798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8B9B81-27FB-4318-92FE-DE329B51EFEF}" type="slidenum">
              <a:rPr lang="en-US" smtClean="0">
                <a:ea typeface="MS PGothic" pitchFamily="34" charset="-128"/>
              </a:rPr>
              <a:pPr/>
              <a:t>34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EE76C8-7C44-41A0-B73A-1785818027E2}" type="slidenum">
              <a:rPr lang="en-GB" smtClean="0">
                <a:ea typeface="MS PGothic" pitchFamily="34" charset="-128"/>
              </a:rPr>
              <a:pPr/>
              <a:t>35</a:t>
            </a:fld>
            <a:endParaRPr lang="en-GB" smtClean="0">
              <a:ea typeface="MS PGothic" pitchFamily="34" charset="-128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Notes Placeholder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B703F4-5E8F-47EF-8FAC-BB1D0031F2F2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A28AB96-154E-446C-8A1A-6084EDBA0995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294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8294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DA2548-41AA-493F-A65B-7CCB55ADFFFD}" type="slidenum">
              <a:rPr lang="en-US" smtClean="0">
                <a:ea typeface="MS PGothic" pitchFamily="34" charset="-128"/>
              </a:rPr>
              <a:pPr/>
              <a:t>37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29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B542BF0-C3F5-4F4D-9185-DE704733785F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397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8397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EAC531-CF5D-443E-A52D-7AA5C8A5A58E}" type="slidenum">
              <a:rPr lang="en-US" smtClean="0">
                <a:ea typeface="MS PGothic" pitchFamily="34" charset="-128"/>
              </a:rPr>
              <a:pPr/>
              <a:t>38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39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BC31AFE-FACD-4E85-99B4-339925EB1F98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499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8499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57D7C1-C076-4553-BC21-075820030E3E}" type="slidenum">
              <a:rPr lang="en-US" smtClean="0">
                <a:ea typeface="MS PGothic" pitchFamily="34" charset="-128"/>
              </a:rPr>
              <a:pPr/>
              <a:t>39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49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6AB0DF-4D41-4E36-A621-8F113F16D203}" type="slidenum">
              <a:rPr lang="en-US" smtClean="0">
                <a:ea typeface="MS PGothic" pitchFamily="34" charset="-128"/>
              </a:rPr>
              <a:pPr/>
              <a:t>4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A79C8D7-CCAA-476A-BC74-CE8F0DE6E899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602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860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080CBA-8717-428F-B1E5-119E0185A19B}" type="slidenum">
              <a:rPr lang="en-US" smtClean="0">
                <a:ea typeface="MS PGothic" pitchFamily="34" charset="-128"/>
              </a:rPr>
              <a:pPr/>
              <a:t>40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60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655551F-AE31-40AA-A1B8-D9E0AAEFB451}" type="datetime8">
              <a:rPr lang="en-US" smtClean="0"/>
              <a:pPr/>
              <a:t>6/13/2007 11:00 PM</a:t>
            </a:fld>
            <a:endParaRPr lang="en-US" smtClean="0"/>
          </a:p>
        </p:txBody>
      </p:sp>
      <p:sp>
        <p:nvSpPr>
          <p:cNvPr id="747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latin typeface="Segoe"/>
                <a:cs typeface="Arial" pitchFamily="34" charset="0"/>
              </a:rPr>
              <a:t>© 2004 Microsoft Corporation. All rights reserved.</a:t>
            </a:r>
          </a:p>
          <a:p>
            <a:r>
              <a:rPr lang="en-US" smtClean="0">
                <a:latin typeface="Segoe"/>
                <a:cs typeface="Arial" pitchFamily="34" charset="0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47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455009-51E1-480A-8BFB-FBA1523C0098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747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hape 3"/>
          <p:cNvSpPr>
            <a:spLocks noGrp="1" noChangeArrowheads="1"/>
          </p:cNvSpPr>
          <p:nvPr>
            <p:ph type="dt" sz="quarter" idx="1"/>
          </p:nvPr>
        </p:nvSpPr>
        <p:spPr>
          <a:noFill/>
          <a:ln algn="ctr"/>
        </p:spPr>
        <p:txBody>
          <a:bodyPr/>
          <a:lstStyle/>
          <a:p>
            <a:fld id="{F6BF8038-CA80-445A-84F0-C02D44438554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8067" name="Shape 4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7C57BF-58C4-45C1-8041-2B5513617927}" type="slidenum">
              <a:rPr lang="en-GB" smtClean="0">
                <a:ea typeface="MS PGothic" pitchFamily="34" charset="-128"/>
              </a:rPr>
              <a:pPr/>
              <a:t>42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88068" name="Shape 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88069" name="Rectangle 74755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88070" name="Rectangle 7475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06DF6B-4FA1-4E25-9149-F990B0C8D376}" type="slidenum">
              <a:rPr lang="en-GB" smtClean="0">
                <a:ea typeface="MS PGothic" pitchFamily="34" charset="-128"/>
              </a:rPr>
              <a:pPr/>
              <a:t>43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716EAF-4CA8-4388-BF64-879BFB7C1386}" type="slidenum">
              <a:rPr lang="en-US" smtClean="0">
                <a:ea typeface="MS PGothic" pitchFamily="34" charset="-128"/>
              </a:rPr>
              <a:pPr/>
              <a:t>5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27E547-BB91-4C57-9E55-53E20A20FC16}" type="slidenum">
              <a:rPr lang="en-US" smtClean="0">
                <a:ea typeface="MS PGothic" pitchFamily="34" charset="-128"/>
              </a:rPr>
              <a:pPr/>
              <a:t>6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672E0C-672D-4738-8947-A1FA566523A1}" type="slidenum">
              <a:rPr lang="en-US" smtClean="0">
                <a:ea typeface="MS PGothic" pitchFamily="34" charset="-128"/>
              </a:rPr>
              <a:pPr/>
              <a:t>7</a:t>
            </a:fld>
            <a:endParaRPr lang="en-GB" smtClean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84B72B0-5D06-4954-9713-EF932F940135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427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2004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5427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A5AC35-1CA7-4C22-8713-02425C510473}" type="slidenum">
              <a:rPr lang="en-US" smtClean="0">
                <a:ea typeface="MS PGothic" pitchFamily="34" charset="-128"/>
              </a:rPr>
              <a:pPr/>
              <a:t>8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42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Mobile &amp; Embedded DevCon 2005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30B1FCA-D547-4527-A53E-88CE7E2CD9B5}" type="datetime8">
              <a:rPr lang="en-US" smtClean="0">
                <a:ea typeface="MS PGothic" pitchFamily="34" charset="-128"/>
              </a:rPr>
              <a:pPr/>
              <a:t>6/13/2007 11:00 PM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530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ea typeface="MS PGothic" pitchFamily="34" charset="-128"/>
              </a:rPr>
              <a:t>© 2005 Microsoft Corporation. All rights reserved.</a:t>
            </a:r>
          </a:p>
          <a:p>
            <a:r>
              <a:rPr lang="en-US" smtClean="0">
                <a:ea typeface="MS PGothic" pitchFamily="34" charset="-128"/>
              </a:rPr>
              <a:t>This presentation is for informational purposes only. Microsoft makes no warranties, express or implied, in this summary.</a:t>
            </a:r>
            <a:endParaRPr lang="en-US" sz="1200" smtClean="0"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553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43CB70-46DF-422C-97E6-DE03221D34CE}" type="slidenum">
              <a:rPr lang="en-US" smtClean="0">
                <a:ea typeface="MS PGothic" pitchFamily="34" charset="-128"/>
              </a:rPr>
              <a:pPr/>
              <a:t>9</a:t>
            </a:fld>
            <a:endParaRPr lang="en-US" smtClean="0">
              <a:ea typeface="MS PGothic" pitchFamily="34" charset="-128"/>
            </a:endParaRPr>
          </a:p>
        </p:txBody>
      </p:sp>
      <p:sp>
        <p:nvSpPr>
          <p:cNvPr id="553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3" name="Notes Placeholder 6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487363"/>
            <a:ext cx="2286000" cy="60658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487363"/>
            <a:ext cx="6705600" cy="6065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nl-NL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48736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19" descr="basisbeeld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  <p:sldLayoutId id="2147484212" r:id="rId12"/>
  </p:sldLayoutIdLst>
  <p:txStyles>
    <p:titleStyle>
      <a:lvl1pPr algn="ctr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MS PGothic" pitchFamily="34" charset="-128"/>
        </a:defRPr>
      </a:lvl2pPr>
      <a:lvl3pPr algn="ctr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MS PGothic" pitchFamily="34" charset="-128"/>
        </a:defRPr>
      </a:lvl3pPr>
      <a:lvl4pPr algn="ctr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MS PGothic" pitchFamily="34" charset="-128"/>
        </a:defRPr>
      </a:lvl4pPr>
      <a:lvl5pPr algn="ctr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MS PGothic" pitchFamily="34" charset="-128"/>
        </a:defRPr>
      </a:lvl5pPr>
      <a:lvl6pPr marL="457200" algn="ctr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ＭＳ Ｐゴシック" pitchFamily="48" charset="-128"/>
        </a:defRPr>
      </a:lvl6pPr>
      <a:lvl7pPr marL="914400" algn="ctr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ＭＳ Ｐゴシック" pitchFamily="48" charset="-128"/>
        </a:defRPr>
      </a:lvl7pPr>
      <a:lvl8pPr marL="1371600" algn="ctr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ＭＳ Ｐゴシック" pitchFamily="48" charset="-128"/>
        </a:defRPr>
      </a:lvl8pPr>
      <a:lvl9pPr marL="1828800" algn="ctr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itchFamily="1" charset="0"/>
          <a:ea typeface="ＭＳ Ｐゴシック" pitchFamily="48" charset="-128"/>
        </a:defRPr>
      </a:lvl9pPr>
    </p:titleStyle>
    <p:bodyStyle>
      <a:lvl1pPr marL="317500" indent="-317500" algn="l" rtl="0" fontAlgn="base">
        <a:lnSpc>
          <a:spcPct val="90000"/>
        </a:lnSpc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9300" indent="-430213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charset="0"/>
          <a:ea typeface="MS PGothic" pitchFamily="34" charset="-128"/>
        </a:defRPr>
      </a:lvl2pPr>
      <a:lvl3pPr marL="1181100" indent="-430213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MS PGothic" pitchFamily="34" charset="-128"/>
        </a:defRPr>
      </a:lvl3pPr>
      <a:lvl4pPr marL="1612900" indent="-430213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charset="0"/>
          <a:ea typeface="MS PGothic" pitchFamily="34" charset="-128"/>
        </a:defRPr>
      </a:lvl4pPr>
      <a:lvl5pPr marL="4525963" indent="-291147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charset="0"/>
          <a:ea typeface="MS PGothic" pitchFamily="34" charset="-128"/>
        </a:defRPr>
      </a:lvl5pPr>
      <a:lvl6pPr marL="4983163" indent="-2911475"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+mn-ea"/>
        </a:defRPr>
      </a:lvl6pPr>
      <a:lvl7pPr marL="5440363" indent="-2911475"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+mn-ea"/>
        </a:defRPr>
      </a:lvl7pPr>
      <a:lvl8pPr marL="5897563" indent="-2911475"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+mn-ea"/>
        </a:defRPr>
      </a:lvl8pPr>
      <a:lvl9pPr marL="6354763" indent="-2911475"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nielmoth.com/Blo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wmf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wmf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nielmoth.com/Blog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w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Realizing the Potential of the Windows Mobile Managed APIs</a:t>
            </a:r>
          </a:p>
        </p:txBody>
      </p:sp>
      <p:sp>
        <p:nvSpPr>
          <p:cNvPr id="2051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Aft>
                <a:spcPct val="20000"/>
              </a:spcAft>
              <a:buClr>
                <a:schemeClr val="accent1"/>
              </a:buClr>
              <a:buSzPct val="135000"/>
            </a:pPr>
            <a:r>
              <a:rPr lang="en-GB" smtClean="0"/>
              <a:t>Daniel Moth</a:t>
            </a:r>
          </a:p>
          <a:p>
            <a:pPr>
              <a:spcAft>
                <a:spcPct val="20000"/>
              </a:spcAft>
              <a:buClr>
                <a:schemeClr val="accent1"/>
              </a:buClr>
              <a:buSzPct val="135000"/>
            </a:pPr>
            <a:r>
              <a:rPr lang="en-GB" smtClean="0"/>
              <a:t>Microsoft Ltd</a:t>
            </a:r>
          </a:p>
          <a:p>
            <a:pPr>
              <a:spcAft>
                <a:spcPct val="20000"/>
              </a:spcAft>
              <a:buClr>
                <a:schemeClr val="accent1"/>
              </a:buClr>
              <a:buSzPct val="135000"/>
            </a:pPr>
            <a:r>
              <a:rPr lang="en-GB" smtClean="0">
                <a:hlinkClick r:id="rId3"/>
              </a:rPr>
              <a:t>http://www.danielmoth.com/Blog</a:t>
            </a:r>
            <a:endParaRPr lang="en-GB" smtClean="0"/>
          </a:p>
        </p:txBody>
      </p:sp>
    </p:spTree>
  </p:cSld>
  <p:clrMapOvr>
    <a:masterClrMapping/>
  </p:clrMapOvr>
  <p:transition advTm="120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182563"/>
            <a:ext cx="3790950" cy="1143000"/>
          </a:xfrm>
        </p:spPr>
        <p:txBody>
          <a:bodyPr/>
          <a:lstStyle/>
          <a:p>
            <a:r>
              <a:rPr lang="en-US" dirty="0" smtClean="0"/>
              <a:t>There Are </a:t>
            </a:r>
            <a:br>
              <a:rPr lang="en-US" dirty="0" smtClean="0"/>
            </a:br>
            <a:r>
              <a:rPr lang="en-US" dirty="0" smtClean="0"/>
              <a:t>&gt;160 </a:t>
            </a:r>
            <a:br>
              <a:rPr lang="en-US" dirty="0" smtClean="0"/>
            </a:br>
            <a:r>
              <a:rPr lang="en-US" dirty="0" smtClean="0"/>
              <a:t>Properties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79400" y="2324100"/>
            <a:ext cx="3403600" cy="4149725"/>
          </a:xfrm>
        </p:spPr>
        <p:txBody>
          <a:bodyPr/>
          <a:lstStyle/>
          <a:p>
            <a:pPr marL="400050" indent="-400050">
              <a:lnSpc>
                <a:spcPct val="70000"/>
              </a:lnSpc>
            </a:pPr>
            <a:r>
              <a:rPr lang="en-US" smtClean="0"/>
              <a:t>Power &amp; Battery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Appointments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Media Player 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Connectivity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ActiveSync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Messaging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Telephony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Hardware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Tasks</a:t>
            </a:r>
          </a:p>
          <a:p>
            <a:pPr marL="400050" indent="-400050">
              <a:lnSpc>
                <a:spcPct val="70000"/>
              </a:lnSpc>
            </a:pPr>
            <a:r>
              <a:rPr lang="en-US" smtClean="0"/>
              <a:t>Shell</a:t>
            </a:r>
          </a:p>
        </p:txBody>
      </p:sp>
      <p:pic>
        <p:nvPicPr>
          <p:cNvPr id="3082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-6350"/>
            <a:ext cx="5334000" cy="39997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7875 L 0.00573 -4.8375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308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8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S&amp;NB Notifications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Microsoft.WindowsMobile.Status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1229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Notification when a state changes</a:t>
            </a:r>
          </a:p>
          <a:p>
            <a:endParaRPr lang="en-US" smtClean="0"/>
          </a:p>
          <a:p>
            <a:r>
              <a:rPr lang="en-US" smtClean="0"/>
              <a:t>Transient Notifications</a:t>
            </a:r>
          </a:p>
          <a:p>
            <a:pPr lvl="1"/>
            <a:r>
              <a:rPr lang="en-US" smtClean="0"/>
              <a:t>Application notified only while running</a:t>
            </a:r>
          </a:p>
          <a:p>
            <a:pPr lvl="1"/>
            <a:r>
              <a:rPr lang="en-US" smtClean="0"/>
              <a:t>Calls managed event handler</a:t>
            </a:r>
          </a:p>
          <a:p>
            <a:pPr lvl="1"/>
            <a:r>
              <a:rPr lang="en-US" smtClean="0"/>
              <a:t>Cleared after restart of the device</a:t>
            </a:r>
          </a:p>
          <a:p>
            <a:r>
              <a:rPr lang="en-US" smtClean="0"/>
              <a:t>Persistent Notifications</a:t>
            </a:r>
          </a:p>
          <a:p>
            <a:pPr lvl="1"/>
            <a:r>
              <a:rPr lang="en-US" smtClean="0"/>
              <a:t>Will launch application if not already running</a:t>
            </a:r>
          </a:p>
          <a:p>
            <a:pPr lvl="1"/>
            <a:r>
              <a:rPr lang="en-US" smtClean="0"/>
              <a:t>Uses command line arguments</a:t>
            </a:r>
          </a:p>
          <a:p>
            <a:pPr lvl="1"/>
            <a:r>
              <a:rPr lang="en-US" smtClean="0"/>
              <a:t>Persists after restart of the device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smtClean="0"/>
              <a:t>S&amp;N B</a:t>
            </a:r>
          </a:p>
        </p:txBody>
      </p:sp>
      <p:sp>
        <p:nvSpPr>
          <p:cNvPr id="13315" name="Rectangle 10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r>
              <a:rPr lang="en-US" smtClean="0"/>
              <a:t>Read a property</a:t>
            </a:r>
          </a:p>
          <a:p>
            <a:r>
              <a:rPr lang="en-US" smtClean="0"/>
              <a:t>Transient Notification</a:t>
            </a:r>
          </a:p>
          <a:p>
            <a:r>
              <a:rPr lang="en-US" smtClean="0"/>
              <a:t>Persistent Notification</a:t>
            </a:r>
          </a:p>
        </p:txBody>
      </p:sp>
      <p:sp>
        <p:nvSpPr>
          <p:cNvPr id="13316" name="Rectangle 13"/>
          <p:cNvSpPr>
            <a:spLocks noChangeArrowheads="1"/>
          </p:cNvSpPr>
          <p:nvPr/>
        </p:nvSpPr>
        <p:spPr bwMode="auto">
          <a:xfrm>
            <a:off x="0" y="887413"/>
            <a:ext cx="9144000" cy="131762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25000"/>
                </a:srgb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38917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493838"/>
            <a:ext cx="314325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540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 Notifications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Microsoft.WindowsMobile.Status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458200" cy="4572000"/>
          </a:xfrm>
        </p:spPr>
        <p:txBody>
          <a:bodyPr/>
          <a:lstStyle/>
          <a:p>
            <a:r>
              <a:rPr lang="en-US" dirty="0" smtClean="0"/>
              <a:t>Prevent unnecessary notifications</a:t>
            </a:r>
          </a:p>
          <a:p>
            <a:r>
              <a:rPr lang="en-US" dirty="0" smtClean="0"/>
              <a:t>Very important for app-launching notifications!</a:t>
            </a:r>
          </a:p>
          <a:p>
            <a:r>
              <a:rPr lang="en-US" dirty="0" smtClean="0"/>
              <a:t>Comparison operators for state values:</a:t>
            </a:r>
          </a:p>
        </p:txBody>
      </p:sp>
      <p:graphicFrame>
        <p:nvGraphicFramePr>
          <p:cNvPr id="420933" name="Group 69"/>
          <p:cNvGraphicFramePr>
            <a:graphicFrameLocks noGrp="1"/>
          </p:cNvGraphicFramePr>
          <p:nvPr>
            <p:ph sz="half" idx="4294967295"/>
          </p:nvPr>
        </p:nvGraphicFramePr>
        <p:xfrm>
          <a:off x="365125" y="3554413"/>
          <a:ext cx="8397875" cy="2709800"/>
        </p:xfrm>
        <a:graphic>
          <a:graphicData uri="http://schemas.openxmlformats.org/drawingml/2006/table">
            <a:tbl>
              <a:tblPr/>
              <a:tblGrid>
                <a:gridCol w="1671638"/>
                <a:gridCol w="6726237"/>
              </a:tblGrid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Equal, </a:t>
                      </a:r>
                      <a: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NotEqual</a:t>
                      </a: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StartsWith</a:t>
                      </a: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EndsWith</a:t>
                      </a: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Contains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1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Equal, </a:t>
                      </a:r>
                      <a: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NotEqual</a:t>
                      </a: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b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Greater, </a:t>
                      </a:r>
                      <a: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GreaterOrEqual</a:t>
                      </a: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b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Less, </a:t>
                      </a:r>
                      <a:r>
                        <a:rPr kumimoji="0" lang="en-US" sz="2400" b="0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LessOrEqual</a:t>
                      </a:r>
                      <a:endParaRPr kumimoji="0" lang="en-US" sz="2400" b="0" i="0" u="none" strike="noStrike" cap="none" normalizeH="0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 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54" name="Picture 4" descr="StatusComparisonTyp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087813"/>
            <a:ext cx="2435225" cy="27114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advTm="9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smtClean="0"/>
              <a:t>Conditional Notification</a:t>
            </a:r>
          </a:p>
        </p:txBody>
      </p:sp>
      <p:sp>
        <p:nvSpPr>
          <p:cNvPr id="15363" name="Rectangle 13"/>
          <p:cNvSpPr>
            <a:spLocks noChangeArrowheads="1"/>
          </p:cNvSpPr>
          <p:nvPr/>
        </p:nvSpPr>
        <p:spPr bwMode="auto">
          <a:xfrm>
            <a:off x="0" y="887413"/>
            <a:ext cx="9144000" cy="131762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25000"/>
                </a:srgb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40965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049338"/>
            <a:ext cx="314325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120000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9"/>
          <p:cNvGrpSpPr>
            <a:grpSpLocks/>
          </p:cNvGrpSpPr>
          <p:nvPr/>
        </p:nvGrpSpPr>
        <p:grpSpPr bwMode="auto">
          <a:xfrm>
            <a:off x="6218238" y="1347788"/>
            <a:ext cx="2836862" cy="4178300"/>
            <a:chOff x="3714" y="634"/>
            <a:chExt cx="1913" cy="2725"/>
          </a:xfrm>
        </p:grpSpPr>
        <p:sp>
          <p:nvSpPr>
            <p:cNvPr id="16391" name="AutoShape 8"/>
            <p:cNvSpPr>
              <a:spLocks noChangeArrowheads="1"/>
            </p:cNvSpPr>
            <p:nvPr/>
          </p:nvSpPr>
          <p:spPr bwMode="auto">
            <a:xfrm>
              <a:off x="3714" y="634"/>
              <a:ext cx="1913" cy="2725"/>
            </a:xfrm>
            <a:prstGeom prst="roundRect">
              <a:avLst>
                <a:gd name="adj" fmla="val 8583"/>
              </a:avLst>
            </a:prstGeom>
            <a:solidFill>
              <a:schemeClr val="tx1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16392" name="Picture 4"/>
            <p:cNvPicPr>
              <a:picLocks noChangeAspect="1" noChangeArrowheads="1"/>
            </p:cNvPicPr>
            <p:nvPr/>
          </p:nvPicPr>
          <p:blipFill>
            <a:blip r:embed="rId3"/>
            <a:srcRect t="1093"/>
            <a:stretch>
              <a:fillRect/>
            </a:stretch>
          </p:blipFill>
          <p:spPr bwMode="auto">
            <a:xfrm>
              <a:off x="3785" y="684"/>
              <a:ext cx="1770" cy="262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420869" name="Text Box 5"/>
          <p:cNvSpPr txBox="1">
            <a:spLocks noChangeArrowheads="1"/>
          </p:cNvSpPr>
          <p:nvPr/>
        </p:nvSpPr>
        <p:spPr bwMode="invGray">
          <a:xfrm>
            <a:off x="417513" y="5568950"/>
            <a:ext cx="8408987" cy="11731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182880" tIns="182880" rIns="182880"/>
          <a:lstStyle/>
          <a:p>
            <a:pPr>
              <a:defRPr/>
            </a:pPr>
            <a:r>
              <a:rPr lang="en-GB" noProof="1"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ea typeface="+mn-ea"/>
              </a:rPr>
              <a:t>string key = @"HKEY_CURRENT_USER\SOFTWARE\COMPANY\APP";</a:t>
            </a:r>
          </a:p>
          <a:p>
            <a:pPr>
              <a:defRPr/>
            </a:pPr>
            <a:r>
              <a:rPr lang="en-GB" noProof="1"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ea typeface="+mn-ea"/>
              </a:rPr>
              <a:t>string value = "AppState";</a:t>
            </a:r>
          </a:p>
          <a:p>
            <a:pPr>
              <a:defRPr/>
            </a:pPr>
            <a:r>
              <a:rPr lang="en-US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ea typeface="+mn-ea"/>
              </a:rPr>
              <a:t>RegistryState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ea typeface="+mn-ea"/>
              </a:rPr>
              <a:t> </a:t>
            </a:r>
            <a:r>
              <a:rPr lang="en-US" noProof="1">
                <a:effectLst>
                  <a:outerShdw blurRad="38100" dist="38100" dir="2700000" algn="tl">
                    <a:srgbClr val="000000"/>
                  </a:outerShdw>
                </a:effectLst>
                <a:latin typeface="Courier New" pitchFamily="49" charset="0"/>
                <a:ea typeface="+mn-ea"/>
              </a:rPr>
              <a:t>st = new RegistryState(key, value);</a:t>
            </a:r>
            <a:endParaRPr lang="en-US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urier New" pitchFamily="49" charset="0"/>
              <a:ea typeface="+mn-ea"/>
            </a:endParaRPr>
          </a:p>
        </p:txBody>
      </p:sp>
      <p:sp>
        <p:nvSpPr>
          <p:cNvPr id="1638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S&amp;N B Extensibility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Microsoft.WindowsMobile.Status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16389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7772400" cy="4572000"/>
          </a:xfrm>
        </p:spPr>
        <p:txBody>
          <a:bodyPr/>
          <a:lstStyle/>
          <a:p>
            <a:r>
              <a:rPr lang="en-US" dirty="0" smtClean="0"/>
              <a:t>Publish your own state</a:t>
            </a:r>
          </a:p>
          <a:p>
            <a:pPr lvl="1"/>
            <a:r>
              <a:rPr lang="en-US" dirty="0" smtClean="0">
                <a:latin typeface="Arial" pitchFamily="34" charset="0"/>
              </a:rPr>
              <a:t>Get notified for </a:t>
            </a:r>
            <a:r>
              <a:rPr lang="en-US" i="1" dirty="0" smtClean="0">
                <a:latin typeface="Arial" pitchFamily="34" charset="0"/>
              </a:rPr>
              <a:t>any</a:t>
            </a:r>
            <a:r>
              <a:rPr lang="en-US" dirty="0" smtClean="0">
                <a:latin typeface="Arial" pitchFamily="34" charset="0"/>
              </a:rPr>
              <a:t> registry change</a:t>
            </a:r>
            <a:endParaRPr lang="en-GB" dirty="0" smtClean="0">
              <a:latin typeface="Arial" pitchFamily="34" charset="0"/>
            </a:endParaRPr>
          </a:p>
          <a:p>
            <a:r>
              <a:rPr lang="en-GB" dirty="0" err="1" smtClean="0">
                <a:latin typeface="Courier New" pitchFamily="49" charset="0"/>
                <a:cs typeface="Courier New" pitchFamily="49" charset="0"/>
              </a:rPr>
              <a:t>StateBase</a:t>
            </a:r>
            <a:r>
              <a:rPr lang="en-GB" dirty="0" smtClean="0"/>
              <a:t> has two subclasses</a:t>
            </a:r>
          </a:p>
          <a:p>
            <a:pPr lvl="1"/>
            <a:r>
              <a:rPr lang="en-GB" dirty="0" err="1" smtClean="0">
                <a:latin typeface="Courier New" pitchFamily="49" charset="0"/>
                <a:cs typeface="Courier New" pitchFamily="49" charset="0"/>
              </a:rPr>
              <a:t>SystemState</a:t>
            </a:r>
            <a:r>
              <a:rPr lang="en-GB" dirty="0" smtClean="0">
                <a:latin typeface="Arial" pitchFamily="34" charset="0"/>
              </a:rPr>
              <a:t> for predefined states</a:t>
            </a:r>
          </a:p>
          <a:p>
            <a:pPr lvl="1"/>
            <a:r>
              <a:rPr lang="en-GB" dirty="0" err="1" smtClean="0">
                <a:latin typeface="Courier New" pitchFamily="49" charset="0"/>
                <a:cs typeface="Courier New" pitchFamily="49" charset="0"/>
              </a:rPr>
              <a:t>RegistryState</a:t>
            </a:r>
            <a:r>
              <a:rPr lang="en-GB" dirty="0" smtClean="0">
                <a:latin typeface="Arial" pitchFamily="34" charset="0"/>
              </a:rPr>
              <a:t> for custom states</a:t>
            </a:r>
          </a:p>
        </p:txBody>
      </p:sp>
      <p:pic>
        <p:nvPicPr>
          <p:cNvPr id="16390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3854450"/>
            <a:ext cx="2827338" cy="167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08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0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0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0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20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9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27" name="AutoShape 11"/>
          <p:cNvSpPr>
            <a:spLocks noChangeArrowheads="1"/>
          </p:cNvSpPr>
          <p:nvPr/>
        </p:nvSpPr>
        <p:spPr bwMode="ltGray">
          <a:xfrm>
            <a:off x="371475" y="1433513"/>
            <a:ext cx="8705850" cy="5124450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chemeClr val="bg2">
                  <a:alpha val="50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ea typeface="+mn-ea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434975" y="3981450"/>
            <a:ext cx="5318125" cy="2479675"/>
            <a:chOff x="316" y="2448"/>
            <a:chExt cx="3350" cy="1562"/>
          </a:xfrm>
        </p:grpSpPr>
        <p:sp>
          <p:nvSpPr>
            <p:cNvPr id="470029" name="AutoShape 13"/>
            <p:cNvSpPr>
              <a:spLocks noChangeArrowheads="1"/>
            </p:cNvSpPr>
            <p:nvPr/>
          </p:nvSpPr>
          <p:spPr bwMode="auto">
            <a:xfrm>
              <a:off x="316" y="2448"/>
              <a:ext cx="3350" cy="1562"/>
            </a:xfrm>
            <a:prstGeom prst="roundRect">
              <a:avLst>
                <a:gd name="adj" fmla="val 12847"/>
              </a:avLst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+mn-ea"/>
              </a:endParaRPr>
            </a:p>
            <a:p>
              <a:pPr>
                <a:defRPr/>
              </a:pPr>
              <a:endParaRPr lang="en-US" sz="2800">
                <a:latin typeface="Arial" charset="0"/>
                <a:ea typeface="+mn-ea"/>
              </a:endParaRPr>
            </a:p>
            <a:p>
              <a:pPr>
                <a:defRPr/>
              </a:pPr>
              <a:endParaRPr lang="en-US" sz="2800">
                <a:latin typeface="Arial" charset="0"/>
                <a:ea typeface="+mn-ea"/>
              </a:endParaRPr>
            </a:p>
            <a:p>
              <a:pPr>
                <a:defRPr/>
              </a:pPr>
              <a:endParaRPr lang="en-US" sz="2800">
                <a:latin typeface="Arial" charset="0"/>
                <a:ea typeface="+mn-ea"/>
              </a:endParaRPr>
            </a:p>
          </p:txBody>
        </p:sp>
        <p:sp>
          <p:nvSpPr>
            <p:cNvPr id="470031" name="Rectangle 15"/>
            <p:cNvSpPr>
              <a:spLocks noChangeArrowheads="1"/>
            </p:cNvSpPr>
            <p:nvPr/>
          </p:nvSpPr>
          <p:spPr bwMode="auto">
            <a:xfrm>
              <a:off x="814" y="2531"/>
              <a:ext cx="1150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latin typeface="Arial" charset="0"/>
                  <a:ea typeface="+mn-ea"/>
                </a:rPr>
                <a:t>Outlook session</a:t>
              </a:r>
            </a:p>
          </p:txBody>
        </p:sp>
      </p:grpSp>
      <p:sp>
        <p:nvSpPr>
          <p:cNvPr id="470053" name="Rectangle 37"/>
          <p:cNvSpPr>
            <a:spLocks noChangeArrowheads="1"/>
          </p:cNvSpPr>
          <p:nvPr/>
        </p:nvSpPr>
        <p:spPr bwMode="black">
          <a:xfrm>
            <a:off x="1042988" y="4673600"/>
            <a:ext cx="4494212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marL="833438" lvl="1" indent="-354013">
              <a:lnSpc>
                <a:spcPct val="90000"/>
              </a:lnSpc>
              <a:spcBef>
                <a:spcPct val="30000"/>
              </a:spcBef>
              <a:buClr>
                <a:schemeClr val="tx2"/>
              </a:buClr>
              <a:buFont typeface="Wingdings 2" pitchFamily="18" charset="2"/>
              <a:buBlip>
                <a:blip r:embed="rId3"/>
              </a:buBlip>
              <a:defRPr/>
            </a:pPr>
            <a:r>
              <a:rPr lang="en-US">
                <a:latin typeface="Arial" charset="0"/>
                <a:ea typeface="+mn-ea"/>
              </a:rPr>
              <a:t>Logs into database</a:t>
            </a:r>
          </a:p>
          <a:p>
            <a:pPr marL="833438" lvl="1" indent="-354013">
              <a:lnSpc>
                <a:spcPct val="90000"/>
              </a:lnSpc>
              <a:spcBef>
                <a:spcPct val="30000"/>
              </a:spcBef>
              <a:buClr>
                <a:schemeClr val="tx2"/>
              </a:buClr>
              <a:buFont typeface="Wingdings 2" pitchFamily="18" charset="2"/>
              <a:buBlip>
                <a:blip r:embed="rId3"/>
              </a:buBlip>
              <a:defRPr/>
            </a:pPr>
            <a:r>
              <a:rPr lang="en-US">
                <a:latin typeface="Arial" charset="0"/>
                <a:ea typeface="+mn-ea"/>
              </a:rPr>
              <a:t>Needs to be disposed</a:t>
            </a:r>
          </a:p>
        </p:txBody>
      </p:sp>
      <p:sp>
        <p:nvSpPr>
          <p:cNvPr id="1741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Pocket Outlook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Microsoft.WindowsMobile.PocketOutlook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grpSp>
        <p:nvGrpSpPr>
          <p:cNvPr id="17414" name="Group 10"/>
          <p:cNvGrpSpPr>
            <a:grpSpLocks/>
          </p:cNvGrpSpPr>
          <p:nvPr/>
        </p:nvGrpSpPr>
        <p:grpSpPr bwMode="auto">
          <a:xfrm>
            <a:off x="5721350" y="2032000"/>
            <a:ext cx="2967038" cy="3927475"/>
            <a:chOff x="3632" y="909"/>
            <a:chExt cx="1869" cy="2474"/>
          </a:xfrm>
        </p:grpSpPr>
        <p:sp>
          <p:nvSpPr>
            <p:cNvPr id="17429" name="AutoShape 8"/>
            <p:cNvSpPr>
              <a:spLocks noChangeArrowheads="1"/>
            </p:cNvSpPr>
            <p:nvPr/>
          </p:nvSpPr>
          <p:spPr bwMode="auto">
            <a:xfrm>
              <a:off x="3632" y="909"/>
              <a:ext cx="1869" cy="2474"/>
            </a:xfrm>
            <a:prstGeom prst="roundRect">
              <a:avLst>
                <a:gd name="adj" fmla="val 8583"/>
              </a:avLst>
            </a:prstGeom>
            <a:solidFill>
              <a:schemeClr val="tx1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17430" name="Picture 4"/>
            <p:cNvPicPr>
              <a:picLocks noChangeAspect="1" noChangeArrowheads="1"/>
            </p:cNvPicPr>
            <p:nvPr/>
          </p:nvPicPr>
          <p:blipFill>
            <a:blip r:embed="rId4"/>
            <a:srcRect t="2510"/>
            <a:stretch>
              <a:fillRect/>
            </a:stretch>
          </p:blipFill>
          <p:spPr bwMode="auto">
            <a:xfrm>
              <a:off x="3672" y="1001"/>
              <a:ext cx="1788" cy="229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7415" name="Group 34"/>
          <p:cNvGrpSpPr>
            <a:grpSpLocks/>
          </p:cNvGrpSpPr>
          <p:nvPr/>
        </p:nvGrpSpPr>
        <p:grpSpPr bwMode="auto">
          <a:xfrm>
            <a:off x="434975" y="1489075"/>
            <a:ext cx="5318125" cy="2479675"/>
            <a:chOff x="316" y="854"/>
            <a:chExt cx="3350" cy="1562"/>
          </a:xfrm>
        </p:grpSpPr>
        <p:sp>
          <p:nvSpPr>
            <p:cNvPr id="470028" name="AutoShape 12"/>
            <p:cNvSpPr>
              <a:spLocks noChangeArrowheads="1"/>
            </p:cNvSpPr>
            <p:nvPr/>
          </p:nvSpPr>
          <p:spPr bwMode="auto">
            <a:xfrm>
              <a:off x="316" y="854"/>
              <a:ext cx="3350" cy="1562"/>
            </a:xfrm>
            <a:prstGeom prst="roundRect">
              <a:avLst>
                <a:gd name="adj" fmla="val 12847"/>
              </a:avLst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+mn-ea"/>
              </a:endParaRPr>
            </a:p>
            <a:p>
              <a:pPr>
                <a:defRPr/>
              </a:pPr>
              <a:endParaRPr lang="en-US" sz="2800">
                <a:latin typeface="Arial" charset="0"/>
                <a:ea typeface="+mn-ea"/>
              </a:endParaRPr>
            </a:p>
            <a:p>
              <a:pPr>
                <a:defRPr/>
              </a:pPr>
              <a:endParaRPr lang="en-US" sz="2800">
                <a:latin typeface="Arial" charset="0"/>
                <a:ea typeface="+mn-ea"/>
              </a:endParaRPr>
            </a:p>
            <a:p>
              <a:pPr>
                <a:defRPr/>
              </a:pPr>
              <a:endParaRPr lang="en-US" sz="2800">
                <a:latin typeface="Arial" charset="0"/>
                <a:ea typeface="+mn-ea"/>
              </a:endParaRPr>
            </a:p>
          </p:txBody>
        </p:sp>
        <p:sp>
          <p:nvSpPr>
            <p:cNvPr id="470030" name="Rectangle 14"/>
            <p:cNvSpPr>
              <a:spLocks noChangeArrowheads="1"/>
            </p:cNvSpPr>
            <p:nvPr/>
          </p:nvSpPr>
          <p:spPr bwMode="auto">
            <a:xfrm>
              <a:off x="814" y="905"/>
              <a:ext cx="1449" cy="23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>
                  <a:latin typeface="Arial" charset="0"/>
                  <a:ea typeface="+mn-ea"/>
                </a:rPr>
                <a:t>Personal information</a:t>
              </a:r>
            </a:p>
          </p:txBody>
        </p:sp>
      </p:grpSp>
      <p:sp>
        <p:nvSpPr>
          <p:cNvPr id="470033" name="Rectangle 17"/>
          <p:cNvSpPr>
            <a:spLocks noChangeArrowheads="1"/>
          </p:cNvSpPr>
          <p:nvPr/>
        </p:nvSpPr>
        <p:spPr bwMode="auto">
          <a:xfrm>
            <a:off x="434975" y="1974850"/>
            <a:ext cx="3281363" cy="53975"/>
          </a:xfrm>
          <a:prstGeom prst="rect">
            <a:avLst/>
          </a:prstGeom>
          <a:gradFill rotWithShape="1">
            <a:gsLst>
              <a:gs pos="0">
                <a:schemeClr val="bg2">
                  <a:alpha val="30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ea typeface="+mn-ea"/>
            </a:endParaRPr>
          </a:p>
        </p:txBody>
      </p:sp>
      <p:sp>
        <p:nvSpPr>
          <p:cNvPr id="470034" name="Rectangle 18"/>
          <p:cNvSpPr>
            <a:spLocks noChangeArrowheads="1"/>
          </p:cNvSpPr>
          <p:nvPr/>
        </p:nvSpPr>
        <p:spPr bwMode="auto">
          <a:xfrm>
            <a:off x="434975" y="4572000"/>
            <a:ext cx="3281363" cy="53975"/>
          </a:xfrm>
          <a:prstGeom prst="rect">
            <a:avLst/>
          </a:prstGeom>
          <a:gradFill rotWithShape="1">
            <a:gsLst>
              <a:gs pos="0">
                <a:schemeClr val="bg2">
                  <a:alpha val="30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ea typeface="+mn-ea"/>
            </a:endParaRPr>
          </a:p>
        </p:txBody>
      </p:sp>
      <p:sp>
        <p:nvSpPr>
          <p:cNvPr id="470035" name="AutoShape 19"/>
          <p:cNvSpPr>
            <a:spLocks noChangeArrowheads="1"/>
          </p:cNvSpPr>
          <p:nvPr/>
        </p:nvSpPr>
        <p:spPr bwMode="auto">
          <a:xfrm>
            <a:off x="506413" y="2268538"/>
            <a:ext cx="1617662" cy="1500187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Contacts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70036" name="AutoShape 20"/>
          <p:cNvSpPr>
            <a:spLocks noChangeArrowheads="1"/>
          </p:cNvSpPr>
          <p:nvPr/>
        </p:nvSpPr>
        <p:spPr bwMode="auto">
          <a:xfrm>
            <a:off x="2195513" y="2268538"/>
            <a:ext cx="1617662" cy="1500187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Appointments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70037" name="AutoShape 21"/>
          <p:cNvSpPr>
            <a:spLocks noChangeArrowheads="1"/>
          </p:cNvSpPr>
          <p:nvPr/>
        </p:nvSpPr>
        <p:spPr bwMode="auto">
          <a:xfrm>
            <a:off x="3884613" y="2268538"/>
            <a:ext cx="1617662" cy="1500187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Tasks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pic>
        <p:nvPicPr>
          <p:cNvPr id="17421" name="Picture 26" descr="MSN icon member cent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8488" y="1460500"/>
            <a:ext cx="6286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27" descr="MSN icon envelope onl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013" y="3995738"/>
            <a:ext cx="568325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30" descr="dat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90988" y="2670175"/>
            <a:ext cx="1204912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31" descr="MSN icon calenda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03475" y="2593975"/>
            <a:ext cx="10350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32" descr="MSN icon envelope only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35088" y="2819400"/>
            <a:ext cx="41592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33" descr="user business casual man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900" y="2811463"/>
            <a:ext cx="65722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Folders And Collections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Microsoft.WindowsMobile.PocketOutlook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18435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76250" y="1704975"/>
            <a:ext cx="7772400" cy="4572000"/>
          </a:xfrm>
        </p:spPr>
        <p:txBody>
          <a:bodyPr/>
          <a:lstStyle/>
          <a:p>
            <a:r>
              <a:rPr lang="en-US" dirty="0" smtClean="0"/>
              <a:t>One folder per type</a:t>
            </a:r>
          </a:p>
          <a:p>
            <a:r>
              <a:rPr lang="en-US" dirty="0" smtClean="0"/>
              <a:t>Each has a collection</a:t>
            </a:r>
          </a:p>
          <a:p>
            <a:pPr lvl="1"/>
            <a:r>
              <a:rPr lang="en-US" dirty="0" smtClean="0">
                <a:latin typeface="Arial" pitchFamily="34" charset="0"/>
              </a:rPr>
              <a:t>Enumerate items</a:t>
            </a:r>
          </a:p>
          <a:p>
            <a:pPr lvl="1"/>
            <a:r>
              <a:rPr lang="en-US" dirty="0" smtClean="0">
                <a:latin typeface="Arial" pitchFamily="34" charset="0"/>
              </a:rPr>
              <a:t>Add &amp; Remove</a:t>
            </a:r>
          </a:p>
          <a:p>
            <a:pPr lvl="1"/>
            <a:r>
              <a:rPr lang="en-US" dirty="0" smtClean="0">
                <a:latin typeface="Arial" pitchFamily="34" charset="0"/>
              </a:rPr>
              <a:t>Check capabilities</a:t>
            </a:r>
          </a:p>
          <a:p>
            <a:pPr lvl="1"/>
            <a:r>
              <a:rPr lang="en-US" dirty="0" smtClean="0">
                <a:latin typeface="Arial" pitchFamily="34" charset="0"/>
              </a:rPr>
              <a:t>Sort &amp; Filter</a:t>
            </a:r>
          </a:p>
          <a:p>
            <a:pPr lvl="1"/>
            <a:r>
              <a:rPr lang="en-US" dirty="0" err="1" smtClean="0">
                <a:latin typeface="Arial" pitchFamily="34" charset="0"/>
              </a:rPr>
              <a:t>ListChanged</a:t>
            </a:r>
            <a:r>
              <a:rPr lang="en-US" dirty="0" smtClean="0">
                <a:latin typeface="Arial" pitchFamily="34" charset="0"/>
              </a:rPr>
              <a:t> event</a:t>
            </a:r>
          </a:p>
        </p:txBody>
      </p:sp>
      <p:pic>
        <p:nvPicPr>
          <p:cNvPr id="18436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3325" y="1447800"/>
            <a:ext cx="3733800" cy="5299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8437" name="Picture 5" descr="PocketOutlook Class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3175" y="4676775"/>
            <a:ext cx="2860675" cy="1981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ransition advTm="9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PIM data items:</a:t>
            </a:r>
            <a:br>
              <a:rPr lang="en-US" dirty="0" smtClean="0"/>
            </a:br>
            <a:r>
              <a:rPr lang="en-US" dirty="0" smtClean="0"/>
              <a:t>Tasks, Appointments, Contacts</a:t>
            </a:r>
          </a:p>
        </p:txBody>
      </p:sp>
      <p:sp>
        <p:nvSpPr>
          <p:cNvPr id="19459" name="Rectangle 10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r>
              <a:rPr lang="en-US" smtClean="0"/>
              <a:t>Populating &amp; Deleting</a:t>
            </a:r>
          </a:p>
          <a:p>
            <a:r>
              <a:rPr lang="en-US" smtClean="0"/>
              <a:t>Binding</a:t>
            </a:r>
          </a:p>
          <a:p>
            <a:r>
              <a:rPr lang="en-US" smtClean="0"/>
              <a:t>Changing</a:t>
            </a:r>
          </a:p>
          <a:p>
            <a:r>
              <a:rPr lang="en-US" smtClean="0"/>
              <a:t>Filtering</a:t>
            </a:r>
          </a:p>
        </p:txBody>
      </p:sp>
      <p:sp>
        <p:nvSpPr>
          <p:cNvPr id="19460" name="Rectangle 13"/>
          <p:cNvSpPr>
            <a:spLocks noChangeArrowheads="1"/>
          </p:cNvSpPr>
          <p:nvPr/>
        </p:nvSpPr>
        <p:spPr bwMode="auto">
          <a:xfrm>
            <a:off x="0" y="887413"/>
            <a:ext cx="9144000" cy="131762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25000"/>
                </a:srgb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45061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049338"/>
            <a:ext cx="314325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54000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6438"/>
            <a:ext cx="9144000" cy="1143000"/>
          </a:xfrm>
        </p:spPr>
        <p:txBody>
          <a:bodyPr/>
          <a:lstStyle/>
          <a:p>
            <a:r>
              <a:rPr lang="en-US" dirty="0" smtClean="0"/>
              <a:t>Recurring Appointments And Tasks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Microsoft.WindowsMobile.PocketOutlook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/>
          <a:srcRect l="1688" t="2170" r="1405" b="1808"/>
          <a:stretch>
            <a:fillRect/>
          </a:stretch>
        </p:blipFill>
        <p:spPr bwMode="auto">
          <a:xfrm>
            <a:off x="1257300" y="1730375"/>
            <a:ext cx="6081713" cy="4684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Anyone In The Wrong Session?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IDE</a:t>
            </a:r>
          </a:p>
          <a:p>
            <a:pPr lvl="1"/>
            <a:r>
              <a:rPr lang="en-GB" dirty="0" smtClean="0">
                <a:latin typeface="Arial" pitchFamily="34" charset="0"/>
              </a:rPr>
              <a:t>Visual Studio 2005 or Visual Studio 2008</a:t>
            </a:r>
          </a:p>
          <a:p>
            <a:r>
              <a:rPr lang="en-GB" dirty="0" smtClean="0"/>
              <a:t>Development Language</a:t>
            </a:r>
          </a:p>
          <a:p>
            <a:pPr lvl="1"/>
            <a:r>
              <a:rPr lang="en-GB" dirty="0" smtClean="0">
                <a:latin typeface="Arial" pitchFamily="34" charset="0"/>
              </a:rPr>
              <a:t>.NET Compact Framework v1.0 or v2.0 or v3.5</a:t>
            </a:r>
          </a:p>
          <a:p>
            <a:pPr lvl="2"/>
            <a:r>
              <a:rPr lang="en-GB" dirty="0" smtClean="0">
                <a:latin typeface="Arial" pitchFamily="34" charset="0"/>
              </a:rPr>
              <a:t>C# or Visual Basic</a:t>
            </a:r>
          </a:p>
          <a:p>
            <a:r>
              <a:rPr lang="en-GB" dirty="0" smtClean="0"/>
              <a:t>Target</a:t>
            </a:r>
          </a:p>
          <a:p>
            <a:pPr lvl="1"/>
            <a:r>
              <a:rPr lang="en-GB" dirty="0" smtClean="0">
                <a:latin typeface="Arial" pitchFamily="34" charset="0"/>
              </a:rPr>
              <a:t>Windows Mobile 5.0 or 6</a:t>
            </a: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44"/>
          <p:cNvSpPr>
            <a:spLocks noGrp="1" noChangeArrowheads="1"/>
          </p:cNvSpPr>
          <p:nvPr>
            <p:ph type="title"/>
          </p:nvPr>
        </p:nvSpPr>
        <p:spPr>
          <a:xfrm>
            <a:off x="0" y="677863"/>
            <a:ext cx="9144000" cy="1143000"/>
          </a:xfrm>
        </p:spPr>
        <p:txBody>
          <a:bodyPr/>
          <a:lstStyle/>
          <a:p>
            <a:r>
              <a:rPr lang="en-US" dirty="0" smtClean="0"/>
              <a:t>Recurring Appointments And Tasks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Microsoft.WindowsMobile.PocketOutlook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graphicFrame>
        <p:nvGraphicFramePr>
          <p:cNvPr id="410969" name="Group 345"/>
          <p:cNvGraphicFramePr>
            <a:graphicFrameLocks noGrp="1"/>
          </p:cNvGraphicFramePr>
          <p:nvPr>
            <p:ph idx="4294967295"/>
          </p:nvPr>
        </p:nvGraphicFramePr>
        <p:xfrm>
          <a:off x="447675" y="1793875"/>
          <a:ext cx="8397875" cy="4636008"/>
        </p:xfrm>
        <a:graphic>
          <a:graphicData uri="http://schemas.openxmlformats.org/drawingml/2006/table">
            <a:tbl>
              <a:tblPr/>
              <a:tblGrid>
                <a:gridCol w="2573337"/>
                <a:gridCol w="3317875"/>
                <a:gridCol w="2506663"/>
              </a:tblGrid>
              <a:tr h="280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Recurrence Type</a:t>
                      </a: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Properties to Use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Example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Daily</a:t>
                      </a: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Interval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Every 4 days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Weekly</a:t>
                      </a: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Interval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DaysOfWeekMask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Every Monday and Tuesday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Monthly</a:t>
                      </a: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Interval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DayOfMonth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Every 3 months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MonthlyByNumber</a:t>
                      </a:r>
                      <a:endParaRPr kumimoji="0" lang="en-US" sz="1800" b="1" i="0" u="none" strike="noStrike" cap="none" normalizeH="0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Interval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DaysOfWeekMask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Instance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Second Friday of each month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Yearly</a:t>
                      </a: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DayOfMonth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MonthOfYear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May 10</a:t>
                      </a:r>
                      <a:r>
                        <a:rPr kumimoji="0" lang="en-US" sz="1800" b="1" i="0" u="none" strike="noStrike" cap="none" normalizeH="0" baseline="3000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</a:t>
                      </a: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of each year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YearlyByNumber</a:t>
                      </a: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DaysOfWeekMask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Instance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MonthOfYear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Second Tuesday in May of each year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(All)</a:t>
                      </a:r>
                    </a:p>
                  </a:txBody>
                  <a:tcPr marT="27432" marB="274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PatternStartDate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PatternEndDate</a:t>
                      </a:r>
                      <a:b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800" b="1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NoEndDate</a:t>
                      </a:r>
                    </a:p>
                  </a:txBody>
                  <a:tcPr marT="27432" marB="2743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27432" marB="27432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chemeClr val="folHlink">
                            <a:alpha val="64000"/>
                          </a:schemeClr>
                        </a:gs>
                        <a:gs pos="100000">
                          <a:schemeClr val="folHlink">
                            <a:gamma/>
                            <a:shade val="46275"/>
                            <a:invGamma/>
                            <a:alpha val="48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62" name="Rectangle 10"/>
          <p:cNvSpPr>
            <a:spLocks noChangeArrowheads="1"/>
          </p:cNvSpPr>
          <p:nvPr/>
        </p:nvSpPr>
        <p:spPr bwMode="invGray">
          <a:xfrm>
            <a:off x="177800" y="2771775"/>
            <a:ext cx="8769350" cy="3222625"/>
          </a:xfrm>
          <a:prstGeom prst="rect">
            <a:avLst/>
          </a:prstGeom>
          <a:solidFill>
            <a:srgbClr val="92D050">
              <a:alpha val="80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lIns="182880" tIns="182880" rIns="182880"/>
          <a:lstStyle/>
          <a:p>
            <a:pPr>
              <a:defRPr/>
            </a:pPr>
            <a:endParaRPr lang="en-US">
              <a:latin typeface="Courier New" pitchFamily="49" charset="0"/>
              <a:ea typeface="+mn-ea"/>
            </a:endParaRPr>
          </a:p>
          <a:p>
            <a:pPr>
              <a:defRPr/>
            </a:pPr>
            <a:endParaRPr lang="en-US">
              <a:latin typeface="Courier New" pitchFamily="49" charset="0"/>
              <a:ea typeface="+mn-ea"/>
            </a:endParaRPr>
          </a:p>
        </p:txBody>
      </p:sp>
      <p:sp>
        <p:nvSpPr>
          <p:cNvPr id="433156" name="Text Box 4"/>
          <p:cNvSpPr txBox="1">
            <a:spLocks noChangeArrowheads="1"/>
          </p:cNvSpPr>
          <p:nvPr/>
        </p:nvSpPr>
        <p:spPr bwMode="auto">
          <a:xfrm>
            <a:off x="273050" y="2968625"/>
            <a:ext cx="8656638" cy="19383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noProof="1">
                <a:latin typeface="Courier New" pitchFamily="49" charset="0"/>
                <a:ea typeface="+mn-ea"/>
              </a:rPr>
              <a:t>Contact myCustomer;</a:t>
            </a:r>
          </a:p>
          <a:p>
            <a:pPr>
              <a:defRPr/>
            </a:pPr>
            <a:endParaRPr lang="en-GB" sz="2000" b="1" noProof="1">
              <a:latin typeface="Courier New" pitchFamily="49" charset="0"/>
              <a:ea typeface="+mn-ea"/>
            </a:endParaRPr>
          </a:p>
          <a:p>
            <a:pPr>
              <a:defRPr/>
            </a:pPr>
            <a:r>
              <a:rPr lang="en-GB" sz="2000" b="1" noProof="1">
                <a:latin typeface="Courier New" pitchFamily="49" charset="0"/>
                <a:ea typeface="+mn-ea"/>
              </a:rPr>
              <a:t>If (!myCustomer.Properties.Contains(“NumberOfEyeLids”))</a:t>
            </a:r>
          </a:p>
          <a:p>
            <a:pPr>
              <a:defRPr/>
            </a:pPr>
            <a:r>
              <a:rPr lang="en-GB" sz="2000" b="1" noProof="1">
                <a:latin typeface="Courier New" pitchFamily="49" charset="0"/>
                <a:ea typeface="+mn-ea"/>
              </a:rPr>
              <a:t>	myCustomer.Properties.Add</a:t>
            </a:r>
            <a:r>
              <a:rPr lang="en-US" sz="2000" b="1" dirty="0">
                <a:latin typeface="Courier New" pitchFamily="49" charset="0"/>
                <a:ea typeface="+mn-ea"/>
              </a:rPr>
              <a:t>(“</a:t>
            </a:r>
            <a:r>
              <a:rPr lang="en-GB" sz="2000" b="1" noProof="1">
                <a:latin typeface="Courier New" pitchFamily="49" charset="0"/>
                <a:ea typeface="+mn-ea"/>
              </a:rPr>
              <a:t>NumberOfEyeLids</a:t>
            </a:r>
            <a:r>
              <a:rPr lang="en-US" sz="2000" b="1" dirty="0">
                <a:latin typeface="Courier New" pitchFamily="49" charset="0"/>
                <a:ea typeface="+mn-ea"/>
              </a:rPr>
              <a:t>”,</a:t>
            </a:r>
          </a:p>
          <a:p>
            <a:pPr>
              <a:defRPr/>
            </a:pPr>
            <a:r>
              <a:rPr lang="en-US" sz="2000" b="1" dirty="0">
                <a:latin typeface="Courier New" pitchFamily="49" charset="0"/>
                <a:ea typeface="+mn-ea"/>
              </a:rPr>
              <a:t>						</a:t>
            </a:r>
            <a:r>
              <a:rPr lang="en-US" sz="2000" b="1" dirty="0" err="1">
                <a:latin typeface="Courier New" pitchFamily="49" charset="0"/>
                <a:ea typeface="+mn-ea"/>
              </a:rPr>
              <a:t>typeof</a:t>
            </a:r>
            <a:r>
              <a:rPr lang="en-US" sz="2000" b="1" dirty="0">
                <a:latin typeface="Courier New" pitchFamily="49" charset="0"/>
                <a:ea typeface="+mn-ea"/>
              </a:rPr>
              <a:t>(</a:t>
            </a:r>
            <a:r>
              <a:rPr lang="en-US" sz="2000" b="1" dirty="0" err="1">
                <a:latin typeface="Courier New" pitchFamily="49" charset="0"/>
                <a:ea typeface="+mn-ea"/>
              </a:rPr>
              <a:t>int</a:t>
            </a:r>
            <a:r>
              <a:rPr lang="en-US" sz="2000" b="1" dirty="0" smtClean="0">
                <a:latin typeface="Courier New" pitchFamily="49" charset="0"/>
                <a:ea typeface="+mn-ea"/>
              </a:rPr>
              <a:t>))</a:t>
            </a:r>
            <a:r>
              <a:rPr lang="en-US" sz="2000" b="1" noProof="1" smtClean="0">
                <a:latin typeface="Courier New" pitchFamily="49" charset="0"/>
                <a:ea typeface="+mn-ea"/>
              </a:rPr>
              <a:t>;</a:t>
            </a:r>
            <a:endParaRPr lang="en-US" sz="2000" b="1" dirty="0">
              <a:latin typeface="Courier New" pitchFamily="49" charset="0"/>
              <a:ea typeface="+mn-ea"/>
            </a:endParaRPr>
          </a:p>
          <a:p>
            <a:pPr>
              <a:defRPr/>
            </a:pPr>
            <a:endParaRPr lang="en-US" sz="2000" b="1" dirty="0">
              <a:latin typeface="Courier New" pitchFamily="49" charset="0"/>
              <a:ea typeface="+mn-ea"/>
            </a:endParaRPr>
          </a:p>
        </p:txBody>
      </p:sp>
      <p:sp>
        <p:nvSpPr>
          <p:cNvPr id="433157" name="Text Box 5"/>
          <p:cNvSpPr txBox="1">
            <a:spLocks noChangeArrowheads="1"/>
          </p:cNvSpPr>
          <p:nvPr/>
        </p:nvSpPr>
        <p:spPr bwMode="auto">
          <a:xfrm>
            <a:off x="309563" y="4810125"/>
            <a:ext cx="7262812" cy="13239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noProof="1">
                <a:latin typeface="Courier New" pitchFamily="49" charset="0"/>
                <a:ea typeface="+mn-ea"/>
              </a:rPr>
              <a:t>myCustomer.Properties[</a:t>
            </a:r>
            <a:r>
              <a:rPr lang="en-US" sz="2000" b="1" dirty="0">
                <a:latin typeface="Courier New" pitchFamily="49" charset="0"/>
                <a:ea typeface="+mn-ea"/>
              </a:rPr>
              <a:t>“</a:t>
            </a:r>
            <a:r>
              <a:rPr lang="en-GB" sz="2000" b="1" noProof="1">
                <a:latin typeface="Courier New" pitchFamily="49" charset="0"/>
                <a:ea typeface="+mn-ea"/>
              </a:rPr>
              <a:t>NumberOfEyeLids</a:t>
            </a:r>
            <a:r>
              <a:rPr lang="en-US" sz="2000" b="1" dirty="0">
                <a:latin typeface="Courier New" pitchFamily="49" charset="0"/>
                <a:ea typeface="+mn-ea"/>
              </a:rPr>
              <a:t>”</a:t>
            </a:r>
            <a:r>
              <a:rPr lang="en-US" sz="2000" b="1" noProof="1">
                <a:latin typeface="Courier New" pitchFamily="49" charset="0"/>
                <a:ea typeface="+mn-ea"/>
              </a:rPr>
              <a:t>] = </a:t>
            </a:r>
            <a:r>
              <a:rPr lang="en-US" sz="2000" b="1" dirty="0">
                <a:latin typeface="Courier New" pitchFamily="49" charset="0"/>
                <a:ea typeface="+mn-ea"/>
              </a:rPr>
              <a:t>4</a:t>
            </a:r>
            <a:r>
              <a:rPr lang="en-US" sz="2000" b="1" noProof="1">
                <a:latin typeface="Courier New" pitchFamily="49" charset="0"/>
                <a:ea typeface="+mn-ea"/>
              </a:rPr>
              <a:t>;</a:t>
            </a:r>
          </a:p>
          <a:p>
            <a:pPr>
              <a:defRPr/>
            </a:pPr>
            <a:endParaRPr lang="en-US" sz="2000" b="1" noProof="1">
              <a:latin typeface="Courier New" pitchFamily="49" charset="0"/>
              <a:ea typeface="+mn-ea"/>
            </a:endParaRPr>
          </a:p>
          <a:p>
            <a:pPr>
              <a:defRPr/>
            </a:pPr>
            <a:r>
              <a:rPr lang="en-US" sz="2000" b="1" noProof="1">
                <a:latin typeface="Courier New" pitchFamily="49" charset="0"/>
                <a:ea typeface="+mn-ea"/>
              </a:rPr>
              <a:t>myCustomer.Update();</a:t>
            </a:r>
          </a:p>
          <a:p>
            <a:pPr>
              <a:defRPr/>
            </a:pPr>
            <a:endParaRPr lang="en-US" sz="2000" b="1" dirty="0">
              <a:latin typeface="Courier New" pitchFamily="49" charset="0"/>
              <a:ea typeface="+mn-ea"/>
            </a:endParaRPr>
          </a:p>
        </p:txBody>
      </p:sp>
      <p:sp>
        <p:nvSpPr>
          <p:cNvPr id="22533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687388"/>
            <a:ext cx="9144000" cy="1143000"/>
          </a:xfrm>
        </p:spPr>
        <p:txBody>
          <a:bodyPr/>
          <a:lstStyle/>
          <a:p>
            <a:r>
              <a:rPr lang="en-US" dirty="0" smtClean="0"/>
              <a:t>Pocket Outlook Custom Properties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Microsoft.WindowsMobile.PocketOutlook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22534" name="Rectangle 9"/>
          <p:cNvSpPr>
            <a:spLocks noGrp="1" noChangeArrowheads="1"/>
          </p:cNvSpPr>
          <p:nvPr>
            <p:ph type="body" idx="4294967295"/>
          </p:nvPr>
        </p:nvSpPr>
        <p:spPr>
          <a:xfrm>
            <a:off x="382588" y="1766888"/>
            <a:ext cx="8380412" cy="989012"/>
          </a:xfrm>
          <a:noFill/>
        </p:spPr>
        <p:txBody>
          <a:bodyPr/>
          <a:lstStyle/>
          <a:p>
            <a:r>
              <a:rPr lang="en-US" dirty="0" smtClean="0"/>
              <a:t>Add your own properties</a:t>
            </a:r>
          </a:p>
          <a:p>
            <a:r>
              <a:rPr lang="en-US" dirty="0" smtClean="0"/>
              <a:t>Does not sync to the desktop</a:t>
            </a:r>
          </a:p>
        </p:txBody>
      </p:sp>
    </p:spTree>
    <p:custDataLst>
      <p:tags r:id="rId1"/>
    </p:custDataLst>
  </p:cSld>
  <p:clrMapOvr>
    <a:masterClrMapping/>
  </p:clrMapOvr>
  <p:transition advTm="9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3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3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3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3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33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33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33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33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3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3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33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33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3156" grpId="0" build="allAtOnce"/>
      <p:bldP spid="433157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5" name="AutoShape 7"/>
          <p:cNvSpPr>
            <a:spLocks noChangeArrowheads="1"/>
          </p:cNvSpPr>
          <p:nvPr/>
        </p:nvSpPr>
        <p:spPr bwMode="ltGray">
          <a:xfrm>
            <a:off x="342900" y="1643063"/>
            <a:ext cx="8705850" cy="5124450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chemeClr val="bg2">
                  <a:alpha val="50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ea typeface="+mn-ea"/>
            </a:endParaRPr>
          </a:p>
        </p:txBody>
      </p:sp>
      <p:sp>
        <p:nvSpPr>
          <p:cNvPr id="427016" name="AutoShape 8"/>
          <p:cNvSpPr>
            <a:spLocks noChangeArrowheads="1"/>
          </p:cNvSpPr>
          <p:nvPr/>
        </p:nvSpPr>
        <p:spPr bwMode="auto">
          <a:xfrm>
            <a:off x="406400" y="2401888"/>
            <a:ext cx="5318125" cy="2116137"/>
          </a:xfrm>
          <a:prstGeom prst="roundRect">
            <a:avLst>
              <a:gd name="adj" fmla="val 12847"/>
            </a:avLst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lIns="365760" anchor="ctr"/>
          <a:lstStyle/>
          <a:p>
            <a:pPr>
              <a:defRPr/>
            </a:pPr>
            <a:r>
              <a:rPr lang="en-US" dirty="0">
                <a:latin typeface="Arial" charset="0"/>
                <a:ea typeface="+mn-ea"/>
              </a:rPr>
              <a:t>E-mail</a:t>
            </a:r>
          </a:p>
        </p:txBody>
      </p:sp>
      <p:sp>
        <p:nvSpPr>
          <p:cNvPr id="427017" name="AutoShape 9"/>
          <p:cNvSpPr>
            <a:spLocks noChangeArrowheads="1"/>
          </p:cNvSpPr>
          <p:nvPr/>
        </p:nvSpPr>
        <p:spPr bwMode="auto">
          <a:xfrm>
            <a:off x="406400" y="4581525"/>
            <a:ext cx="5318125" cy="2116138"/>
          </a:xfrm>
          <a:prstGeom prst="roundRect">
            <a:avLst>
              <a:gd name="adj" fmla="val 12847"/>
            </a:avLst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lIns="365760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SMS</a:t>
            </a:r>
          </a:p>
        </p:txBody>
      </p:sp>
      <p:sp>
        <p:nvSpPr>
          <p:cNvPr id="427018" name="Rectangle 10"/>
          <p:cNvSpPr>
            <a:spLocks noChangeArrowheads="1"/>
          </p:cNvSpPr>
          <p:nvPr/>
        </p:nvSpPr>
        <p:spPr bwMode="auto">
          <a:xfrm>
            <a:off x="612775" y="1798638"/>
            <a:ext cx="1676400" cy="4619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latin typeface="Arial" charset="0"/>
                <a:ea typeface="+mn-ea"/>
              </a:rPr>
              <a:t>Messaging</a:t>
            </a:r>
            <a:endParaRPr lang="en-US" dirty="0">
              <a:latin typeface="Arial" charset="0"/>
              <a:ea typeface="+mn-ea"/>
            </a:endParaRPr>
          </a:p>
        </p:txBody>
      </p:sp>
      <p:pic>
        <p:nvPicPr>
          <p:cNvPr id="23558" name="Picture 14" descr="MSN icon envelope onl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4850" y="2625725"/>
            <a:ext cx="1354138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5" descr="cell Pho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0075" y="4933950"/>
            <a:ext cx="1449388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60" name="Group 17"/>
          <p:cNvGrpSpPr>
            <a:grpSpLocks/>
          </p:cNvGrpSpPr>
          <p:nvPr/>
        </p:nvGrpSpPr>
        <p:grpSpPr bwMode="auto">
          <a:xfrm>
            <a:off x="4048125" y="1708150"/>
            <a:ext cx="4795838" cy="4983163"/>
            <a:chOff x="2610" y="860"/>
            <a:chExt cx="3021" cy="3139"/>
          </a:xfrm>
        </p:grpSpPr>
        <p:sp>
          <p:nvSpPr>
            <p:cNvPr id="23562" name="AutoShape 16"/>
            <p:cNvSpPr>
              <a:spLocks noChangeArrowheads="1"/>
            </p:cNvSpPr>
            <p:nvPr/>
          </p:nvSpPr>
          <p:spPr bwMode="auto">
            <a:xfrm>
              <a:off x="2610" y="860"/>
              <a:ext cx="3021" cy="3139"/>
            </a:xfrm>
            <a:prstGeom prst="roundRect">
              <a:avLst>
                <a:gd name="adj" fmla="val 6755"/>
              </a:avLst>
            </a:prstGeom>
            <a:solidFill>
              <a:schemeClr val="tx1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23563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77" y="1014"/>
              <a:ext cx="2887" cy="28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356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Pocket Outlook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Microsoft.WindowsMobile.PocketOutlook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Messaging Classes</a:t>
            </a:r>
            <a:br>
              <a:rPr lang="en-GB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Microsoft.WindowsMobile.PocketOutlook</a:t>
            </a:r>
            <a:endParaRPr lang="en-GB" sz="2800" dirty="0" smtClean="0">
              <a:solidFill>
                <a:srgbClr val="00B050"/>
              </a:solidFill>
            </a:endParaRPr>
          </a:p>
        </p:txBody>
      </p:sp>
      <p:pic>
        <p:nvPicPr>
          <p:cNvPr id="24579" name="Picture 4" descr="Messaging Class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75" y="1597025"/>
            <a:ext cx="8761413" cy="50911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583238" y="1497013"/>
            <a:ext cx="3001962" cy="1885950"/>
            <a:chOff x="1585" y="1790"/>
            <a:chExt cx="1891" cy="1188"/>
          </a:xfrm>
        </p:grpSpPr>
        <p:sp>
          <p:nvSpPr>
            <p:cNvPr id="24581" name="AutoShape 8"/>
            <p:cNvSpPr>
              <a:spLocks noChangeArrowheads="1"/>
            </p:cNvSpPr>
            <p:nvPr/>
          </p:nvSpPr>
          <p:spPr bwMode="auto">
            <a:xfrm>
              <a:off x="1585" y="1790"/>
              <a:ext cx="1891" cy="1188"/>
            </a:xfrm>
            <a:prstGeom prst="roundRect">
              <a:avLst>
                <a:gd name="adj" fmla="val 12792"/>
              </a:avLst>
            </a:prstGeom>
            <a:solidFill>
              <a:schemeClr val="tx1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24582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27" y="1879"/>
              <a:ext cx="1808" cy="10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smtClean="0"/>
              <a:t>Messaging</a:t>
            </a:r>
          </a:p>
        </p:txBody>
      </p:sp>
      <p:sp>
        <p:nvSpPr>
          <p:cNvPr id="25603" name="Rectangle 10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r>
              <a:rPr lang="en-US" smtClean="0"/>
              <a:t>Send Email</a:t>
            </a:r>
          </a:p>
          <a:p>
            <a:r>
              <a:rPr lang="en-US" smtClean="0"/>
              <a:t>Send SMS</a:t>
            </a:r>
          </a:p>
        </p:txBody>
      </p:sp>
      <p:sp>
        <p:nvSpPr>
          <p:cNvPr id="25604" name="Rectangle 13"/>
          <p:cNvSpPr>
            <a:spLocks noChangeArrowheads="1"/>
          </p:cNvSpPr>
          <p:nvPr/>
        </p:nvSpPr>
        <p:spPr bwMode="auto">
          <a:xfrm>
            <a:off x="0" y="887413"/>
            <a:ext cx="9144000" cy="131762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25000"/>
                </a:srgb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51205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049338"/>
            <a:ext cx="314325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180000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 Interception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PocketOutlook.MessageInterception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96275" cy="4572000"/>
          </a:xfrm>
        </p:spPr>
        <p:txBody>
          <a:bodyPr/>
          <a:lstStyle/>
          <a:p>
            <a:r>
              <a:rPr lang="en-US" dirty="0" smtClean="0"/>
              <a:t>Receive notification when an SMS arrives</a:t>
            </a:r>
          </a:p>
          <a:p>
            <a:pPr lvl="1"/>
            <a:r>
              <a:rPr lang="en-US" dirty="0" smtClean="0">
                <a:latin typeface="Arial" pitchFamily="34" charset="0"/>
              </a:rPr>
              <a:t>Transient notifications</a:t>
            </a:r>
          </a:p>
          <a:p>
            <a:pPr lvl="1"/>
            <a:r>
              <a:rPr lang="en-US" dirty="0" smtClean="0">
                <a:latin typeface="Arial" pitchFamily="34" charset="0"/>
              </a:rPr>
              <a:t>Persistent notifications</a:t>
            </a:r>
          </a:p>
          <a:p>
            <a:pPr lvl="1"/>
            <a:r>
              <a:rPr lang="en-US" dirty="0" smtClean="0">
                <a:latin typeface="Arial" pitchFamily="34" charset="0"/>
              </a:rPr>
              <a:t>Optionally delete the SMS</a:t>
            </a:r>
          </a:p>
          <a:p>
            <a:pPr lvl="1"/>
            <a:endParaRPr lang="en-US" dirty="0" smtClean="0">
              <a:latin typeface="Arial" pitchFamily="34" charset="0"/>
            </a:endParaRPr>
          </a:p>
          <a:p>
            <a:r>
              <a:rPr lang="en-US" dirty="0" smtClean="0"/>
              <a:t>Can filter SMS notifications using conditions</a:t>
            </a:r>
          </a:p>
          <a:p>
            <a:pPr lvl="1"/>
            <a:r>
              <a:rPr lang="en-US" dirty="0" smtClean="0">
                <a:latin typeface="Arial" pitchFamily="34" charset="0"/>
              </a:rPr>
              <a:t>SMS Fields: Body or Sender</a:t>
            </a:r>
          </a:p>
          <a:p>
            <a:pPr lvl="1"/>
            <a:r>
              <a:rPr lang="en-US" dirty="0" smtClean="0">
                <a:latin typeface="Arial" pitchFamily="34" charset="0"/>
              </a:rPr>
              <a:t>Operators:</a:t>
            </a:r>
          </a:p>
          <a:p>
            <a:pPr lvl="1">
              <a:buNone/>
            </a:pPr>
            <a:r>
              <a:rPr lang="en-US" dirty="0" smtClean="0">
                <a:latin typeface="Arial" pitchFamily="34" charset="0"/>
              </a:rPr>
              <a:t>            Equal, Not Equal, Contains, </a:t>
            </a:r>
            <a:r>
              <a:rPr lang="en-US" dirty="0" err="1" smtClean="0">
                <a:latin typeface="Arial" pitchFamily="34" charset="0"/>
              </a:rPr>
              <a:t>StartsWith</a:t>
            </a:r>
            <a:r>
              <a:rPr lang="en-US" dirty="0" smtClean="0">
                <a:latin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</a:rPr>
              <a:t>EndsWith</a:t>
            </a:r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SMS Interception Scenarios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PocketOutlook.MessageInterception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Usage</a:t>
            </a:r>
          </a:p>
          <a:p>
            <a:pPr lvl="1"/>
            <a:r>
              <a:rPr lang="en-US" smtClean="0">
                <a:latin typeface="Arial" pitchFamily="34" charset="0"/>
              </a:rPr>
              <a:t>Start an auto-update</a:t>
            </a:r>
          </a:p>
          <a:p>
            <a:pPr lvl="1"/>
            <a:r>
              <a:rPr lang="en-US" smtClean="0">
                <a:latin typeface="Arial" pitchFamily="34" charset="0"/>
              </a:rPr>
              <a:t>Texas Hold’em</a:t>
            </a:r>
          </a:p>
          <a:p>
            <a:pPr lvl="1"/>
            <a:r>
              <a:rPr lang="en-GB" smtClean="0">
                <a:latin typeface="Arial" pitchFamily="34" charset="0"/>
              </a:rPr>
              <a:t>Emphasise certain messages</a:t>
            </a:r>
          </a:p>
          <a:p>
            <a:pPr lvl="1"/>
            <a:r>
              <a:rPr lang="en-GB" smtClean="0">
                <a:latin typeface="Arial" pitchFamily="34" charset="0"/>
              </a:rPr>
              <a:t>Push mechanism</a:t>
            </a:r>
          </a:p>
          <a:p>
            <a:pPr lvl="1"/>
            <a:r>
              <a:rPr lang="en-GB" smtClean="0">
                <a:latin typeface="Arial" pitchFamily="34" charset="0"/>
              </a:rPr>
              <a:t>Data Transport</a:t>
            </a:r>
          </a:p>
          <a:p>
            <a:pPr lvl="1"/>
            <a:endParaRPr lang="en-US" smtClean="0">
              <a:latin typeface="Arial" pitchFamily="34" charset="0"/>
            </a:endParaRPr>
          </a:p>
          <a:p>
            <a:r>
              <a:rPr lang="en-US" smtClean="0"/>
              <a:t>Remote queries</a:t>
            </a:r>
          </a:p>
          <a:p>
            <a:r>
              <a:rPr lang="en-US" smtClean="0"/>
              <a:t>Remote control/administration</a:t>
            </a:r>
          </a:p>
        </p:txBody>
      </p:sp>
    </p:spTree>
  </p:cSld>
  <p:clrMapOvr>
    <a:masterClrMapping/>
  </p:clrMapOvr>
  <p:transition advTm="9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12" name="Rectangle 8"/>
          <p:cNvSpPr>
            <a:spLocks noChangeArrowheads="1"/>
          </p:cNvSpPr>
          <p:nvPr/>
        </p:nvSpPr>
        <p:spPr bwMode="auto">
          <a:xfrm>
            <a:off x="119063" y="1341438"/>
            <a:ext cx="8934450" cy="5413375"/>
          </a:xfrm>
          <a:prstGeom prst="rect">
            <a:avLst/>
          </a:prstGeom>
          <a:solidFill>
            <a:srgbClr val="080808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7738"/>
            <a:ext cx="9144000" cy="1143000"/>
          </a:xfrm>
        </p:spPr>
        <p:txBody>
          <a:bodyPr/>
          <a:lstStyle/>
          <a:p>
            <a:r>
              <a:rPr lang="en-US" dirty="0" smtClean="0"/>
              <a:t>Intercept SMS Messages In Native Code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PocketOutlook.MessageInterception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19063" y="1341438"/>
            <a:ext cx="5238750" cy="5510212"/>
          </a:xfrm>
          <a:prstGeom prst="rect">
            <a:avLst/>
          </a:prstGeom>
          <a:solidFill>
            <a:srgbClr val="08080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//=================================================================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// </a:t>
            </a:r>
            <a:r>
              <a:rPr lang="en-US" sz="1000" dirty="0" err="1">
                <a:solidFill>
                  <a:schemeClr val="bg1"/>
                </a:solidFill>
              </a:rPr>
              <a:t>MonitorThread</a:t>
            </a:r>
            <a:r>
              <a:rPr lang="en-US" sz="1000" dirty="0">
                <a:solidFill>
                  <a:schemeClr val="bg1"/>
                </a:solidFill>
              </a:rPr>
              <a:t> - Monitors event for timer notification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//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DWORD WINAPI </a:t>
            </a:r>
            <a:r>
              <a:rPr lang="en-US" sz="1000" dirty="0" err="1">
                <a:solidFill>
                  <a:schemeClr val="bg1"/>
                </a:solidFill>
              </a:rPr>
              <a:t>MonitorThread</a:t>
            </a:r>
            <a:r>
              <a:rPr lang="en-US" sz="1000" dirty="0">
                <a:solidFill>
                  <a:schemeClr val="bg1"/>
                </a:solidFill>
              </a:rPr>
              <a:t> (PVOID </a:t>
            </a:r>
            <a:r>
              <a:rPr lang="en-US" sz="1000" dirty="0" err="1">
                <a:solidFill>
                  <a:schemeClr val="bg1"/>
                </a:solidFill>
              </a:rPr>
              <a:t>pArg</a:t>
            </a:r>
            <a:r>
              <a:rPr lang="en-US" sz="1000" dirty="0">
                <a:solidFill>
                  <a:schemeClr val="bg1"/>
                </a:solidFill>
              </a:rPr>
              <a:t>)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TEXT_PROVIDER_SPECIFIC_DATA </a:t>
            </a:r>
            <a:r>
              <a:rPr lang="en-US" sz="1000" dirty="0" err="1">
                <a:solidFill>
                  <a:schemeClr val="bg1"/>
                </a:solidFill>
              </a:rPr>
              <a:t>tpsd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SMS_HANDLE </a:t>
            </a:r>
            <a:r>
              <a:rPr lang="en-US" sz="1000" dirty="0" err="1">
                <a:solidFill>
                  <a:schemeClr val="bg1"/>
                </a:solidFill>
              </a:rPr>
              <a:t>smshHandle</a:t>
            </a:r>
            <a:r>
              <a:rPr lang="en-US" sz="1000" dirty="0">
                <a:solidFill>
                  <a:schemeClr val="bg1"/>
                </a:solidFill>
              </a:rPr>
              <a:t> = (SMS_HANDLE)</a:t>
            </a:r>
            <a:r>
              <a:rPr lang="en-US" sz="1000" dirty="0" err="1">
                <a:solidFill>
                  <a:schemeClr val="bg1"/>
                </a:solidFill>
              </a:rPr>
              <a:t>pArg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PMYMSG_STRUCT 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BYTE </a:t>
            </a:r>
            <a:r>
              <a:rPr lang="en-US" sz="1000" dirty="0" err="1">
                <a:solidFill>
                  <a:schemeClr val="bg1"/>
                </a:solidFill>
              </a:rPr>
              <a:t>bBuffer</a:t>
            </a:r>
            <a:r>
              <a:rPr lang="en-US" sz="1000" dirty="0">
                <a:solidFill>
                  <a:schemeClr val="bg1"/>
                </a:solidFill>
              </a:rPr>
              <a:t>[MAXMESSAGELEN];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PBYTE </a:t>
            </a:r>
            <a:r>
              <a:rPr lang="en-US" sz="1000" dirty="0" err="1">
                <a:solidFill>
                  <a:schemeClr val="bg1"/>
                </a:solidFill>
              </a:rPr>
              <a:t>pIn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SYSTEMTIME </a:t>
            </a:r>
            <a:r>
              <a:rPr lang="en-US" sz="1000" dirty="0" err="1">
                <a:solidFill>
                  <a:schemeClr val="bg1"/>
                </a:solidFill>
              </a:rPr>
              <a:t>st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HANDLE </a:t>
            </a:r>
            <a:r>
              <a:rPr lang="en-US" sz="1000" dirty="0" err="1">
                <a:solidFill>
                  <a:schemeClr val="bg1"/>
                </a:solidFill>
              </a:rPr>
              <a:t>hWait</a:t>
            </a:r>
            <a:r>
              <a:rPr lang="en-US" sz="1000" dirty="0">
                <a:solidFill>
                  <a:schemeClr val="bg1"/>
                </a:solidFill>
              </a:rPr>
              <a:t>[2];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HRESULT hr;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</a:t>
            </a:r>
            <a:r>
              <a:rPr lang="en-US" sz="1000" dirty="0" err="1">
                <a:solidFill>
                  <a:schemeClr val="bg1"/>
                </a:solidFill>
              </a:rPr>
              <a:t>int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rc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DWORD </a:t>
            </a:r>
            <a:r>
              <a:rPr lang="en-US" sz="1000" dirty="0" err="1">
                <a:solidFill>
                  <a:schemeClr val="bg1"/>
                </a:solidFill>
              </a:rPr>
              <a:t>dwInSize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dwSize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dwRead</a:t>
            </a:r>
            <a:r>
              <a:rPr lang="en-US" sz="1000" dirty="0">
                <a:solidFill>
                  <a:schemeClr val="bg1"/>
                </a:solidFill>
              </a:rPr>
              <a:t> = 0;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US" sz="1000" dirty="0">
              <a:solidFill>
                <a:schemeClr val="bg1"/>
              </a:solidFill>
            </a:endParaRP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</a:t>
            </a:r>
            <a:r>
              <a:rPr lang="en-US" sz="1000" dirty="0" err="1">
                <a:solidFill>
                  <a:schemeClr val="bg1"/>
                </a:solidFill>
              </a:rPr>
              <a:t>hWait</a:t>
            </a:r>
            <a:r>
              <a:rPr lang="en-US" sz="1000" dirty="0">
                <a:solidFill>
                  <a:schemeClr val="bg1"/>
                </a:solidFill>
              </a:rPr>
              <a:t>[0] = </a:t>
            </a:r>
            <a:r>
              <a:rPr lang="en-US" sz="1000" dirty="0" err="1">
                <a:solidFill>
                  <a:schemeClr val="bg1"/>
                </a:solidFill>
              </a:rPr>
              <a:t>g_hReadEvent</a:t>
            </a:r>
            <a:r>
              <a:rPr lang="en-US" sz="1000" dirty="0">
                <a:solidFill>
                  <a:schemeClr val="bg1"/>
                </a:solidFill>
              </a:rPr>
              <a:t>;        // Need two events since it isn't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</a:t>
            </a:r>
            <a:r>
              <a:rPr lang="en-US" sz="1000" dirty="0" err="1">
                <a:solidFill>
                  <a:schemeClr val="bg1"/>
                </a:solidFill>
              </a:rPr>
              <a:t>hWait</a:t>
            </a:r>
            <a:r>
              <a:rPr lang="en-US" sz="1000" dirty="0">
                <a:solidFill>
                  <a:schemeClr val="bg1"/>
                </a:solidFill>
              </a:rPr>
              <a:t>[1] = </a:t>
            </a:r>
            <a:r>
              <a:rPr lang="en-US" sz="1000" dirty="0" err="1">
                <a:solidFill>
                  <a:schemeClr val="bg1"/>
                </a:solidFill>
              </a:rPr>
              <a:t>g_hQuitEvent</a:t>
            </a:r>
            <a:r>
              <a:rPr lang="en-US" sz="1000" dirty="0">
                <a:solidFill>
                  <a:schemeClr val="bg1"/>
                </a:solidFill>
              </a:rPr>
              <a:t>;    // allowed for us to signal SMS event.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US" sz="1000" dirty="0">
              <a:solidFill>
                <a:schemeClr val="bg1"/>
              </a:solidFill>
            </a:endParaRP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while (</a:t>
            </a:r>
            <a:r>
              <a:rPr lang="en-US" sz="1000" dirty="0" err="1">
                <a:solidFill>
                  <a:schemeClr val="bg1"/>
                </a:solidFill>
              </a:rPr>
              <a:t>g_fContinue</a:t>
            </a:r>
            <a:r>
              <a:rPr lang="en-US" sz="1000" dirty="0">
                <a:solidFill>
                  <a:schemeClr val="bg1"/>
                </a:solidFill>
              </a:rPr>
              <a:t>)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</a:t>
            </a:r>
            <a:r>
              <a:rPr lang="en-US" sz="1000" dirty="0" err="1">
                <a:solidFill>
                  <a:schemeClr val="bg1"/>
                </a:solidFill>
              </a:rPr>
              <a:t>rc</a:t>
            </a:r>
            <a:r>
              <a:rPr lang="en-US" sz="1000" dirty="0">
                <a:solidFill>
                  <a:schemeClr val="bg1"/>
                </a:solidFill>
              </a:rPr>
              <a:t> = </a:t>
            </a:r>
            <a:r>
              <a:rPr lang="en-US" sz="1000" dirty="0" err="1">
                <a:solidFill>
                  <a:schemeClr val="bg1"/>
                </a:solidFill>
              </a:rPr>
              <a:t>WaitForMultipleObjects</a:t>
            </a:r>
            <a:r>
              <a:rPr lang="en-US" sz="1000" dirty="0">
                <a:solidFill>
                  <a:schemeClr val="bg1"/>
                </a:solidFill>
              </a:rPr>
              <a:t> (2, </a:t>
            </a:r>
            <a:r>
              <a:rPr lang="en-US" sz="1000" dirty="0" err="1">
                <a:solidFill>
                  <a:schemeClr val="bg1"/>
                </a:solidFill>
              </a:rPr>
              <a:t>hWait</a:t>
            </a:r>
            <a:r>
              <a:rPr lang="en-US" sz="1000" dirty="0">
                <a:solidFill>
                  <a:schemeClr val="bg1"/>
                </a:solidFill>
              </a:rPr>
              <a:t>, FALSE, INFINITE);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if (!</a:t>
            </a:r>
            <a:r>
              <a:rPr lang="en-US" sz="1000" dirty="0" err="1">
                <a:solidFill>
                  <a:schemeClr val="bg1"/>
                </a:solidFill>
              </a:rPr>
              <a:t>g_fContinue</a:t>
            </a:r>
            <a:r>
              <a:rPr lang="en-US" sz="1000" dirty="0">
                <a:solidFill>
                  <a:schemeClr val="bg1"/>
                </a:solidFill>
              </a:rPr>
              <a:t> || (</a:t>
            </a:r>
            <a:r>
              <a:rPr lang="en-US" sz="1000" dirty="0" err="1">
                <a:solidFill>
                  <a:schemeClr val="bg1"/>
                </a:solidFill>
              </a:rPr>
              <a:t>rc</a:t>
            </a:r>
            <a:r>
              <a:rPr lang="en-US" sz="1000" dirty="0">
                <a:solidFill>
                  <a:schemeClr val="bg1"/>
                </a:solidFill>
              </a:rPr>
              <a:t> != WAIT_OBJECT_0))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break;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// Point to the next free entry in the array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 = &amp;</a:t>
            </a:r>
            <a:r>
              <a:rPr lang="en-US" sz="1000" dirty="0" err="1">
                <a:solidFill>
                  <a:schemeClr val="bg1"/>
                </a:solidFill>
              </a:rPr>
              <a:t>g_pMsgDB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pMsgs</a:t>
            </a:r>
            <a:r>
              <a:rPr lang="en-US" sz="1000" dirty="0">
                <a:solidFill>
                  <a:schemeClr val="bg1"/>
                </a:solidFill>
              </a:rPr>
              <a:t>[</a:t>
            </a:r>
            <a:r>
              <a:rPr lang="en-US" sz="1000" dirty="0" err="1">
                <a:solidFill>
                  <a:schemeClr val="bg1"/>
                </a:solidFill>
              </a:rPr>
              <a:t>g_pMsgDB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nMsgCnt</a:t>
            </a:r>
            <a:r>
              <a:rPr lang="en-US" sz="1000" dirty="0">
                <a:solidFill>
                  <a:schemeClr val="bg1"/>
                </a:solidFill>
              </a:rPr>
              <a:t>];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US" sz="1000" dirty="0">
              <a:solidFill>
                <a:schemeClr val="bg1"/>
              </a:solidFill>
            </a:endParaRP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// Get the message size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hr = </a:t>
            </a:r>
            <a:r>
              <a:rPr lang="en-US" sz="1000" dirty="0" err="1">
                <a:solidFill>
                  <a:schemeClr val="bg1"/>
                </a:solidFill>
              </a:rPr>
              <a:t>SmsGetMessageSize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smshHandle</a:t>
            </a:r>
            <a:r>
              <a:rPr lang="en-US" sz="1000" dirty="0">
                <a:solidFill>
                  <a:schemeClr val="bg1"/>
                </a:solidFill>
              </a:rPr>
              <a:t>, &amp;</a:t>
            </a:r>
            <a:r>
              <a:rPr lang="en-US" sz="1000" dirty="0" err="1">
                <a:solidFill>
                  <a:schemeClr val="bg1"/>
                </a:solidFill>
              </a:rPr>
              <a:t>dwSize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if (hr != ERROR_SUCCESS) continue;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US" sz="1000" dirty="0">
              <a:solidFill>
                <a:schemeClr val="bg1"/>
              </a:solidFill>
            </a:endParaRP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// Check for message larger than std buffer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if (</a:t>
            </a:r>
            <a:r>
              <a:rPr lang="en-US" sz="1000" dirty="0" err="1">
                <a:solidFill>
                  <a:schemeClr val="bg1"/>
                </a:solidFill>
              </a:rPr>
              <a:t>dwSize</a:t>
            </a:r>
            <a:r>
              <a:rPr lang="en-US" sz="1000" dirty="0">
                <a:solidFill>
                  <a:schemeClr val="bg1"/>
                </a:solidFill>
              </a:rPr>
              <a:t> &gt; </a:t>
            </a:r>
            <a:r>
              <a:rPr lang="en-US" sz="1000" dirty="0" err="1">
                <a:solidFill>
                  <a:schemeClr val="bg1"/>
                </a:solidFill>
              </a:rPr>
              <a:t>sizeof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))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if (</a:t>
            </a:r>
            <a:r>
              <a:rPr lang="en-US" sz="1000" dirty="0" err="1">
                <a:solidFill>
                  <a:schemeClr val="bg1"/>
                </a:solidFill>
              </a:rPr>
              <a:t>dwSize</a:t>
            </a:r>
            <a:r>
              <a:rPr lang="en-US" sz="1000" dirty="0">
                <a:solidFill>
                  <a:schemeClr val="bg1"/>
                </a:solidFill>
              </a:rPr>
              <a:t> &gt; MAXMESSAGELEN)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continue;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pIn</a:t>
            </a:r>
            <a:r>
              <a:rPr lang="en-US" sz="1000" dirty="0">
                <a:solidFill>
                  <a:schemeClr val="bg1"/>
                </a:solidFill>
              </a:rPr>
              <a:t> = </a:t>
            </a:r>
            <a:r>
              <a:rPr lang="en-US" sz="1000" dirty="0" err="1">
                <a:solidFill>
                  <a:schemeClr val="bg1"/>
                </a:solidFill>
              </a:rPr>
              <a:t>bBuffer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dwInSize</a:t>
            </a:r>
            <a:r>
              <a:rPr lang="en-US" sz="1000" dirty="0">
                <a:solidFill>
                  <a:schemeClr val="bg1"/>
                </a:solidFill>
              </a:rPr>
              <a:t> = MAXMESSAGELEN;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} else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pIn</a:t>
            </a:r>
            <a:r>
              <a:rPr lang="en-US" sz="1000" dirty="0">
                <a:solidFill>
                  <a:schemeClr val="bg1"/>
                </a:solidFill>
              </a:rPr>
              <a:t> = (PBYTE)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dwInSize</a:t>
            </a:r>
            <a:r>
              <a:rPr lang="en-US" sz="1000" dirty="0">
                <a:solidFill>
                  <a:schemeClr val="bg1"/>
                </a:solidFill>
              </a:rPr>
              <a:t> = </a:t>
            </a:r>
            <a:r>
              <a:rPr lang="en-US" sz="1000" dirty="0" err="1">
                <a:solidFill>
                  <a:schemeClr val="bg1"/>
                </a:solidFill>
              </a:rPr>
              <a:t>sizeof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}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// Set up provider specific data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</a:t>
            </a:r>
            <a:r>
              <a:rPr lang="en-US" sz="1000" dirty="0" err="1">
                <a:solidFill>
                  <a:schemeClr val="bg1"/>
                </a:solidFill>
              </a:rPr>
              <a:t>tpsd.dwMessageOptions</a:t>
            </a:r>
            <a:r>
              <a:rPr lang="en-US" sz="1000" dirty="0">
                <a:solidFill>
                  <a:schemeClr val="bg1"/>
                </a:solidFill>
              </a:rPr>
              <a:t> = PS_MESSAGE_OPTION_NONE;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</a:t>
            </a:r>
            <a:r>
              <a:rPr lang="en-US" sz="1000" dirty="0" err="1">
                <a:solidFill>
                  <a:schemeClr val="bg1"/>
                </a:solidFill>
              </a:rPr>
              <a:t>tpsd.psMessageClass</a:t>
            </a:r>
            <a:r>
              <a:rPr lang="en-US" sz="1000" dirty="0">
                <a:solidFill>
                  <a:schemeClr val="bg1"/>
                </a:solidFill>
              </a:rPr>
              <a:t> = PS_MESSAGE_CLASS0;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</a:t>
            </a:r>
            <a:r>
              <a:rPr lang="en-US" sz="1000" dirty="0" err="1">
                <a:solidFill>
                  <a:schemeClr val="bg1"/>
                </a:solidFill>
              </a:rPr>
              <a:t>tpsd.psReplaceOption</a:t>
            </a:r>
            <a:r>
              <a:rPr lang="en-US" sz="1000" dirty="0">
                <a:solidFill>
                  <a:schemeClr val="bg1"/>
                </a:solidFill>
              </a:rPr>
              <a:t> = PSRO_NONE;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</a:t>
            </a:r>
            <a:r>
              <a:rPr lang="en-US" sz="1000" dirty="0" err="1">
                <a:solidFill>
                  <a:schemeClr val="bg1"/>
                </a:solidFill>
              </a:rPr>
              <a:t>tpsd.dwHeaderDataSize</a:t>
            </a:r>
            <a:r>
              <a:rPr lang="en-US" sz="1000" dirty="0">
                <a:solidFill>
                  <a:schemeClr val="bg1"/>
                </a:solidFill>
              </a:rPr>
              <a:t> = 0;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964113" y="1947863"/>
            <a:ext cx="4079875" cy="4894262"/>
          </a:xfrm>
          <a:prstGeom prst="rect">
            <a:avLst/>
          </a:prstGeom>
          <a:solidFill>
            <a:srgbClr val="08080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// Read the message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hr = </a:t>
            </a:r>
            <a:r>
              <a:rPr lang="en-US" sz="1000" dirty="0" err="1">
                <a:solidFill>
                  <a:schemeClr val="bg1"/>
                </a:solidFill>
              </a:rPr>
              <a:t>SmsReadMessage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smshHandle</a:t>
            </a:r>
            <a:r>
              <a:rPr lang="en-US" sz="1000" dirty="0">
                <a:solidFill>
                  <a:schemeClr val="bg1"/>
                </a:solidFill>
              </a:rPr>
              <a:t>, NULL, &amp;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smsAddr</a:t>
            </a:r>
            <a:r>
              <a:rPr lang="en-US" sz="1000" dirty="0">
                <a:solidFill>
                  <a:schemeClr val="bg1"/>
                </a:solidFill>
              </a:rPr>
              <a:t>, &amp;</a:t>
            </a:r>
            <a:r>
              <a:rPr lang="en-US" sz="1000" dirty="0" err="1">
                <a:solidFill>
                  <a:schemeClr val="bg1"/>
                </a:solidFill>
              </a:rPr>
              <a:t>st</a:t>
            </a:r>
            <a:r>
              <a:rPr lang="en-US" sz="1000" dirty="0">
                <a:solidFill>
                  <a:schemeClr val="bg1"/>
                </a:solidFill>
              </a:rPr>
              <a:t>,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         (PBYTE)</a:t>
            </a:r>
            <a:r>
              <a:rPr lang="en-US" sz="1000" dirty="0" err="1">
                <a:solidFill>
                  <a:schemeClr val="bg1"/>
                </a:solidFill>
              </a:rPr>
              <a:t>pIn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dwInSize</a:t>
            </a:r>
            <a:r>
              <a:rPr lang="en-US" sz="1000" dirty="0">
                <a:solidFill>
                  <a:schemeClr val="bg1"/>
                </a:solidFill>
              </a:rPr>
              <a:t>, (PBYTE)&amp;</a:t>
            </a:r>
            <a:r>
              <a:rPr lang="en-US" sz="1000" dirty="0" err="1">
                <a:solidFill>
                  <a:schemeClr val="bg1"/>
                </a:solidFill>
              </a:rPr>
              <a:t>tpsd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         </a:t>
            </a:r>
            <a:r>
              <a:rPr lang="en-US" sz="1000" dirty="0" err="1">
                <a:solidFill>
                  <a:schemeClr val="bg1"/>
                </a:solidFill>
              </a:rPr>
              <a:t>sizeof</a:t>
            </a:r>
            <a:r>
              <a:rPr lang="en-US" sz="1000" dirty="0">
                <a:solidFill>
                  <a:schemeClr val="bg1"/>
                </a:solidFill>
              </a:rPr>
              <a:t>(TEXT_PROVIDER_SPECIFIC_DATA),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         &amp;</a:t>
            </a:r>
            <a:r>
              <a:rPr lang="en-US" sz="1000" dirty="0" err="1">
                <a:solidFill>
                  <a:schemeClr val="bg1"/>
                </a:solidFill>
              </a:rPr>
              <a:t>dwRead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if (hr == ERROR_SUCCESS)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// Convert GMT message time to local time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FILETIME ft, </a:t>
            </a:r>
            <a:r>
              <a:rPr lang="en-US" sz="1000" dirty="0" err="1">
                <a:solidFill>
                  <a:schemeClr val="bg1"/>
                </a:solidFill>
              </a:rPr>
              <a:t>ftLocal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SystemTimeToFileTime</a:t>
            </a:r>
            <a:r>
              <a:rPr lang="en-US" sz="1000" dirty="0">
                <a:solidFill>
                  <a:schemeClr val="bg1"/>
                </a:solidFill>
              </a:rPr>
              <a:t> (&amp;</a:t>
            </a:r>
            <a:r>
              <a:rPr lang="en-US" sz="1000" dirty="0" err="1">
                <a:solidFill>
                  <a:schemeClr val="bg1"/>
                </a:solidFill>
              </a:rPr>
              <a:t>st</a:t>
            </a:r>
            <a:r>
              <a:rPr lang="en-US" sz="1000" dirty="0">
                <a:solidFill>
                  <a:schemeClr val="bg1"/>
                </a:solidFill>
              </a:rPr>
              <a:t>, &amp;ft);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FileTimeToLocalFileTime</a:t>
            </a:r>
            <a:r>
              <a:rPr lang="en-US" sz="1000" dirty="0">
                <a:solidFill>
                  <a:schemeClr val="bg1"/>
                </a:solidFill>
              </a:rPr>
              <a:t> (&amp;ft, &amp;</a:t>
            </a:r>
            <a:r>
              <a:rPr lang="en-US" sz="1000" dirty="0" err="1">
                <a:solidFill>
                  <a:schemeClr val="bg1"/>
                </a:solidFill>
              </a:rPr>
              <a:t>ftLocal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FileTimeToSystemTime</a:t>
            </a:r>
            <a:r>
              <a:rPr lang="en-US" sz="1000" dirty="0">
                <a:solidFill>
                  <a:schemeClr val="bg1"/>
                </a:solidFill>
              </a:rPr>
              <a:t> (&amp;</a:t>
            </a:r>
            <a:r>
              <a:rPr lang="en-US" sz="1000" dirty="0" err="1">
                <a:solidFill>
                  <a:schemeClr val="bg1"/>
                </a:solidFill>
              </a:rPr>
              <a:t>ftLocal</a:t>
            </a:r>
            <a:r>
              <a:rPr lang="en-US" sz="1000" dirty="0">
                <a:solidFill>
                  <a:schemeClr val="bg1"/>
                </a:solidFill>
              </a:rPr>
              <a:t>, &amp;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stMsg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endParaRPr lang="en-US" sz="1000" dirty="0">
              <a:solidFill>
                <a:schemeClr val="bg1"/>
              </a:solidFill>
            </a:endParaRP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// If using alt buffer, copy to std buff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if ((DWORD)</a:t>
            </a:r>
            <a:r>
              <a:rPr lang="en-US" sz="1000" dirty="0" err="1">
                <a:solidFill>
                  <a:schemeClr val="bg1"/>
                </a:solidFill>
              </a:rPr>
              <a:t>pIn</a:t>
            </a:r>
            <a:r>
              <a:rPr lang="en-US" sz="1000" dirty="0">
                <a:solidFill>
                  <a:schemeClr val="bg1"/>
                </a:solidFill>
              </a:rPr>
              <a:t> == (DWORD)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)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nSize</a:t>
            </a:r>
            <a:r>
              <a:rPr lang="en-US" sz="1000" dirty="0">
                <a:solidFill>
                  <a:schemeClr val="bg1"/>
                </a:solidFill>
              </a:rPr>
              <a:t> = (</a:t>
            </a:r>
            <a:r>
              <a:rPr lang="en-US" sz="1000" dirty="0" err="1">
                <a:solidFill>
                  <a:schemeClr val="bg1"/>
                </a:solidFill>
              </a:rPr>
              <a:t>int</a:t>
            </a:r>
            <a:r>
              <a:rPr lang="en-US" sz="1000" dirty="0">
                <a:solidFill>
                  <a:schemeClr val="bg1"/>
                </a:solidFill>
              </a:rPr>
              <a:t>) </a:t>
            </a:r>
            <a:r>
              <a:rPr lang="en-US" sz="1000" dirty="0" err="1">
                <a:solidFill>
                  <a:schemeClr val="bg1"/>
                </a:solidFill>
              </a:rPr>
              <a:t>dwRead</a:t>
            </a:r>
            <a:r>
              <a:rPr lang="en-US" sz="1000" dirty="0">
                <a:solidFill>
                  <a:schemeClr val="bg1"/>
                </a:solidFill>
              </a:rPr>
              <a:t>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} else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</a:t>
            </a:r>
            <a:r>
              <a:rPr lang="en-US" sz="1000" dirty="0" err="1">
                <a:solidFill>
                  <a:schemeClr val="bg1"/>
                </a:solidFill>
              </a:rPr>
              <a:t>memset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, 0,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    </a:t>
            </a:r>
            <a:r>
              <a:rPr lang="en-US" sz="1000" dirty="0" err="1">
                <a:solidFill>
                  <a:schemeClr val="bg1"/>
                </a:solidFill>
              </a:rPr>
              <a:t>sizeof</a:t>
            </a:r>
            <a:r>
              <a:rPr lang="en-US" sz="1000" dirty="0">
                <a:solidFill>
                  <a:schemeClr val="bg1"/>
                </a:solidFill>
              </a:rPr>
              <a:t>(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));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</a:t>
            </a:r>
            <a:r>
              <a:rPr lang="en-US" sz="1000" dirty="0" err="1">
                <a:solidFill>
                  <a:schemeClr val="bg1"/>
                </a:solidFill>
              </a:rPr>
              <a:t>memcpy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pIn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    </a:t>
            </a:r>
            <a:r>
              <a:rPr lang="en-US" sz="1000" dirty="0" err="1">
                <a:solidFill>
                  <a:schemeClr val="bg1"/>
                </a:solidFill>
              </a:rPr>
              <a:t>sizeof</a:t>
            </a:r>
            <a:r>
              <a:rPr lang="en-US" sz="1000" dirty="0">
                <a:solidFill>
                  <a:schemeClr val="bg1"/>
                </a:solidFill>
              </a:rPr>
              <a:t>(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)-2);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nSize</a:t>
            </a:r>
            <a:r>
              <a:rPr lang="en-US" sz="1000" dirty="0">
                <a:solidFill>
                  <a:schemeClr val="bg1"/>
                </a:solidFill>
              </a:rPr>
              <a:t> = </a:t>
            </a:r>
            <a:r>
              <a:rPr lang="en-US" sz="1000" dirty="0" err="1">
                <a:solidFill>
                  <a:schemeClr val="bg1"/>
                </a:solidFill>
              </a:rPr>
              <a:t>sizeof</a:t>
            </a:r>
            <a:r>
              <a:rPr lang="en-US" sz="1000" dirty="0">
                <a:solidFill>
                  <a:schemeClr val="bg1"/>
                </a:solidFill>
              </a:rPr>
              <a:t>(</a:t>
            </a:r>
            <a:r>
              <a:rPr lang="en-US" sz="1000" dirty="0" err="1">
                <a:solidFill>
                  <a:schemeClr val="bg1"/>
                </a:solidFill>
              </a:rPr>
              <a:t>pNextMsg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wcMessage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}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// Increment message count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if (</a:t>
            </a:r>
            <a:r>
              <a:rPr lang="en-US" sz="1000" dirty="0" err="1">
                <a:solidFill>
                  <a:schemeClr val="bg1"/>
                </a:solidFill>
              </a:rPr>
              <a:t>g_pMsgDB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nMsgCnt</a:t>
            </a:r>
            <a:r>
              <a:rPr lang="en-US" sz="1000" dirty="0">
                <a:solidFill>
                  <a:schemeClr val="bg1"/>
                </a:solidFill>
              </a:rPr>
              <a:t> &lt; MAX_MSGS-1)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if (</a:t>
            </a:r>
            <a:r>
              <a:rPr lang="en-US" sz="1000" dirty="0" err="1">
                <a:solidFill>
                  <a:schemeClr val="bg1"/>
                </a:solidFill>
              </a:rPr>
              <a:t>g_hMain</a:t>
            </a:r>
            <a:r>
              <a:rPr lang="en-US" sz="1000" dirty="0">
                <a:solidFill>
                  <a:schemeClr val="bg1"/>
                </a:solidFill>
              </a:rPr>
              <a:t>)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</a:t>
            </a:r>
            <a:r>
              <a:rPr lang="en-US" sz="1000" dirty="0" err="1">
                <a:solidFill>
                  <a:schemeClr val="bg1"/>
                </a:solidFill>
              </a:rPr>
              <a:t>PostMessage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g_hMain</a:t>
            </a:r>
            <a:r>
              <a:rPr lang="en-US" sz="1000" dirty="0">
                <a:solidFill>
                  <a:schemeClr val="bg1"/>
                </a:solidFill>
              </a:rPr>
              <a:t>, MYMSG_TELLNOTIFY, 1,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             </a:t>
            </a:r>
            <a:r>
              <a:rPr lang="en-US" sz="1000" dirty="0" err="1">
                <a:solidFill>
                  <a:schemeClr val="bg1"/>
                </a:solidFill>
              </a:rPr>
              <a:t>g_pMsgDB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nMsgCnt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</a:t>
            </a:r>
            <a:r>
              <a:rPr lang="en-US" sz="1000" dirty="0" err="1">
                <a:solidFill>
                  <a:schemeClr val="bg1"/>
                </a:solidFill>
              </a:rPr>
              <a:t>g_pMsgDB</a:t>
            </a:r>
            <a:r>
              <a:rPr lang="en-US" sz="1000" dirty="0">
                <a:solidFill>
                  <a:schemeClr val="bg1"/>
                </a:solidFill>
              </a:rPr>
              <a:t>-&gt;</a:t>
            </a:r>
            <a:r>
              <a:rPr lang="en-US" sz="1000" dirty="0" err="1">
                <a:solidFill>
                  <a:schemeClr val="bg1"/>
                </a:solidFill>
              </a:rPr>
              <a:t>nMsgCnt</a:t>
            </a:r>
            <a:r>
              <a:rPr lang="en-US" sz="1000" dirty="0">
                <a:solidFill>
                  <a:schemeClr val="bg1"/>
                </a:solidFill>
              </a:rPr>
              <a:t>++;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}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} else {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</a:t>
            </a:r>
            <a:r>
              <a:rPr lang="en-US" sz="1000" dirty="0" err="1">
                <a:solidFill>
                  <a:schemeClr val="bg1"/>
                </a:solidFill>
              </a:rPr>
              <a:t>ErrorBox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g_hMain</a:t>
            </a:r>
            <a:r>
              <a:rPr lang="en-US" sz="1000" dirty="0">
                <a:solidFill>
                  <a:schemeClr val="bg1"/>
                </a:solidFill>
              </a:rPr>
              <a:t>, TEXT("Error %x (%d) reading </a:t>
            </a:r>
            <a:r>
              <a:rPr lang="en-US" sz="1000" dirty="0" err="1">
                <a:solidFill>
                  <a:schemeClr val="bg1"/>
                </a:solidFill>
              </a:rPr>
              <a:t>msg</a:t>
            </a:r>
            <a:r>
              <a:rPr lang="en-US" sz="1000" dirty="0">
                <a:solidFill>
                  <a:schemeClr val="bg1"/>
                </a:solidFill>
              </a:rPr>
              <a:t>"), 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          hr, </a:t>
            </a:r>
            <a:r>
              <a:rPr lang="en-US" sz="1000" dirty="0" err="1">
                <a:solidFill>
                  <a:schemeClr val="bg1"/>
                </a:solidFill>
              </a:rPr>
              <a:t>GetLastError</a:t>
            </a:r>
            <a:r>
              <a:rPr lang="en-US" sz="1000" dirty="0">
                <a:solidFill>
                  <a:schemeClr val="bg1"/>
                </a:solidFill>
              </a:rPr>
              <a:t>());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    break;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    }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}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</a:t>
            </a:r>
            <a:r>
              <a:rPr lang="en-US" sz="1000" dirty="0" err="1">
                <a:solidFill>
                  <a:schemeClr val="bg1"/>
                </a:solidFill>
              </a:rPr>
              <a:t>SmsClose</a:t>
            </a:r>
            <a:r>
              <a:rPr lang="en-US" sz="1000" dirty="0">
                <a:solidFill>
                  <a:schemeClr val="bg1"/>
                </a:solidFill>
              </a:rPr>
              <a:t> (</a:t>
            </a:r>
            <a:r>
              <a:rPr lang="en-US" sz="1000" dirty="0" err="1">
                <a:solidFill>
                  <a:schemeClr val="bg1"/>
                </a:solidFill>
              </a:rPr>
              <a:t>smshHandle</a:t>
            </a:r>
            <a:r>
              <a:rPr lang="en-US" sz="1000" dirty="0">
                <a:solidFill>
                  <a:schemeClr val="bg1"/>
                </a:solidFill>
              </a:rPr>
              <a:t>);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    return 0;</a:t>
            </a:r>
          </a:p>
          <a:p>
            <a:pPr marL="571500" indent="-571500">
              <a:lnSpc>
                <a:spcPct val="80000"/>
              </a:lnSpc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en-US" sz="1000" dirty="0">
                <a:solidFill>
                  <a:schemeClr val="bg1"/>
                </a:solidFill>
              </a:rPr>
              <a:t>}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smtClean="0"/>
              <a:t>SMS Interception</a:t>
            </a:r>
          </a:p>
        </p:txBody>
      </p:sp>
      <p:sp>
        <p:nvSpPr>
          <p:cNvPr id="29699" name="Rectangle 13"/>
          <p:cNvSpPr>
            <a:spLocks noChangeArrowheads="1"/>
          </p:cNvSpPr>
          <p:nvPr/>
        </p:nvSpPr>
        <p:spPr bwMode="auto">
          <a:xfrm>
            <a:off x="0" y="887413"/>
            <a:ext cx="9144000" cy="131762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25000"/>
                </a:srgb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55301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049338"/>
            <a:ext cx="314325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180000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9" name="AutoShape 9"/>
          <p:cNvSpPr>
            <a:spLocks noChangeArrowheads="1"/>
          </p:cNvSpPr>
          <p:nvPr/>
        </p:nvSpPr>
        <p:spPr bwMode="auto">
          <a:xfrm>
            <a:off x="193675" y="1448790"/>
            <a:ext cx="8756650" cy="5248893"/>
          </a:xfrm>
          <a:prstGeom prst="roundRect">
            <a:avLst>
              <a:gd name="adj" fmla="val 16667"/>
            </a:avLst>
          </a:prstGeom>
          <a:solidFill>
            <a:schemeClr val="bg2">
              <a:alpha val="3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</a:endParaRPr>
          </a:p>
        </p:txBody>
      </p:sp>
      <p:pic>
        <p:nvPicPr>
          <p:cNvPr id="30723" name="Picture 13" descr="contact-chooser-clas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8850" y="1560513"/>
            <a:ext cx="2384425" cy="464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Chooser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Microsoft.WindowsMobile.Forms</a:t>
            </a:r>
            <a:endParaRPr lang="en-GB" sz="2800" dirty="0" smtClean="0">
              <a:solidFill>
                <a:srgbClr val="00B050"/>
              </a:solidFill>
            </a:endParaRPr>
          </a:p>
        </p:txBody>
      </p:sp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8438" y="1490663"/>
            <a:ext cx="3286125" cy="513873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Agenda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Foundational Knowledge</a:t>
            </a:r>
          </a:p>
          <a:p>
            <a:r>
              <a:rPr lang="en-GB" smtClean="0"/>
              <a:t>Features</a:t>
            </a:r>
          </a:p>
          <a:p>
            <a:pPr lvl="1"/>
            <a:r>
              <a:rPr lang="en-GB" smtClean="0">
                <a:latin typeface="Arial" pitchFamily="34" charset="0"/>
              </a:rPr>
              <a:t>State &amp; Notification Broker</a:t>
            </a:r>
          </a:p>
          <a:p>
            <a:pPr lvl="1"/>
            <a:r>
              <a:rPr lang="en-GB" smtClean="0">
                <a:latin typeface="Arial" pitchFamily="34" charset="0"/>
              </a:rPr>
              <a:t>Pocket Outlook</a:t>
            </a:r>
          </a:p>
          <a:p>
            <a:pPr lvl="1"/>
            <a:r>
              <a:rPr lang="en-GB" smtClean="0">
                <a:latin typeface="Arial" pitchFamily="34" charset="0"/>
              </a:rPr>
              <a:t>SMS Interception</a:t>
            </a:r>
          </a:p>
          <a:p>
            <a:pPr lvl="1"/>
            <a:r>
              <a:rPr lang="en-GB" smtClean="0">
                <a:latin typeface="Arial" pitchFamily="34" charset="0"/>
              </a:rPr>
              <a:t>Contact Chooser</a:t>
            </a:r>
          </a:p>
          <a:p>
            <a:pPr lvl="1"/>
            <a:r>
              <a:rPr lang="en-GB" smtClean="0">
                <a:latin typeface="Arial" pitchFamily="34" charset="0"/>
              </a:rPr>
              <a:t>Picture Picker</a:t>
            </a:r>
          </a:p>
          <a:p>
            <a:pPr lvl="1"/>
            <a:r>
              <a:rPr lang="en-GB" smtClean="0">
                <a:latin typeface="Arial" pitchFamily="34" charset="0"/>
              </a:rPr>
              <a:t>Camera</a:t>
            </a:r>
          </a:p>
          <a:p>
            <a:pPr lvl="1"/>
            <a:r>
              <a:rPr lang="en-GB" smtClean="0">
                <a:latin typeface="Arial" pitchFamily="34" charset="0"/>
              </a:rPr>
              <a:t>Telephony</a:t>
            </a:r>
          </a:p>
          <a:p>
            <a:pPr lvl="1"/>
            <a:r>
              <a:rPr lang="en-GB" smtClean="0">
                <a:latin typeface="Arial" pitchFamily="34" charset="0"/>
              </a:rPr>
              <a:t>++</a:t>
            </a:r>
          </a:p>
          <a:p>
            <a:endParaRPr lang="en-GB" smtClean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 descr="picture-picker-in-device-e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9313" y="1511300"/>
            <a:ext cx="3154362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7" descr="SelectPictureDialogClas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050" y="1689100"/>
            <a:ext cx="27686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Picker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Microsoft.WindowsMobile.Forms</a:t>
            </a:r>
            <a:endParaRPr lang="en-GB" sz="2800" dirty="0" smtClean="0">
              <a:solidFill>
                <a:srgbClr val="00B050"/>
              </a:solidFill>
            </a:endParaRPr>
          </a:p>
        </p:txBody>
      </p:sp>
      <p:pic>
        <p:nvPicPr>
          <p:cNvPr id="5" name="Picture 4" descr="pc_capture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78613" y="249555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camera-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75" y="1719263"/>
            <a:ext cx="2921000" cy="469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6" descr="camera-capture-clas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6775" y="1670050"/>
            <a:ext cx="2682875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Capture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Microsoft.WindowsMobile.Forms</a:t>
            </a:r>
            <a:endParaRPr lang="en-GB" sz="28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smtClean="0"/>
              <a:t>Forms</a:t>
            </a:r>
          </a:p>
        </p:txBody>
      </p:sp>
      <p:sp>
        <p:nvSpPr>
          <p:cNvPr id="33795" name="Rectangle 10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r>
              <a:rPr lang="en-GB" smtClean="0"/>
              <a:t>SelectPictureDialog</a:t>
            </a:r>
            <a:endParaRPr lang="en-US" smtClean="0"/>
          </a:p>
          <a:p>
            <a:r>
              <a:rPr lang="en-GB" smtClean="0"/>
              <a:t>ChooseContactDialog</a:t>
            </a:r>
            <a:endParaRPr lang="en-US" smtClean="0"/>
          </a:p>
          <a:p>
            <a:r>
              <a:rPr lang="en-GB" smtClean="0"/>
              <a:t>CameraCaptureDialog</a:t>
            </a:r>
            <a:endParaRPr lang="en-US" smtClean="0"/>
          </a:p>
        </p:txBody>
      </p:sp>
      <p:sp>
        <p:nvSpPr>
          <p:cNvPr id="33796" name="Rectangle 13"/>
          <p:cNvSpPr>
            <a:spLocks noChangeArrowheads="1"/>
          </p:cNvSpPr>
          <p:nvPr/>
        </p:nvSpPr>
        <p:spPr bwMode="auto">
          <a:xfrm>
            <a:off x="0" y="887413"/>
            <a:ext cx="9144000" cy="131762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25000"/>
                </a:srgb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59397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049338"/>
            <a:ext cx="314325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300000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3663" y="4205288"/>
            <a:ext cx="2940050" cy="21859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3481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Telephony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Microsoft.WindowsMobile.Telephony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348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Make a call</a:t>
            </a:r>
          </a:p>
          <a:p>
            <a:r>
              <a:rPr lang="en-US" smtClean="0"/>
              <a:t>Choice of prompt or not</a:t>
            </a:r>
          </a:p>
          <a:p>
            <a:r>
              <a:rPr lang="en-GB" smtClean="0"/>
              <a:t>Properties and events through S&amp;N B</a:t>
            </a:r>
          </a:p>
          <a:p>
            <a:pPr lvl="1"/>
            <a:r>
              <a:rPr lang="en-GB" smtClean="0"/>
              <a:t>SystemState.PhoneXXX properties</a:t>
            </a:r>
          </a:p>
          <a:p>
            <a:pPr lvl="2"/>
            <a:r>
              <a:rPr lang="en-GB" smtClean="0"/>
              <a:t>e.g. SystemState.PhoneSignalStrength</a:t>
            </a:r>
          </a:p>
          <a:p>
            <a:endParaRPr lang="en-US" smtClean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9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en-US" smtClean="0"/>
              <a:t>Place a phone call</a:t>
            </a:r>
          </a:p>
        </p:txBody>
      </p:sp>
      <p:sp>
        <p:nvSpPr>
          <p:cNvPr id="35843" name="Rectangle 13"/>
          <p:cNvSpPr>
            <a:spLocks noChangeArrowheads="1"/>
          </p:cNvSpPr>
          <p:nvPr/>
        </p:nvSpPr>
        <p:spPr bwMode="auto">
          <a:xfrm>
            <a:off x="0" y="887413"/>
            <a:ext cx="9144000" cy="1317625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rgbClr val="FFFFFF">
                  <a:alpha val="25000"/>
                </a:srgb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61445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" y="1049338"/>
            <a:ext cx="314325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120000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Configuration</a:t>
            </a:r>
            <a:br>
              <a:rPr lang="en-GB" dirty="0" smtClean="0"/>
            </a:br>
            <a:r>
              <a:rPr lang="en-GB" sz="2800" dirty="0" err="1" smtClean="0">
                <a:solidFill>
                  <a:srgbClr val="00B050"/>
                </a:solidFill>
              </a:rPr>
              <a:t>Microsoft.WindowsMobile.Configuration</a:t>
            </a:r>
            <a:endParaRPr lang="en-GB" sz="2800" dirty="0" smtClean="0">
              <a:solidFill>
                <a:srgbClr val="00B05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8286750" cy="4572000"/>
          </a:xfrm>
        </p:spPr>
        <p:txBody>
          <a:bodyPr/>
          <a:lstStyle/>
          <a:p>
            <a:r>
              <a:rPr lang="en-GB" dirty="0" smtClean="0"/>
              <a:t>Managed interface to Configuration Manager</a:t>
            </a:r>
          </a:p>
          <a:p>
            <a:pPr lvl="1"/>
            <a:r>
              <a:rPr lang="en-GB" dirty="0" smtClean="0">
                <a:latin typeface="Arial" pitchFamily="34" charset="0"/>
              </a:rPr>
              <a:t>Offers means to provision device</a:t>
            </a:r>
          </a:p>
          <a:p>
            <a:pPr lvl="1"/>
            <a:r>
              <a:rPr lang="en-GB" dirty="0" smtClean="0">
                <a:latin typeface="Arial" pitchFamily="34" charset="0"/>
              </a:rPr>
              <a:t>Uses XML configuration files</a:t>
            </a:r>
          </a:p>
          <a:p>
            <a:pPr lvl="1"/>
            <a:r>
              <a:rPr lang="en-GB" dirty="0" smtClean="0">
                <a:latin typeface="Arial" pitchFamily="34" charset="0"/>
              </a:rPr>
              <a:t>Can also be used for testing</a:t>
            </a:r>
          </a:p>
          <a:p>
            <a:pPr lvl="1"/>
            <a:endParaRPr lang="en-GB" dirty="0" smtClean="0">
              <a:latin typeface="Arial" pitchFamily="34" charset="0"/>
            </a:endParaRPr>
          </a:p>
          <a:p>
            <a:r>
              <a:rPr lang="en-GB" dirty="0" smtClean="0"/>
              <a:t>Provides </a:t>
            </a:r>
            <a:r>
              <a:rPr lang="en-GB" dirty="0" err="1" smtClean="0"/>
              <a:t>ConfigurationManager</a:t>
            </a:r>
            <a:r>
              <a:rPr lang="en-GB" dirty="0" smtClean="0"/>
              <a:t> class</a:t>
            </a:r>
          </a:p>
          <a:p>
            <a:pPr lvl="1"/>
            <a:r>
              <a:rPr lang="en-GB" dirty="0" smtClean="0">
                <a:latin typeface="Arial" pitchFamily="34" charset="0"/>
              </a:rPr>
              <a:t>Managed wrapper for </a:t>
            </a:r>
            <a:r>
              <a:rPr lang="en-GB" dirty="0" err="1" smtClean="0">
                <a:latin typeface="Arial" pitchFamily="34" charset="0"/>
              </a:rPr>
              <a:t>DMProcessConfigXML</a:t>
            </a:r>
            <a:endParaRPr lang="en-GB" dirty="0" smtClean="0">
              <a:latin typeface="Arial" pitchFamily="34" charset="0"/>
            </a:endParaRPr>
          </a:p>
        </p:txBody>
      </p:sp>
      <p:pic>
        <p:nvPicPr>
          <p:cNvPr id="36868" name="Picture 4" descr="ConfigurationManag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3023" y="4933950"/>
            <a:ext cx="2224087" cy="15335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mnuDMProcessConfigXML_Click</a:t>
            </a:r>
          </a:p>
        </p:txBody>
      </p:sp>
      <p:sp>
        <p:nvSpPr>
          <p:cNvPr id="37891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Code sample</a:t>
            </a: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2566988"/>
            <a:ext cx="9155112" cy="30781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ransition advTm="12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10"/>
          <p:cNvSpPr>
            <a:spLocks noChangeArrowheads="1"/>
          </p:cNvSpPr>
          <p:nvPr/>
        </p:nvSpPr>
        <p:spPr bwMode="auto">
          <a:xfrm>
            <a:off x="6464300" y="1397000"/>
            <a:ext cx="2514600" cy="5410200"/>
          </a:xfrm>
          <a:prstGeom prst="roundRect">
            <a:avLst>
              <a:gd name="adj" fmla="val 9838"/>
            </a:avLst>
          </a:prstGeom>
          <a:solidFill>
            <a:schemeClr val="tx1"/>
          </a:solidFill>
          <a:ln w="1270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7175" y="1563688"/>
            <a:ext cx="2230438" cy="5075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891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Managed GPS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Microsoft.WindowsMobile.Samples.Location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38917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Available in the Pocket PC SDK</a:t>
            </a:r>
          </a:p>
          <a:p>
            <a:r>
              <a:rPr lang="en-US" dirty="0" smtClean="0"/>
              <a:t>Get GPS coordinates </a:t>
            </a:r>
            <a:br>
              <a:rPr lang="en-US" dirty="0" smtClean="0"/>
            </a:br>
            <a:r>
              <a:rPr lang="en-US" dirty="0" smtClean="0"/>
              <a:t>from attached GPS device</a:t>
            </a:r>
          </a:p>
          <a:p>
            <a:r>
              <a:rPr lang="en-US" dirty="0" smtClean="0"/>
              <a:t>Location and Device Events</a:t>
            </a:r>
          </a:p>
        </p:txBody>
      </p:sp>
      <p:sp>
        <p:nvSpPr>
          <p:cNvPr id="38918" name="AutoShape 11"/>
          <p:cNvSpPr>
            <a:spLocks noChangeArrowheads="1"/>
          </p:cNvSpPr>
          <p:nvPr/>
        </p:nvSpPr>
        <p:spPr bwMode="auto">
          <a:xfrm>
            <a:off x="3443288" y="3616325"/>
            <a:ext cx="2603500" cy="2705100"/>
          </a:xfrm>
          <a:prstGeom prst="roundRect">
            <a:avLst>
              <a:gd name="adj" fmla="val 9838"/>
            </a:avLst>
          </a:prstGeom>
          <a:solidFill>
            <a:schemeClr val="tx1"/>
          </a:solidFill>
          <a:ln w="1270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3891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3670300"/>
            <a:ext cx="2071688" cy="2598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ChangeArrowheads="1"/>
          </p:cNvSpPr>
          <p:nvPr/>
        </p:nvSpPr>
        <p:spPr bwMode="invGray">
          <a:xfrm>
            <a:off x="161925" y="884238"/>
            <a:ext cx="8966200" cy="5859462"/>
          </a:xfrm>
          <a:prstGeom prst="rect">
            <a:avLst/>
          </a:prstGeom>
          <a:solidFill>
            <a:schemeClr val="bg1">
              <a:alpha val="79999"/>
            </a:schemeClr>
          </a:solidFill>
          <a:ln w="12700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182880" tIns="182880" rIns="182880"/>
          <a:lstStyle/>
          <a:p>
            <a:endParaRPr lang="en-GB"/>
          </a:p>
        </p:txBody>
      </p:sp>
      <p:sp>
        <p:nvSpPr>
          <p:cNvPr id="455683" name="Text Box 3"/>
          <p:cNvSpPr txBox="1">
            <a:spLocks noChangeArrowheads="1"/>
          </p:cNvSpPr>
          <p:nvPr/>
        </p:nvSpPr>
        <p:spPr bwMode="auto">
          <a:xfrm>
            <a:off x="190320" y="906821"/>
            <a:ext cx="8953680" cy="58880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GB" noProof="1">
                <a:latin typeface="Courier New" pitchFamily="49" charset="0"/>
              </a:rPr>
              <a:t>Gps gps</a:t>
            </a:r>
            <a:r>
              <a:rPr lang="en-US" dirty="0">
                <a:latin typeface="Courier New" pitchFamily="49" charset="0"/>
              </a:rPr>
              <a:t>;</a:t>
            </a:r>
          </a:p>
          <a:p>
            <a:r>
              <a:rPr lang="en-US" noProof="1">
                <a:latin typeface="Courier New" pitchFamily="49" charset="0"/>
              </a:rPr>
              <a:t>private void </a:t>
            </a:r>
            <a:r>
              <a:rPr lang="en-US" dirty="0" err="1">
                <a:latin typeface="Courier New" pitchFamily="49" charset="0"/>
              </a:rPr>
              <a:t>MainFo</a:t>
            </a:r>
            <a:r>
              <a:rPr lang="en-US" noProof="1">
                <a:latin typeface="Courier New" pitchFamily="49" charset="0"/>
              </a:rPr>
              <a:t>rm_Load(object sender, EventArgs e)</a:t>
            </a:r>
          </a:p>
          <a:p>
            <a:r>
              <a:rPr lang="en-US" noProof="1">
                <a:latin typeface="Courier New" pitchFamily="49" charset="0"/>
              </a:rPr>
              <a:t>{</a:t>
            </a: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gps</a:t>
            </a: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noProof="1">
                <a:latin typeface="Courier New" pitchFamily="49" charset="0"/>
              </a:rPr>
              <a:t>= new Gps();</a:t>
            </a: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noProof="1">
                <a:latin typeface="Courier New" pitchFamily="49" charset="0"/>
              </a:rPr>
              <a:t>gps.Open();</a:t>
            </a:r>
          </a:p>
          <a:p>
            <a:r>
              <a:rPr lang="en-US" sz="2000" dirty="0">
                <a:latin typeface="Courier New" pitchFamily="49" charset="0"/>
              </a:rPr>
              <a:t>}</a:t>
            </a:r>
          </a:p>
          <a:p>
            <a:endParaRPr lang="en-US" sz="2000" dirty="0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private void </a:t>
            </a:r>
            <a:r>
              <a:rPr lang="en-US" sz="2000" dirty="0" err="1">
                <a:latin typeface="Courier New" pitchFamily="49" charset="0"/>
              </a:rPr>
              <a:t>DisplayCurrentPosition</a:t>
            </a:r>
            <a:r>
              <a:rPr lang="en-US" sz="2000" dirty="0">
                <a:latin typeface="Courier New" pitchFamily="49" charset="0"/>
              </a:rPr>
              <a:t>()</a:t>
            </a:r>
          </a:p>
          <a:p>
            <a:r>
              <a:rPr lang="en-US" sz="2000" dirty="0">
                <a:latin typeface="Courier New" pitchFamily="49" charset="0"/>
              </a:rPr>
              <a:t>{</a:t>
            </a:r>
            <a:endParaRPr lang="en-US" sz="2000" noProof="1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GpsPosition</a:t>
            </a:r>
            <a:r>
              <a:rPr lang="en-US" sz="2000" dirty="0">
                <a:latin typeface="Courier New" pitchFamily="49" charset="0"/>
              </a:rPr>
              <a:t> position = </a:t>
            </a:r>
            <a:r>
              <a:rPr lang="en-US" sz="2000" noProof="1">
                <a:latin typeface="Courier New" pitchFamily="49" charset="0"/>
              </a:rPr>
              <a:t>gps.GetPosition();</a:t>
            </a:r>
            <a:endParaRPr lang="en-US" sz="2000" dirty="0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noProof="1">
                <a:latin typeface="Courier New" pitchFamily="49" charset="0"/>
              </a:rPr>
              <a:t>double lat = position.Latitude;</a:t>
            </a: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noProof="1">
                <a:latin typeface="Courier New" pitchFamily="49" charset="0"/>
              </a:rPr>
              <a:t>double lon = position.Longitude;</a:t>
            </a:r>
            <a:endParaRPr lang="en-US" sz="2000" dirty="0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   // Display lat and </a:t>
            </a:r>
            <a:r>
              <a:rPr lang="en-US" sz="2000" dirty="0" err="1">
                <a:latin typeface="Courier New" pitchFamily="49" charset="0"/>
              </a:rPr>
              <a:t>lon</a:t>
            </a:r>
            <a:endParaRPr lang="en-US" sz="2000" noProof="1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}</a:t>
            </a:r>
          </a:p>
          <a:p>
            <a:endParaRPr lang="en-US" sz="2000" dirty="0">
              <a:latin typeface="Courier New" pitchFamily="49" charset="0"/>
            </a:endParaRPr>
          </a:p>
          <a:p>
            <a:r>
              <a:rPr lang="en-US" noProof="1">
                <a:latin typeface="Courier New" pitchFamily="49" charset="0"/>
              </a:rPr>
              <a:t>private void </a:t>
            </a:r>
            <a:r>
              <a:rPr lang="en-US" dirty="0">
                <a:latin typeface="Courier New" pitchFamily="49" charset="0"/>
              </a:rPr>
              <a:t>Main</a:t>
            </a:r>
            <a:r>
              <a:rPr lang="en-US" noProof="1">
                <a:latin typeface="Courier New" pitchFamily="49" charset="0"/>
              </a:rPr>
              <a:t>Form_Closed(object sender, EventArgs e)</a:t>
            </a:r>
          </a:p>
          <a:p>
            <a:r>
              <a:rPr lang="en-US" noProof="1">
                <a:latin typeface="Courier New" pitchFamily="49" charset="0"/>
              </a:rPr>
              <a:t>{</a:t>
            </a:r>
          </a:p>
          <a:p>
            <a:r>
              <a:rPr lang="en-US" dirty="0">
                <a:latin typeface="Courier New" pitchFamily="49" charset="0"/>
              </a:rPr>
              <a:t>   </a:t>
            </a:r>
            <a:r>
              <a:rPr lang="en-US" noProof="1">
                <a:latin typeface="Courier New" pitchFamily="49" charset="0"/>
              </a:rPr>
              <a:t>gps.Close();</a:t>
            </a:r>
          </a:p>
          <a:p>
            <a:r>
              <a:rPr lang="en-US" noProof="1">
                <a:latin typeface="Courier New" pitchFamily="49" charset="0"/>
              </a:rPr>
              <a:t>}</a:t>
            </a:r>
            <a:endParaRPr lang="en-US" sz="2000" dirty="0">
              <a:latin typeface="Courier New" pitchFamily="49" charset="0"/>
            </a:endParaRPr>
          </a:p>
        </p:txBody>
      </p:sp>
      <p:sp>
        <p:nvSpPr>
          <p:cNvPr id="39940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1113"/>
            <a:ext cx="9144000" cy="1143000"/>
          </a:xfrm>
        </p:spPr>
        <p:txBody>
          <a:bodyPr/>
          <a:lstStyle/>
          <a:p>
            <a:r>
              <a:rPr lang="en-US" dirty="0" smtClean="0"/>
              <a:t>Using GPS</a:t>
            </a:r>
          </a:p>
        </p:txBody>
      </p:sp>
    </p:spTree>
    <p:custDataLst>
      <p:tags r:id="rId1"/>
    </p:custDataLst>
  </p:cSld>
  <p:clrMapOvr>
    <a:masterClrMapping/>
  </p:clrMapOvr>
  <p:transition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5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5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5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55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55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55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55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5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55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5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55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5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5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56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1" dur="indefinite"/>
                                        <p:tgtEl>
                                          <p:spTgt spid="4556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455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45568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5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4556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5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5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56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4556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4556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79" dur="indefinite"/>
                                        <p:tgtEl>
                                          <p:spTgt spid="4556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56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56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56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568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5" dur="indefinite"/>
                                        <p:tgtEl>
                                          <p:spTgt spid="4556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7" dur="indefinite"/>
                                        <p:tgtEl>
                                          <p:spTgt spid="45568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99" dur="indefinite"/>
                                        <p:tgtEl>
                                          <p:spTgt spid="45568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1" dur="indefinite"/>
                                        <p:tgtEl>
                                          <p:spTgt spid="45568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ChangeArrowheads="1"/>
          </p:cNvSpPr>
          <p:nvPr/>
        </p:nvSpPr>
        <p:spPr bwMode="invGray">
          <a:xfrm>
            <a:off x="114300" y="884238"/>
            <a:ext cx="8966200" cy="5859462"/>
          </a:xfrm>
          <a:prstGeom prst="rect">
            <a:avLst/>
          </a:prstGeom>
          <a:solidFill>
            <a:schemeClr val="bg1">
              <a:alpha val="79999"/>
            </a:schemeClr>
          </a:solidFill>
          <a:ln w="12700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182880" tIns="182880" rIns="182880"/>
          <a:lstStyle/>
          <a:p>
            <a:endParaRPr lang="en-GB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467"/>
            <a:ext cx="9144000" cy="1143000"/>
          </a:xfrm>
        </p:spPr>
        <p:txBody>
          <a:bodyPr/>
          <a:lstStyle/>
          <a:p>
            <a:r>
              <a:rPr lang="en-US" dirty="0" smtClean="0"/>
              <a:t>Using GPS</a:t>
            </a:r>
          </a:p>
        </p:txBody>
      </p:sp>
      <p:sp>
        <p:nvSpPr>
          <p:cNvPr id="457731" name="Text Box 3"/>
          <p:cNvSpPr txBox="1">
            <a:spLocks noChangeArrowheads="1"/>
          </p:cNvSpPr>
          <p:nvPr/>
        </p:nvSpPr>
        <p:spPr bwMode="auto">
          <a:xfrm>
            <a:off x="194212" y="909638"/>
            <a:ext cx="8949788" cy="58880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GB" noProof="1">
                <a:latin typeface="Courier New" pitchFamily="49" charset="0"/>
              </a:rPr>
              <a:t>Gps gps</a:t>
            </a:r>
            <a:r>
              <a:rPr lang="en-US" dirty="0">
                <a:latin typeface="Courier New" pitchFamily="49" charset="0"/>
              </a:rPr>
              <a:t>;</a:t>
            </a:r>
          </a:p>
          <a:p>
            <a:r>
              <a:rPr lang="en-US" noProof="1">
                <a:latin typeface="Courier New" pitchFamily="49" charset="0"/>
              </a:rPr>
              <a:t>private void </a:t>
            </a:r>
            <a:r>
              <a:rPr lang="en-US" dirty="0" err="1">
                <a:latin typeface="Courier New" pitchFamily="49" charset="0"/>
              </a:rPr>
              <a:t>MainFo</a:t>
            </a:r>
            <a:r>
              <a:rPr lang="en-US" noProof="1">
                <a:latin typeface="Courier New" pitchFamily="49" charset="0"/>
              </a:rPr>
              <a:t>rm_Load(object sender, EventArgs e)</a:t>
            </a:r>
          </a:p>
          <a:p>
            <a:r>
              <a:rPr lang="en-US" noProof="1">
                <a:latin typeface="Courier New" pitchFamily="49" charset="0"/>
              </a:rPr>
              <a:t>{</a:t>
            </a: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gps</a:t>
            </a:r>
            <a:r>
              <a:rPr lang="en-US" sz="2000" dirty="0">
                <a:latin typeface="Courier New" pitchFamily="49" charset="0"/>
              </a:rPr>
              <a:t> </a:t>
            </a:r>
            <a:r>
              <a:rPr lang="en-US" sz="2000" noProof="1">
                <a:latin typeface="Courier New" pitchFamily="49" charset="0"/>
              </a:rPr>
              <a:t>= new Gps();</a:t>
            </a: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noProof="1">
                <a:latin typeface="Courier New" pitchFamily="49" charset="0"/>
              </a:rPr>
              <a:t>gps.Open();</a:t>
            </a:r>
          </a:p>
          <a:p>
            <a:r>
              <a:rPr lang="en-US" sz="2000" dirty="0">
                <a:latin typeface="Courier New" pitchFamily="49" charset="0"/>
              </a:rPr>
              <a:t>}</a:t>
            </a:r>
          </a:p>
          <a:p>
            <a:endParaRPr lang="en-US" sz="2000" dirty="0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private void </a:t>
            </a:r>
            <a:r>
              <a:rPr lang="en-US" sz="2000" dirty="0" err="1">
                <a:latin typeface="Courier New" pitchFamily="49" charset="0"/>
              </a:rPr>
              <a:t>DisplayCurrentPosition</a:t>
            </a:r>
            <a:r>
              <a:rPr lang="en-US" sz="2000" dirty="0">
                <a:latin typeface="Courier New" pitchFamily="49" charset="0"/>
              </a:rPr>
              <a:t>()</a:t>
            </a:r>
          </a:p>
          <a:p>
            <a:r>
              <a:rPr lang="en-US" sz="2000" dirty="0">
                <a:latin typeface="Courier New" pitchFamily="49" charset="0"/>
              </a:rPr>
              <a:t>{</a:t>
            </a:r>
            <a:endParaRPr lang="en-US" sz="2000" noProof="1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GpsPosition</a:t>
            </a:r>
            <a:r>
              <a:rPr lang="en-US" sz="2000" dirty="0">
                <a:latin typeface="Courier New" pitchFamily="49" charset="0"/>
              </a:rPr>
              <a:t> position = </a:t>
            </a:r>
            <a:r>
              <a:rPr lang="en-US" sz="2000" noProof="1">
                <a:latin typeface="Courier New" pitchFamily="49" charset="0"/>
              </a:rPr>
              <a:t>gps.GetPosition();</a:t>
            </a:r>
            <a:endParaRPr lang="en-US" sz="2000" dirty="0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noProof="1">
                <a:latin typeface="Courier New" pitchFamily="49" charset="0"/>
              </a:rPr>
              <a:t>double lat = position.Latitude;</a:t>
            </a:r>
          </a:p>
          <a:p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noProof="1">
                <a:latin typeface="Courier New" pitchFamily="49" charset="0"/>
              </a:rPr>
              <a:t>double lon = position.Longitude;</a:t>
            </a:r>
            <a:endParaRPr lang="en-US" sz="2000" dirty="0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   // Display lat and </a:t>
            </a:r>
            <a:r>
              <a:rPr lang="en-US" sz="2000" dirty="0" err="1">
                <a:latin typeface="Courier New" pitchFamily="49" charset="0"/>
              </a:rPr>
              <a:t>lon</a:t>
            </a:r>
            <a:endParaRPr lang="en-US" sz="2000" noProof="1">
              <a:latin typeface="Courier New" pitchFamily="49" charset="0"/>
            </a:endParaRPr>
          </a:p>
          <a:p>
            <a:r>
              <a:rPr lang="en-US" sz="2000" dirty="0">
                <a:latin typeface="Courier New" pitchFamily="49" charset="0"/>
              </a:rPr>
              <a:t>}</a:t>
            </a:r>
          </a:p>
          <a:p>
            <a:endParaRPr lang="en-US" sz="2000" dirty="0">
              <a:latin typeface="Courier New" pitchFamily="49" charset="0"/>
            </a:endParaRPr>
          </a:p>
          <a:p>
            <a:r>
              <a:rPr lang="en-US" noProof="1">
                <a:latin typeface="Courier New" pitchFamily="49" charset="0"/>
              </a:rPr>
              <a:t>private void </a:t>
            </a:r>
            <a:r>
              <a:rPr lang="en-US" dirty="0">
                <a:latin typeface="Courier New" pitchFamily="49" charset="0"/>
              </a:rPr>
              <a:t>Main</a:t>
            </a:r>
            <a:r>
              <a:rPr lang="en-US" noProof="1">
                <a:latin typeface="Courier New" pitchFamily="49" charset="0"/>
              </a:rPr>
              <a:t>Form_Closed(object sender, EventArgs e)</a:t>
            </a:r>
          </a:p>
          <a:p>
            <a:r>
              <a:rPr lang="en-US" noProof="1">
                <a:latin typeface="Courier New" pitchFamily="49" charset="0"/>
              </a:rPr>
              <a:t>{</a:t>
            </a:r>
          </a:p>
          <a:p>
            <a:r>
              <a:rPr lang="en-US" dirty="0">
                <a:latin typeface="Courier New" pitchFamily="49" charset="0"/>
              </a:rPr>
              <a:t>   </a:t>
            </a:r>
            <a:r>
              <a:rPr lang="en-US" noProof="1">
                <a:latin typeface="Courier New" pitchFamily="49" charset="0"/>
              </a:rPr>
              <a:t>gps.Close();</a:t>
            </a:r>
          </a:p>
          <a:p>
            <a:r>
              <a:rPr lang="en-US" noProof="1">
                <a:latin typeface="Courier New" pitchFamily="49" charset="0"/>
              </a:rPr>
              <a:t>}</a:t>
            </a:r>
            <a:endParaRPr lang="en-US" sz="2000" dirty="0">
              <a:latin typeface="Courier New" pitchFamily="49" charset="0"/>
            </a:endParaRPr>
          </a:p>
        </p:txBody>
      </p:sp>
      <p:sp>
        <p:nvSpPr>
          <p:cNvPr id="457732" name="Text Box 4"/>
          <p:cNvSpPr txBox="1">
            <a:spLocks noChangeArrowheads="1"/>
          </p:cNvSpPr>
          <p:nvPr/>
        </p:nvSpPr>
        <p:spPr bwMode="auto">
          <a:xfrm>
            <a:off x="606425" y="2420938"/>
            <a:ext cx="8648700" cy="1016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noProof="1">
                <a:latin typeface="Courier New" pitchFamily="49" charset="0"/>
              </a:rPr>
              <a:t>gps.LocationChanged += </a:t>
            </a:r>
            <a:endParaRPr lang="en-US" sz="2000">
              <a:latin typeface="Courier New" pitchFamily="49" charset="0"/>
            </a:endParaRPr>
          </a:p>
          <a:p>
            <a:r>
              <a:rPr lang="en-US" sz="2000">
                <a:latin typeface="Courier New" pitchFamily="49" charset="0"/>
              </a:rPr>
              <a:t>  </a:t>
            </a:r>
            <a:r>
              <a:rPr lang="en-US" sz="2000" noProof="1">
                <a:latin typeface="Courier New" pitchFamily="49" charset="0"/>
              </a:rPr>
              <a:t>new LocationChangedEventHandler(gps_LocationChanged);</a:t>
            </a:r>
          </a:p>
          <a:p>
            <a:endParaRPr lang="en-US" sz="2000">
              <a:latin typeface="Courier New" pitchFamily="49" charset="0"/>
            </a:endParaRPr>
          </a:p>
        </p:txBody>
      </p:sp>
      <p:sp>
        <p:nvSpPr>
          <p:cNvPr id="457733" name="Text Box 5"/>
          <p:cNvSpPr txBox="1">
            <a:spLocks noChangeArrowheads="1"/>
          </p:cNvSpPr>
          <p:nvPr/>
        </p:nvSpPr>
        <p:spPr bwMode="hidden">
          <a:xfrm>
            <a:off x="160338" y="3643313"/>
            <a:ext cx="8566150" cy="19462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noProof="1">
                <a:latin typeface="Courier New" pitchFamily="49" charset="0"/>
              </a:rPr>
              <a:t>void gps_LocationChanged(object sender, </a:t>
            </a:r>
            <a:endParaRPr lang="en-US" sz="2000">
              <a:latin typeface="Courier New" pitchFamily="49" charset="0"/>
            </a:endParaRPr>
          </a:p>
          <a:p>
            <a:r>
              <a:rPr lang="en-US" sz="2000">
                <a:latin typeface="Courier New" pitchFamily="49" charset="0"/>
              </a:rPr>
              <a:t>                         </a:t>
            </a:r>
            <a:r>
              <a:rPr lang="en-US" sz="2000" noProof="1">
                <a:latin typeface="Courier New" pitchFamily="49" charset="0"/>
              </a:rPr>
              <a:t>LocationChangedEventArgs args)</a:t>
            </a:r>
          </a:p>
          <a:p>
            <a:r>
              <a:rPr lang="en-US" sz="2000" noProof="1">
                <a:latin typeface="Courier New" pitchFamily="49" charset="0"/>
              </a:rPr>
              <a:t>{</a:t>
            </a:r>
          </a:p>
          <a:p>
            <a:r>
              <a:rPr lang="en-US" sz="2000">
                <a:latin typeface="Courier New" pitchFamily="49" charset="0"/>
              </a:rPr>
              <a:t>   </a:t>
            </a:r>
            <a:r>
              <a:rPr lang="en-US" sz="2000" noProof="1">
                <a:latin typeface="Courier New" pitchFamily="49" charset="0"/>
              </a:rPr>
              <a:t>GpsPosition position = args.Position;</a:t>
            </a:r>
          </a:p>
          <a:p>
            <a:r>
              <a:rPr lang="en-US" sz="2000" noProof="1">
                <a:latin typeface="Courier New" pitchFamily="49" charset="0"/>
              </a:rPr>
              <a:t>}</a:t>
            </a:r>
          </a:p>
          <a:p>
            <a:endParaRPr lang="en-US" sz="2000">
              <a:latin typeface="Courier New" pitchFamily="49" charset="0"/>
            </a:endParaRPr>
          </a:p>
        </p:txBody>
      </p:sp>
    </p:spTree>
    <p:custDataLst>
      <p:tags r:id="rId1"/>
    </p:custDataLst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10916E-6 L 3.33333E-6 0.0941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57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57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57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57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7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577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577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577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7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7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57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57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" presetClass="emph" presetSubtype="1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577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732" grpId="0" build="allAtOnce"/>
      <p:bldP spid="457733" grpId="0"/>
      <p:bldP spid="45773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Basic Understanding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500" y="1981200"/>
            <a:ext cx="8801100" cy="4572000"/>
          </a:xfrm>
        </p:spPr>
        <p:txBody>
          <a:bodyPr/>
          <a:lstStyle/>
          <a:p>
            <a:r>
              <a:rPr lang="en-GB" dirty="0" smtClean="0"/>
              <a:t>Managed API</a:t>
            </a:r>
          </a:p>
          <a:p>
            <a:pPr lvl="1"/>
            <a:r>
              <a:rPr lang="en-GB" dirty="0" smtClean="0">
                <a:latin typeface="Arial" pitchFamily="34" charset="0"/>
              </a:rPr>
              <a:t>Method on a type that lives in an assembly</a:t>
            </a:r>
          </a:p>
          <a:p>
            <a:pPr lvl="2"/>
            <a:r>
              <a:rPr lang="en-GB" dirty="0" smtClean="0">
                <a:latin typeface="Arial" pitchFamily="34" charset="0"/>
              </a:rPr>
              <a:t>Fully qualified name of the type includes a namespace</a:t>
            </a:r>
          </a:p>
          <a:p>
            <a:r>
              <a:rPr lang="en-GB" dirty="0" smtClean="0"/>
              <a:t>Windows Mobile 5.0 / 6</a:t>
            </a:r>
          </a:p>
          <a:p>
            <a:pPr lvl="1"/>
            <a:r>
              <a:rPr lang="en-GB" dirty="0" smtClean="0">
                <a:latin typeface="Arial" pitchFamily="34" charset="0"/>
              </a:rPr>
              <a:t>v5.0 announced at MEDC in May 2005</a:t>
            </a:r>
          </a:p>
          <a:p>
            <a:pPr lvl="1"/>
            <a:r>
              <a:rPr lang="en-GB" dirty="0" smtClean="0">
                <a:latin typeface="Arial" pitchFamily="34" charset="0"/>
              </a:rPr>
              <a:t>New names with v6: Standard and Professional</a:t>
            </a:r>
          </a:p>
          <a:p>
            <a:pPr lvl="1"/>
            <a:r>
              <a:rPr lang="en-GB" dirty="0" smtClean="0">
                <a:latin typeface="Arial" pitchFamily="34" charset="0"/>
              </a:rPr>
              <a:t>Device Platform based on Windows CE 5</a:t>
            </a:r>
          </a:p>
          <a:p>
            <a:r>
              <a:rPr lang="en-GB" dirty="0" smtClean="0"/>
              <a:t>Windows Mobile Managed APIs</a:t>
            </a:r>
          </a:p>
          <a:p>
            <a:pPr lvl="1"/>
            <a:r>
              <a:rPr lang="en-GB" dirty="0" smtClean="0">
                <a:latin typeface="Arial" pitchFamily="34" charset="0"/>
              </a:rPr>
              <a:t>Assemblies that ship as part of the platform (in ROM)</a:t>
            </a:r>
          </a:p>
          <a:p>
            <a:pPr lvl="1"/>
            <a:r>
              <a:rPr lang="en-GB" dirty="0" smtClean="0">
                <a:latin typeface="Arial" pitchFamily="34" charset="0"/>
              </a:rPr>
              <a:t>Install the WM 5.0 or 6 SDK</a:t>
            </a:r>
          </a:p>
        </p:txBody>
      </p:sp>
    </p:spTree>
    <p:custDataLst>
      <p:tags r:id="rId1"/>
    </p:custDataLst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90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775200" y="3692525"/>
            <a:ext cx="4419600" cy="3048000"/>
          </a:xfrm>
        </p:spPr>
        <p:txBody>
          <a:bodyPr/>
          <a:lstStyle/>
          <a:p>
            <a:pPr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en-US" sz="2000" u="sng" dirty="0" err="1" smtClean="0">
                <a:ea typeface="+mn-ea"/>
              </a:rPr>
              <a:t>WindowsMobile.Configuration</a:t>
            </a:r>
            <a:endParaRPr lang="en-US" sz="2000" u="sng" dirty="0" smtClean="0">
              <a:ea typeface="+mn-ea"/>
            </a:endParaRPr>
          </a:p>
          <a:p>
            <a:pPr>
              <a:lnSpc>
                <a:spcPct val="70000"/>
              </a:lnSpc>
              <a:defRPr/>
            </a:pPr>
            <a:r>
              <a:rPr lang="en-US" sz="2000" dirty="0" smtClean="0">
                <a:ea typeface="+mn-ea"/>
              </a:rPr>
              <a:t>Configuration Manager</a:t>
            </a:r>
            <a:endParaRPr lang="en-US" sz="2000" dirty="0" smtClean="0"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  <a:p>
            <a:pPr>
              <a:lnSpc>
                <a:spcPct val="70000"/>
              </a:lnSpc>
              <a:buFont typeface="Wingdings" pitchFamily="2" charset="2"/>
              <a:buNone/>
              <a:defRPr/>
            </a:pPr>
            <a:endParaRPr lang="en-US" sz="2000" dirty="0" smtClean="0"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  <a:p>
            <a:pPr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en-US" sz="2000" u="sng" dirty="0" err="1" smtClean="0">
                <a:ea typeface="+mn-ea"/>
              </a:rPr>
              <a:t>WindowsMobile.Telephony</a:t>
            </a:r>
            <a:endParaRPr lang="en-US" sz="2000" u="sng" dirty="0" smtClean="0">
              <a:ea typeface="+mn-ea"/>
            </a:endParaRPr>
          </a:p>
          <a:p>
            <a:pPr>
              <a:lnSpc>
                <a:spcPct val="70000"/>
              </a:lnSpc>
              <a:defRPr/>
            </a:pPr>
            <a:r>
              <a:rPr lang="en-US" sz="2000" dirty="0" smtClean="0">
                <a:ea typeface="+mn-ea"/>
              </a:rPr>
              <a:t>Initiate phone calls</a:t>
            </a:r>
            <a:endParaRPr lang="en-US" sz="2000" dirty="0" smtClean="0"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  <a:p>
            <a:pPr>
              <a:lnSpc>
                <a:spcPct val="70000"/>
              </a:lnSpc>
              <a:buFont typeface="Wingdings" pitchFamily="2" charset="2"/>
              <a:buNone/>
              <a:defRPr/>
            </a:pPr>
            <a:endParaRPr lang="en-US" sz="2000" u="sng" dirty="0" smtClean="0">
              <a:ea typeface="+mn-ea"/>
            </a:endParaRPr>
          </a:p>
          <a:p>
            <a:pPr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en-US" sz="2000" u="sng" dirty="0" err="1" smtClean="0">
                <a:ea typeface="+mn-ea"/>
              </a:rPr>
              <a:t>WindowsMobile.Forms</a:t>
            </a:r>
            <a:endParaRPr lang="en-US" sz="2000" u="sng" dirty="0" smtClean="0">
              <a:ea typeface="+mn-ea"/>
            </a:endParaRPr>
          </a:p>
          <a:p>
            <a:pPr>
              <a:lnSpc>
                <a:spcPct val="70000"/>
              </a:lnSpc>
              <a:defRPr/>
            </a:pPr>
            <a:r>
              <a:rPr lang="en-US" sz="2000" dirty="0" smtClean="0">
                <a:ea typeface="+mn-ea"/>
              </a:rPr>
              <a:t>Contact Picker Dialog</a:t>
            </a:r>
          </a:p>
          <a:p>
            <a:pPr>
              <a:lnSpc>
                <a:spcPct val="70000"/>
              </a:lnSpc>
              <a:defRPr/>
            </a:pPr>
            <a:r>
              <a:rPr lang="en-US" sz="2000" dirty="0" smtClean="0">
                <a:ea typeface="+mn-ea"/>
              </a:rPr>
              <a:t>Picture Picker Dialog</a:t>
            </a:r>
          </a:p>
          <a:p>
            <a:pPr>
              <a:lnSpc>
                <a:spcPct val="70000"/>
              </a:lnSpc>
              <a:defRPr/>
            </a:pPr>
            <a:r>
              <a:rPr lang="en-US" sz="2000" dirty="0" smtClean="0">
                <a:ea typeface="+mn-ea"/>
              </a:rPr>
              <a:t>Camera Capture Dialog</a:t>
            </a: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123825" y="487363"/>
            <a:ext cx="9144000" cy="1143000"/>
          </a:xfrm>
        </p:spPr>
        <p:txBody>
          <a:bodyPr/>
          <a:lstStyle/>
          <a:p>
            <a:r>
              <a:rPr lang="en-US" dirty="0" err="1" smtClean="0"/>
              <a:t>Microsoft.WindowsMobile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>
                <a:solidFill>
                  <a:srgbClr val="00B050"/>
                </a:solidFill>
              </a:rPr>
              <a:t>Namespace Summary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90500" y="1917700"/>
            <a:ext cx="8229600" cy="4602163"/>
          </a:xfrm>
          <a:prstGeom prst="rect">
            <a:avLst/>
          </a:prstGeom>
        </p:spPr>
        <p:txBody>
          <a:bodyPr/>
          <a:lstStyle/>
          <a:p>
            <a:pPr marL="317500" indent="-317500">
              <a:lnSpc>
                <a:spcPct val="7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2000" u="sng" kern="0" dirty="0" err="1">
                <a:latin typeface="+mn-lt"/>
                <a:ea typeface="+mn-ea"/>
              </a:rPr>
              <a:t>WindowsMobile.PocketOutlook</a:t>
            </a:r>
            <a:endParaRPr lang="en-US" sz="2000" u="sng" kern="0" dirty="0">
              <a:latin typeface="+mn-lt"/>
              <a:ea typeface="+mn-ea"/>
            </a:endParaRP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+mn-lt"/>
                <a:ea typeface="+mn-ea"/>
              </a:rPr>
              <a:t>Edit Contacts, Appointments, and Tasks</a:t>
            </a: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+mn-lt"/>
                <a:ea typeface="+mn-ea"/>
              </a:rPr>
              <a:t>Control the Messaging application</a:t>
            </a: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+mn-lt"/>
                <a:ea typeface="+mn-ea"/>
              </a:rPr>
              <a:t>Send SMS &amp; email messages</a:t>
            </a: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+mn-lt"/>
                <a:ea typeface="+mn-ea"/>
              </a:rPr>
              <a:t>Intercept incoming SMS messages</a:t>
            </a: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2000" u="sng" kern="0" dirty="0" err="1">
                <a:latin typeface="+mn-lt"/>
                <a:ea typeface="+mn-ea"/>
              </a:rPr>
              <a:t>WindowsMobile.Status</a:t>
            </a:r>
            <a:r>
              <a:rPr lang="en-US" sz="2000" u="sng" kern="0" dirty="0">
                <a:latin typeface="+mn-lt"/>
                <a:ea typeface="+mn-ea"/>
              </a:rPr>
              <a:t> </a:t>
            </a: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+mn-lt"/>
                <a:ea typeface="+mn-ea"/>
              </a:rPr>
              <a:t>Query 100+ system properties</a:t>
            </a:r>
          </a:p>
          <a:p>
            <a:pPr marL="317500" indent="-317500">
              <a:lnSpc>
                <a:spcPct val="7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+mn-lt"/>
                <a:ea typeface="+mn-ea"/>
              </a:rPr>
              <a:t>Get notified of changes</a:t>
            </a:r>
          </a:p>
        </p:txBody>
      </p:sp>
    </p:spTree>
  </p:cSld>
  <p:clrMapOvr>
    <a:masterClrMapping/>
  </p:clrMapOvr>
  <p:transition advTm="120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Resources</a:t>
            </a:r>
            <a:endParaRPr lang="en-GB"/>
          </a:p>
        </p:txBody>
      </p:sp>
      <p:sp>
        <p:nvSpPr>
          <p:cNvPr id="470021" name="Rectangle 5"/>
          <p:cNvSpPr>
            <a:spLocks noChangeArrowheads="1"/>
          </p:cNvSpPr>
          <p:nvPr/>
        </p:nvSpPr>
        <p:spPr bwMode="invGray">
          <a:xfrm>
            <a:off x="0" y="1400175"/>
            <a:ext cx="9144000" cy="484188"/>
          </a:xfrm>
          <a:prstGeom prst="rect">
            <a:avLst/>
          </a:prstGeom>
          <a:gradFill rotWithShape="1">
            <a:gsLst>
              <a:gs pos="0">
                <a:schemeClr val="bg2">
                  <a:alpha val="39999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lvl="1" indent="-457200" algn="ctr">
              <a:lnSpc>
                <a:spcPct val="90000"/>
              </a:lnSpc>
              <a:spcBef>
                <a:spcPct val="30000"/>
              </a:spcBef>
              <a:buClr>
                <a:schemeClr val="tx2"/>
              </a:buClr>
              <a:buFont typeface="Wingdings 2" pitchFamily="18" charset="2"/>
              <a:buNone/>
              <a:defRPr/>
            </a:pPr>
            <a:r>
              <a:rPr lang="en-US" sz="2700" b="1" dirty="0">
                <a:solidFill>
                  <a:schemeClr val="accent1"/>
                </a:solidFill>
                <a:latin typeface="Segoe Semibold" pitchFamily="34" charset="0"/>
                <a:cs typeface="+mn-cs"/>
                <a:hlinkClick r:id="rId3"/>
              </a:rPr>
              <a:t>http://www.danielmoth.com/Blog</a:t>
            </a:r>
            <a:r>
              <a:rPr lang="en-US" sz="2000" b="1" dirty="0">
                <a:solidFill>
                  <a:schemeClr val="accent1"/>
                </a:solidFill>
                <a:latin typeface="Segoe Semibold" pitchFamily="34" charset="0"/>
                <a:cs typeface="+mn-cs"/>
              </a:rPr>
              <a:t>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invGray">
          <a:xfrm>
            <a:off x="381000" y="4551467"/>
            <a:ext cx="8418513" cy="1590675"/>
          </a:xfrm>
          <a:prstGeom prst="rect">
            <a:avLst/>
          </a:prstGeom>
          <a:gradFill rotWithShape="1">
            <a:gsLst>
              <a:gs pos="0">
                <a:schemeClr val="bg2">
                  <a:alpha val="39999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rIns="0" bIns="91440" anchor="b"/>
          <a:lstStyle/>
          <a:p>
            <a:pPr marL="381000" lvl="2" indent="-381000" algn="ctr" defTabSz="911225">
              <a:lnSpc>
                <a:spcPct val="90000"/>
              </a:lnSpc>
              <a:spcBef>
                <a:spcPts val="1163"/>
              </a:spcBef>
              <a:buClr>
                <a:schemeClr val="tx2"/>
              </a:buClr>
              <a:buSzPct val="95000"/>
              <a:defRPr/>
            </a:pPr>
            <a:r>
              <a:rPr lang="en-US" sz="2700" dirty="0">
                <a:latin typeface="+mn-lt"/>
                <a:cs typeface="+mn-cs"/>
              </a:rPr>
              <a:t>Book from Microsoft Press</a:t>
            </a:r>
            <a:endParaRPr lang="en-US" sz="2700" i="1" dirty="0">
              <a:latin typeface="+mn-lt"/>
              <a:cs typeface="+mn-cs"/>
            </a:endParaRPr>
          </a:p>
          <a:p>
            <a:pPr marL="381000" lvl="2" indent="-381000" algn="ctr" defTabSz="911225">
              <a:lnSpc>
                <a:spcPct val="90000"/>
              </a:lnSpc>
              <a:spcBef>
                <a:spcPts val="1163"/>
              </a:spcBef>
              <a:buClr>
                <a:schemeClr val="tx2"/>
              </a:buClr>
              <a:buSzPct val="95000"/>
              <a:defRPr/>
            </a:pPr>
            <a:r>
              <a:rPr lang="en-US" sz="2700" i="1" dirty="0" smtClean="0">
                <a:latin typeface="+mn-lt"/>
                <a:cs typeface="+mn-cs"/>
              </a:rPr>
              <a:t>Microsoft Mobile </a:t>
            </a:r>
            <a:r>
              <a:rPr lang="en-US" sz="2700" i="1" dirty="0">
                <a:latin typeface="+mn-lt"/>
                <a:cs typeface="+mn-cs"/>
              </a:rPr>
              <a:t>Development </a:t>
            </a:r>
            <a:r>
              <a:rPr lang="en-US" sz="2700" i="1" dirty="0" smtClean="0">
                <a:latin typeface="+mn-lt"/>
                <a:cs typeface="+mn-cs"/>
              </a:rPr>
              <a:t>Handbook</a:t>
            </a:r>
            <a:endParaRPr lang="en-US" sz="2700" i="1" dirty="0">
              <a:latin typeface="+mn-lt"/>
              <a:cs typeface="+mn-cs"/>
            </a:endParaRPr>
          </a:p>
          <a:p>
            <a:pPr marL="381000" lvl="2" indent="-381000" algn="ctr" defTabSz="911225">
              <a:lnSpc>
                <a:spcPct val="90000"/>
              </a:lnSpc>
              <a:spcBef>
                <a:spcPts val="1163"/>
              </a:spcBef>
              <a:buClr>
                <a:schemeClr val="tx2"/>
              </a:buClr>
              <a:buSzPct val="95000"/>
              <a:defRPr/>
            </a:pPr>
            <a:r>
              <a:rPr lang="en-US" sz="2700" dirty="0" smtClean="0">
                <a:latin typeface="+mn-lt"/>
                <a:cs typeface="+mn-cs"/>
              </a:rPr>
              <a:t>co-authored with </a:t>
            </a:r>
            <a:r>
              <a:rPr lang="en-US" sz="2700" dirty="0">
                <a:latin typeface="+mn-lt"/>
                <a:cs typeface="+mn-cs"/>
              </a:rPr>
              <a:t>Peter </a:t>
            </a:r>
            <a:r>
              <a:rPr lang="en-US" sz="2700" dirty="0" smtClean="0">
                <a:latin typeface="+mn-lt"/>
                <a:cs typeface="+mn-cs"/>
              </a:rPr>
              <a:t>Foot and </a:t>
            </a:r>
            <a:r>
              <a:rPr lang="en-US" sz="2700" dirty="0">
                <a:latin typeface="+mn-lt"/>
                <a:cs typeface="+mn-cs"/>
              </a:rPr>
              <a:t>Andy </a:t>
            </a:r>
            <a:r>
              <a:rPr lang="en-US" sz="2700" dirty="0" err="1">
                <a:latin typeface="+mn-lt"/>
                <a:cs typeface="+mn-cs"/>
              </a:rPr>
              <a:t>Wigley</a:t>
            </a:r>
            <a:endParaRPr lang="en-US" sz="2700" dirty="0">
              <a:latin typeface="+mn-lt"/>
              <a:cs typeface="+mn-cs"/>
            </a:endParaRPr>
          </a:p>
        </p:txBody>
      </p:sp>
      <p:pic>
        <p:nvPicPr>
          <p:cNvPr id="7" name="Picture 6" descr="0735623589..jpg"/>
          <p:cNvPicPr>
            <a:picLocks noChangeAspect="1"/>
          </p:cNvPicPr>
          <p:nvPr/>
        </p:nvPicPr>
        <p:blipFill>
          <a:blip r:embed="rId4"/>
          <a:srcRect l="9162" r="8857"/>
          <a:stretch>
            <a:fillRect/>
          </a:stretch>
        </p:blipFill>
        <p:spPr>
          <a:xfrm>
            <a:off x="3352800" y="1862068"/>
            <a:ext cx="2225590" cy="2714764"/>
          </a:xfrm>
          <a:prstGeom prst="rect">
            <a:avLst/>
          </a:prstGeom>
        </p:spPr>
      </p:pic>
    </p:spTree>
  </p:cSld>
  <p:clrMapOvr>
    <a:masterClrMapping/>
  </p:clrMapOvr>
  <p:transition advTm="120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Rectangle 378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1675" y="1509713"/>
            <a:ext cx="3362325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Shape 46592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smtClean="0"/>
              <a:t>Summary</a:t>
            </a:r>
            <a:endParaRPr lang="en-US" smtClean="0"/>
          </a:p>
        </p:txBody>
      </p:sp>
      <p:grpSp>
        <p:nvGrpSpPr>
          <p:cNvPr id="44036" name="Group 10"/>
          <p:cNvGrpSpPr>
            <a:grpSpLocks/>
          </p:cNvGrpSpPr>
          <p:nvPr/>
        </p:nvGrpSpPr>
        <p:grpSpPr bwMode="auto">
          <a:xfrm>
            <a:off x="0" y="3079750"/>
            <a:ext cx="9144000" cy="1397000"/>
            <a:chOff x="0" y="1940"/>
            <a:chExt cx="5760" cy="880"/>
          </a:xfrm>
        </p:grpSpPr>
        <p:sp>
          <p:nvSpPr>
            <p:cNvPr id="465924" name="Rectangle 465923"/>
            <p:cNvSpPr>
              <a:spLocks noChangeArrowheads="1"/>
            </p:cNvSpPr>
            <p:nvPr/>
          </p:nvSpPr>
          <p:spPr bwMode="auto">
            <a:xfrm>
              <a:off x="0" y="1940"/>
              <a:ext cx="5760" cy="880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39999"/>
                  </a:schemeClr>
                </a:gs>
                <a:gs pos="100000">
                  <a:schemeClr val="bg2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548640" anchor="ctr"/>
            <a:lstStyle/>
            <a:p>
              <a:pPr fontAlgn="auto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GB" sz="2000" dirty="0">
                  <a:latin typeface="Segoe Semibold" pitchFamily="34" charset="0"/>
                  <a:ea typeface="+mn-ea"/>
                </a:rPr>
                <a:t>Successful mobile applications are designed for mobile users</a:t>
              </a:r>
              <a:endParaRPr lang="en-US" sz="2800" dirty="0">
                <a:latin typeface="Segoe Semibold" pitchFamily="34" charset="0"/>
                <a:ea typeface="+mn-ea"/>
              </a:endParaRPr>
            </a:p>
          </p:txBody>
        </p:sp>
        <p:sp>
          <p:nvSpPr>
            <p:cNvPr id="465927" name="Rectangle 465926"/>
            <p:cNvSpPr>
              <a:spLocks noChangeArrowheads="1"/>
            </p:cNvSpPr>
            <p:nvPr/>
          </p:nvSpPr>
          <p:spPr bwMode="auto">
            <a:xfrm>
              <a:off x="473" y="2472"/>
              <a:ext cx="4306" cy="30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marL="447675" indent="-447675" fontAlgn="auto">
                <a:lnSpc>
                  <a:spcPct val="90000"/>
                </a:lnSpc>
                <a:spcBef>
                  <a:spcPct val="30000"/>
                </a:spcBef>
                <a:spcAft>
                  <a:spcPts val="0"/>
                </a:spcAft>
                <a:buClr>
                  <a:schemeClr val="tx2"/>
                </a:buClr>
                <a:buFont typeface="Wingdings 2" pitchFamily="18" charset="2"/>
                <a:buBlip>
                  <a:blip r:embed="rId4"/>
                </a:buBlip>
                <a:defRPr/>
              </a:pPr>
              <a:r>
                <a:rPr lang="en-GB" sz="2800" dirty="0">
                  <a:latin typeface="Segoe Semibold" pitchFamily="34" charset="0"/>
                  <a:ea typeface="+mn-ea"/>
                </a:rPr>
                <a:t>Make yours a great one..!</a:t>
              </a:r>
              <a:endParaRPr lang="en-US" sz="2800" dirty="0">
                <a:latin typeface="Segoe Semibold" pitchFamily="34" charset="0"/>
                <a:ea typeface="+mn-ea"/>
              </a:endParaRPr>
            </a:p>
          </p:txBody>
        </p:sp>
      </p:grpSp>
      <p:grpSp>
        <p:nvGrpSpPr>
          <p:cNvPr id="44037" name="Group 9"/>
          <p:cNvGrpSpPr>
            <a:grpSpLocks/>
          </p:cNvGrpSpPr>
          <p:nvPr/>
        </p:nvGrpSpPr>
        <p:grpSpPr bwMode="auto">
          <a:xfrm>
            <a:off x="0" y="1568450"/>
            <a:ext cx="9144000" cy="1397000"/>
            <a:chOff x="0" y="988"/>
            <a:chExt cx="5760" cy="880"/>
          </a:xfrm>
        </p:grpSpPr>
        <p:sp>
          <p:nvSpPr>
            <p:cNvPr id="465923" name="Rectangle 465922"/>
            <p:cNvSpPr>
              <a:spLocks noChangeArrowheads="1"/>
            </p:cNvSpPr>
            <p:nvPr/>
          </p:nvSpPr>
          <p:spPr bwMode="auto">
            <a:xfrm>
              <a:off x="0" y="988"/>
              <a:ext cx="5760" cy="880"/>
            </a:xfrm>
            <a:prstGeom prst="rect">
              <a:avLst/>
            </a:prstGeom>
            <a:gradFill rotWithShape="1">
              <a:gsLst>
                <a:gs pos="0">
                  <a:schemeClr val="bg2">
                    <a:alpha val="39999"/>
                  </a:schemeClr>
                </a:gs>
                <a:gs pos="100000">
                  <a:schemeClr val="bg2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548640" anchor="ctr"/>
            <a:lstStyle/>
            <a:p>
              <a:pPr fontAlgn="auto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GB" sz="2000" dirty="0">
                  <a:latin typeface="Segoe Semibold" pitchFamily="34" charset="0"/>
                  <a:ea typeface="+mn-ea"/>
                </a:rPr>
                <a:t>Mobile development is not just porting your skills/code!</a:t>
              </a:r>
              <a:endParaRPr lang="en-US" sz="2000" dirty="0">
                <a:latin typeface="+mn-lt"/>
                <a:ea typeface="+mn-ea"/>
              </a:endParaRPr>
            </a:p>
            <a:p>
              <a:pPr fontAlgn="auto">
                <a:lnSpc>
                  <a:spcPct val="85000"/>
                </a:lnSpc>
                <a:spcBef>
                  <a:spcPct val="20000"/>
                </a:spcBef>
                <a:spcAft>
                  <a:spcPts val="0"/>
                </a:spcAft>
                <a:defRPr/>
              </a:pPr>
              <a:endParaRPr lang="en-US" sz="2400" dirty="0">
                <a:latin typeface="Segoe Semibold" pitchFamily="34" charset="0"/>
                <a:ea typeface="+mn-ea"/>
              </a:endParaRPr>
            </a:p>
          </p:txBody>
        </p:sp>
        <p:sp>
          <p:nvSpPr>
            <p:cNvPr id="465928" name="Rectangle 465927"/>
            <p:cNvSpPr>
              <a:spLocks noChangeArrowheads="1"/>
            </p:cNvSpPr>
            <p:nvPr/>
          </p:nvSpPr>
          <p:spPr bwMode="auto">
            <a:xfrm>
              <a:off x="473" y="1515"/>
              <a:ext cx="3831" cy="30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marL="447675" indent="-447675" fontAlgn="auto">
                <a:lnSpc>
                  <a:spcPct val="90000"/>
                </a:lnSpc>
                <a:spcBef>
                  <a:spcPct val="30000"/>
                </a:spcBef>
                <a:spcAft>
                  <a:spcPts val="0"/>
                </a:spcAft>
                <a:buClr>
                  <a:schemeClr val="tx2"/>
                </a:buClr>
                <a:buFont typeface="Wingdings 2" pitchFamily="18" charset="2"/>
                <a:buBlip>
                  <a:blip r:embed="rId4"/>
                </a:buBlip>
                <a:defRPr/>
              </a:pPr>
              <a:r>
                <a:rPr lang="en-GB" sz="2800" dirty="0">
                  <a:latin typeface="Segoe Semibold" pitchFamily="34" charset="0"/>
                  <a:ea typeface="+mn-ea"/>
                </a:rPr>
                <a:t>Learn the device-specific API </a:t>
              </a:r>
              <a:r>
                <a:rPr lang="en-GB" sz="2800" dirty="0">
                  <a:latin typeface="Segoe Semibold" pitchFamily="34" charset="0"/>
                  <a:ea typeface="+mn-ea"/>
                  <a:sym typeface="Wingdings" pitchFamily="2" charset="2"/>
                </a:rPr>
                <a:t></a:t>
              </a:r>
              <a:endParaRPr lang="en-GB" sz="2800" dirty="0">
                <a:latin typeface="Segoe Semibold" pitchFamily="34" charset="0"/>
                <a:ea typeface="+mn-ea"/>
              </a:endParaRPr>
            </a:p>
          </p:txBody>
        </p:sp>
      </p:grpSp>
    </p:spTree>
  </p:cSld>
  <p:clrMapOvr>
    <a:masterClrMapping/>
  </p:clrMapOvr>
  <p:transition advTm="12000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Text Box 3"/>
          <p:cNvSpPr txBox="1">
            <a:spLocks noChangeArrowheads="1"/>
          </p:cNvSpPr>
          <p:nvPr/>
        </p:nvSpPr>
        <p:spPr bwMode="auto">
          <a:xfrm>
            <a:off x="1643063" y="3971925"/>
            <a:ext cx="5799137" cy="5492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tabLst>
                <a:tab pos="174625" algn="l"/>
              </a:tabLst>
            </a:pPr>
            <a:r>
              <a:rPr lang="en-US" sz="1000" b="1"/>
              <a:t>©	2006 Microsoft Corporation. All rights reserved.</a:t>
            </a:r>
            <a:br>
              <a:rPr lang="en-US" sz="1000" b="1"/>
            </a:br>
            <a:r>
              <a:rPr lang="en-US" sz="1000" b="1">
                <a:solidFill>
                  <a:schemeClr val="tx2"/>
                </a:solidFill>
              </a:rPr>
              <a:t>	</a:t>
            </a:r>
            <a:r>
              <a:rPr lang="en-US" sz="1000" b="1">
                <a:solidFill>
                  <a:schemeClr val="accent1"/>
                </a:solidFill>
              </a:rPr>
              <a:t>This presentation is for informational purposes only.</a:t>
            </a:r>
            <a:br>
              <a:rPr lang="en-US" sz="1000" b="1">
                <a:solidFill>
                  <a:schemeClr val="accent1"/>
                </a:solidFill>
              </a:rPr>
            </a:br>
            <a:r>
              <a:rPr lang="en-US" sz="1000" b="1">
                <a:solidFill>
                  <a:schemeClr val="accent1"/>
                </a:solidFill>
              </a:rPr>
              <a:t>	MICROSOFT MAKES NO WARRANTIES, EXPRESS OR IMPLIED, IN THIS SUMMARY.</a:t>
            </a:r>
          </a:p>
        </p:txBody>
      </p:sp>
      <p:pic>
        <p:nvPicPr>
          <p:cNvPr id="326660" name="Picture 4" descr="microsoft_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9763" y="2590800"/>
            <a:ext cx="5324475" cy="84455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Assemblies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8077200" cy="4572000"/>
          </a:xfrm>
        </p:spPr>
        <p:txBody>
          <a:bodyPr/>
          <a:lstStyle/>
          <a:p>
            <a:r>
              <a:rPr lang="en-GB" smtClean="0"/>
              <a:t>Microsoft.WindowsMobile.dll</a:t>
            </a:r>
          </a:p>
          <a:p>
            <a:r>
              <a:rPr lang="en-GB" smtClean="0"/>
              <a:t>Microsoft.WindowsMobile.Configuration.dll</a:t>
            </a:r>
          </a:p>
          <a:p>
            <a:r>
              <a:rPr lang="en-GB" smtClean="0"/>
              <a:t>Microsoft.WindowsMobile.Forms.dll</a:t>
            </a:r>
          </a:p>
          <a:p>
            <a:r>
              <a:rPr lang="en-GB" smtClean="0"/>
              <a:t>Microsoft.WindowsMobile.Status.dll</a:t>
            </a:r>
          </a:p>
          <a:p>
            <a:r>
              <a:rPr lang="en-GB" smtClean="0"/>
              <a:t>Microsoft.WindowsMobile.Telephony.dll</a:t>
            </a:r>
          </a:p>
          <a:p>
            <a:r>
              <a:rPr lang="en-GB" smtClean="0"/>
              <a:t>Microsoft.WindowsMobile.PocketOutlook.dll</a:t>
            </a:r>
          </a:p>
          <a:p>
            <a:endParaRPr lang="en-GB" smtClean="0"/>
          </a:p>
          <a:p>
            <a:r>
              <a:rPr lang="en-GB" smtClean="0"/>
              <a:t>Not</a:t>
            </a:r>
          </a:p>
          <a:p>
            <a:pPr lvl="1"/>
            <a:r>
              <a:rPr lang="en-GB" smtClean="0">
                <a:latin typeface="Arial" pitchFamily="34" charset="0"/>
              </a:rPr>
              <a:t>Microsoft.WindowsMobile.DirectX.dll</a:t>
            </a:r>
          </a:p>
        </p:txBody>
      </p:sp>
    </p:spTree>
    <p:custDataLst>
      <p:tags r:id="rId1"/>
    </p:custDataLst>
  </p:cSld>
  <p:clrMapOvr>
    <a:masterClrMapping/>
  </p:clrMapOvr>
  <p:transition advTm="1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Namespaces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8115300" cy="4572000"/>
          </a:xfrm>
        </p:spPr>
        <p:txBody>
          <a:bodyPr/>
          <a:lstStyle/>
          <a:p>
            <a:r>
              <a:rPr lang="en-GB" smtClean="0"/>
              <a:t>Microsoft.WindowsMobile</a:t>
            </a:r>
          </a:p>
          <a:p>
            <a:r>
              <a:rPr lang="en-GB" smtClean="0"/>
              <a:t>Microsoft.WindowsMobile.Configuration</a:t>
            </a:r>
          </a:p>
          <a:p>
            <a:r>
              <a:rPr lang="en-GB" smtClean="0"/>
              <a:t>Microsoft.WindowsMobile.Forms</a:t>
            </a:r>
          </a:p>
          <a:p>
            <a:r>
              <a:rPr lang="en-GB" smtClean="0"/>
              <a:t>Microsoft.WindowsMobile.Status</a:t>
            </a:r>
          </a:p>
          <a:p>
            <a:r>
              <a:rPr lang="en-GB" smtClean="0"/>
              <a:t>Microsoft.WindowsMobile.Telephony</a:t>
            </a:r>
          </a:p>
          <a:p>
            <a:r>
              <a:rPr lang="en-GB" smtClean="0"/>
              <a:t>Microsoft.WindowsMobile.PocketOutlook</a:t>
            </a:r>
          </a:p>
          <a:p>
            <a:r>
              <a:rPr lang="en-GB" sz="1800" smtClean="0"/>
              <a:t>Microsoft.WindowsMobile.PocketOutlook.Interception</a:t>
            </a: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Namespaces Types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8458200" cy="4572000"/>
          </a:xfrm>
        </p:spPr>
        <p:txBody>
          <a:bodyPr/>
          <a:lstStyle/>
          <a:p>
            <a:r>
              <a:rPr lang="en-GB" smtClean="0"/>
              <a:t>Microsoft.WindowsMobile 			(2)</a:t>
            </a:r>
          </a:p>
          <a:p>
            <a:r>
              <a:rPr lang="en-GB" smtClean="0"/>
              <a:t>Microsoft.WindowsMobile.Configuration	(1)</a:t>
            </a:r>
          </a:p>
          <a:p>
            <a:r>
              <a:rPr lang="en-GB" smtClean="0"/>
              <a:t>Microsoft.WindowsMobile.Forms	 	(7)</a:t>
            </a:r>
          </a:p>
          <a:p>
            <a:r>
              <a:rPr lang="en-GB" smtClean="0"/>
              <a:t>Microsoft.WindowsMobile.Status	      	(11)</a:t>
            </a:r>
          </a:p>
          <a:p>
            <a:r>
              <a:rPr lang="en-GB" smtClean="0"/>
              <a:t>Microsoft.WindowsMobile.Telephony	(1)</a:t>
            </a:r>
          </a:p>
          <a:p>
            <a:r>
              <a:rPr lang="en-GB" smtClean="0"/>
              <a:t>Microsoft.WindowsMobile.PocketOutlook	(53)</a:t>
            </a:r>
          </a:p>
          <a:p>
            <a:r>
              <a:rPr lang="en-GB" sz="1800" smtClean="0"/>
              <a:t>Microsoft.WindowsMobile.PocketOutlook.Interception  </a:t>
            </a:r>
            <a:r>
              <a:rPr lang="en-GB" smtClean="0"/>
              <a:t> (8)</a:t>
            </a:r>
          </a:p>
        </p:txBody>
      </p:sp>
    </p:spTree>
  </p:cSld>
  <p:clrMapOvr>
    <a:masterClrMapping/>
  </p:clrMapOvr>
  <p:transition advTm="6020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AutoShape 2"/>
          <p:cNvSpPr>
            <a:spLocks noChangeArrowheads="1"/>
          </p:cNvSpPr>
          <p:nvPr/>
        </p:nvSpPr>
        <p:spPr bwMode="auto">
          <a:xfrm>
            <a:off x="260350" y="1947863"/>
            <a:ext cx="6443663" cy="3916362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chemeClr val="bg2">
                  <a:alpha val="50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  <a:ea typeface="+mn-ea"/>
            </a:endParaRPr>
          </a:p>
        </p:txBody>
      </p:sp>
      <p:sp>
        <p:nvSpPr>
          <p:cNvPr id="406532" name="AutoShape 4"/>
          <p:cNvSpPr>
            <a:spLocks noChangeArrowheads="1"/>
          </p:cNvSpPr>
          <p:nvPr/>
        </p:nvSpPr>
        <p:spPr bwMode="white">
          <a:xfrm>
            <a:off x="323850" y="2465388"/>
            <a:ext cx="5318125" cy="3241675"/>
          </a:xfrm>
          <a:prstGeom prst="roundRect">
            <a:avLst>
              <a:gd name="adj" fmla="val 5255"/>
            </a:avLst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dirty="0">
                <a:latin typeface="Arial" charset="0"/>
                <a:ea typeface="+mn-ea"/>
              </a:rPr>
              <a:t>Over 100 predefined states</a:t>
            </a:r>
          </a:p>
          <a:p>
            <a:pPr>
              <a:defRPr/>
            </a:pPr>
            <a:endParaRPr lang="en-US" dirty="0">
              <a:latin typeface="Arial" charset="0"/>
              <a:ea typeface="+mn-ea"/>
            </a:endParaRPr>
          </a:p>
          <a:p>
            <a:pPr>
              <a:defRPr/>
            </a:pPr>
            <a:endParaRPr lang="en-US" dirty="0">
              <a:latin typeface="Arial" charset="0"/>
              <a:ea typeface="+mn-ea"/>
            </a:endParaRPr>
          </a:p>
          <a:p>
            <a:pPr>
              <a:defRPr/>
            </a:pPr>
            <a:endParaRPr lang="en-US" dirty="0">
              <a:latin typeface="Arial" charset="0"/>
              <a:ea typeface="+mn-ea"/>
            </a:endParaRPr>
          </a:p>
          <a:p>
            <a:pPr>
              <a:defRPr/>
            </a:pPr>
            <a:endParaRPr lang="en-US" sz="2800" dirty="0">
              <a:latin typeface="Arial" charset="0"/>
              <a:ea typeface="+mn-ea"/>
            </a:endParaRPr>
          </a:p>
          <a:p>
            <a:pPr>
              <a:defRPr/>
            </a:pPr>
            <a:endParaRPr lang="en-US" sz="2800" dirty="0">
              <a:latin typeface="Arial" charset="0"/>
              <a:ea typeface="+mn-ea"/>
            </a:endParaRPr>
          </a:p>
          <a:p>
            <a:pPr>
              <a:defRPr/>
            </a:pPr>
            <a:endParaRPr lang="en-US" sz="2800" dirty="0">
              <a:latin typeface="Arial" charset="0"/>
              <a:ea typeface="+mn-ea"/>
            </a:endParaRPr>
          </a:p>
        </p:txBody>
      </p:sp>
      <p:sp>
        <p:nvSpPr>
          <p:cNvPr id="406554" name="AutoShape 26"/>
          <p:cNvSpPr>
            <a:spLocks noChangeArrowheads="1"/>
          </p:cNvSpPr>
          <p:nvPr/>
        </p:nvSpPr>
        <p:spPr bwMode="auto">
          <a:xfrm>
            <a:off x="395288" y="3244850"/>
            <a:ext cx="1617662" cy="1208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alpha val="10001"/>
                </a:scheme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55" name="AutoShape 27"/>
          <p:cNvSpPr>
            <a:spLocks noChangeArrowheads="1"/>
          </p:cNvSpPr>
          <p:nvPr/>
        </p:nvSpPr>
        <p:spPr bwMode="auto">
          <a:xfrm>
            <a:off x="2176463" y="3244850"/>
            <a:ext cx="1617662" cy="1208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alpha val="10001"/>
                </a:scheme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56" name="AutoShape 28"/>
          <p:cNvSpPr>
            <a:spLocks noChangeArrowheads="1"/>
          </p:cNvSpPr>
          <p:nvPr/>
        </p:nvSpPr>
        <p:spPr bwMode="auto">
          <a:xfrm>
            <a:off x="3959225" y="3244850"/>
            <a:ext cx="1617663" cy="1208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alpha val="10001"/>
                </a:scheme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57" name="AutoShape 29"/>
          <p:cNvSpPr>
            <a:spLocks noChangeArrowheads="1"/>
          </p:cNvSpPr>
          <p:nvPr/>
        </p:nvSpPr>
        <p:spPr bwMode="auto">
          <a:xfrm>
            <a:off x="395288" y="4581525"/>
            <a:ext cx="1617662" cy="1208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alpha val="10001"/>
                </a:scheme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58" name="AutoShape 30"/>
          <p:cNvSpPr>
            <a:spLocks noChangeArrowheads="1"/>
          </p:cNvSpPr>
          <p:nvPr/>
        </p:nvSpPr>
        <p:spPr bwMode="auto">
          <a:xfrm>
            <a:off x="2176463" y="4581525"/>
            <a:ext cx="1617662" cy="1208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alpha val="10001"/>
                </a:scheme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59" name="AutoShape 31"/>
          <p:cNvSpPr>
            <a:spLocks noChangeArrowheads="1"/>
          </p:cNvSpPr>
          <p:nvPr/>
        </p:nvSpPr>
        <p:spPr bwMode="auto">
          <a:xfrm>
            <a:off x="3959225" y="4581525"/>
            <a:ext cx="1617663" cy="12080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>
                  <a:alpha val="10001"/>
                </a:scheme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31" name="AutoShape 3"/>
          <p:cNvSpPr>
            <a:spLocks noChangeArrowheads="1"/>
          </p:cNvSpPr>
          <p:nvPr/>
        </p:nvSpPr>
        <p:spPr bwMode="white">
          <a:xfrm>
            <a:off x="323850" y="2047875"/>
            <a:ext cx="5318125" cy="474663"/>
          </a:xfrm>
          <a:prstGeom prst="roundRect">
            <a:avLst>
              <a:gd name="adj" fmla="val 32778"/>
            </a:avLst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Unification of state</a:t>
            </a:r>
          </a:p>
        </p:txBody>
      </p:sp>
      <p:grpSp>
        <p:nvGrpSpPr>
          <p:cNvPr id="9227" name="Group 6"/>
          <p:cNvGrpSpPr>
            <a:grpSpLocks/>
          </p:cNvGrpSpPr>
          <p:nvPr/>
        </p:nvGrpSpPr>
        <p:grpSpPr bwMode="auto">
          <a:xfrm>
            <a:off x="5715000" y="1727200"/>
            <a:ext cx="3429000" cy="4648200"/>
            <a:chOff x="3666" y="840"/>
            <a:chExt cx="1883" cy="2628"/>
          </a:xfrm>
        </p:grpSpPr>
        <p:sp>
          <p:nvSpPr>
            <p:cNvPr id="9243" name="AutoShape 7"/>
            <p:cNvSpPr>
              <a:spLocks noChangeArrowheads="1"/>
            </p:cNvSpPr>
            <p:nvPr/>
          </p:nvSpPr>
          <p:spPr bwMode="auto">
            <a:xfrm>
              <a:off x="3666" y="840"/>
              <a:ext cx="1883" cy="2628"/>
            </a:xfrm>
            <a:prstGeom prst="roundRect">
              <a:avLst>
                <a:gd name="adj" fmla="val 8597"/>
              </a:avLst>
            </a:prstGeom>
            <a:solidFill>
              <a:schemeClr val="tx1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9244" name="Picture 8"/>
            <p:cNvPicPr>
              <a:picLocks noChangeAspect="1" noChangeArrowheads="1"/>
            </p:cNvPicPr>
            <p:nvPr/>
          </p:nvPicPr>
          <p:blipFill>
            <a:blip r:embed="rId3"/>
            <a:srcRect l="899" t="1299"/>
            <a:stretch>
              <a:fillRect/>
            </a:stretch>
          </p:blipFill>
          <p:spPr bwMode="auto">
            <a:xfrm>
              <a:off x="3725" y="901"/>
              <a:ext cx="1765" cy="250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9228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620713"/>
            <a:ext cx="9144000" cy="1143000"/>
          </a:xfrm>
        </p:spPr>
        <p:txBody>
          <a:bodyPr/>
          <a:lstStyle/>
          <a:p>
            <a:r>
              <a:rPr lang="en-US" dirty="0" smtClean="0"/>
              <a:t>State and Notification Broker (S&amp;NB)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Microsoft.WindowsMobile.Status</a:t>
            </a:r>
            <a:endParaRPr lang="en-US" dirty="0" smtClean="0">
              <a:solidFill>
                <a:srgbClr val="00B050"/>
              </a:solidFill>
            </a:endParaRPr>
          </a:p>
        </p:txBody>
      </p:sp>
      <p:sp>
        <p:nvSpPr>
          <p:cNvPr id="34842" name="Content Placeholder 28"/>
          <p:cNvSpPr>
            <a:spLocks noGrp="1"/>
          </p:cNvSpPr>
          <p:nvPr>
            <p:ph idx="1"/>
          </p:nvPr>
        </p:nvSpPr>
        <p:spPr>
          <a:xfrm>
            <a:off x="685800" y="5830784"/>
            <a:ext cx="7772400" cy="676894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Static</a:t>
            </a:r>
          </a:p>
          <a:p>
            <a:r>
              <a:rPr lang="en-GB" dirty="0" smtClean="0"/>
              <a:t>Dynamic</a:t>
            </a:r>
          </a:p>
        </p:txBody>
      </p:sp>
      <p:sp>
        <p:nvSpPr>
          <p:cNvPr id="406539" name="AutoShape 11"/>
          <p:cNvSpPr>
            <a:spLocks noChangeArrowheads="1"/>
          </p:cNvSpPr>
          <p:nvPr/>
        </p:nvSpPr>
        <p:spPr bwMode="auto">
          <a:xfrm>
            <a:off x="395288" y="3184525"/>
            <a:ext cx="1617662" cy="1208088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Network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41" name="AutoShape 13"/>
          <p:cNvSpPr>
            <a:spLocks noChangeArrowheads="1"/>
          </p:cNvSpPr>
          <p:nvPr/>
        </p:nvSpPr>
        <p:spPr bwMode="auto">
          <a:xfrm>
            <a:off x="2176463" y="3184525"/>
            <a:ext cx="1617662" cy="1208088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Messaging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42" name="AutoShape 14"/>
          <p:cNvSpPr>
            <a:spLocks noChangeArrowheads="1"/>
          </p:cNvSpPr>
          <p:nvPr/>
        </p:nvSpPr>
        <p:spPr bwMode="auto">
          <a:xfrm>
            <a:off x="3959225" y="3184525"/>
            <a:ext cx="1617663" cy="1208088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Phone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44" name="AutoShape 16"/>
          <p:cNvSpPr>
            <a:spLocks noChangeArrowheads="1"/>
          </p:cNvSpPr>
          <p:nvPr/>
        </p:nvSpPr>
        <p:spPr bwMode="auto">
          <a:xfrm>
            <a:off x="395288" y="4532313"/>
            <a:ext cx="1617662" cy="1208087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Appointments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45" name="AutoShape 17"/>
          <p:cNvSpPr>
            <a:spLocks noChangeArrowheads="1"/>
          </p:cNvSpPr>
          <p:nvPr/>
        </p:nvSpPr>
        <p:spPr bwMode="auto">
          <a:xfrm>
            <a:off x="2176463" y="4532313"/>
            <a:ext cx="1617662" cy="1208087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Media Player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sp>
        <p:nvSpPr>
          <p:cNvPr id="406546" name="AutoShape 18"/>
          <p:cNvSpPr>
            <a:spLocks noChangeArrowheads="1"/>
          </p:cNvSpPr>
          <p:nvPr/>
        </p:nvSpPr>
        <p:spPr bwMode="auto">
          <a:xfrm>
            <a:off x="3959225" y="4532313"/>
            <a:ext cx="1617663" cy="1208087"/>
          </a:xfrm>
          <a:prstGeom prst="roundRect">
            <a:avLst>
              <a:gd name="adj" fmla="val 16667"/>
            </a:avLst>
          </a:prstGeom>
          <a:solidFill>
            <a:schemeClr val="bg2">
              <a:alpha val="20000"/>
            </a:schemeClr>
          </a:soli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>
                <a:latin typeface="Arial" charset="0"/>
                <a:ea typeface="+mn-ea"/>
              </a:rPr>
              <a:t>Available </a:t>
            </a:r>
            <a:br>
              <a:rPr lang="en-US">
                <a:latin typeface="Arial" charset="0"/>
                <a:ea typeface="+mn-ea"/>
              </a:rPr>
            </a:br>
            <a:r>
              <a:rPr lang="en-US">
                <a:latin typeface="Arial" charset="0"/>
                <a:ea typeface="+mn-ea"/>
              </a:rPr>
              <a:t>hardware</a:t>
            </a: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  <a:p>
            <a:pPr>
              <a:defRPr/>
            </a:pPr>
            <a:endParaRPr lang="en-US">
              <a:latin typeface="Arial" charset="0"/>
              <a:ea typeface="+mn-ea"/>
            </a:endParaRPr>
          </a:p>
        </p:txBody>
      </p:sp>
      <p:pic>
        <p:nvPicPr>
          <p:cNvPr id="9236" name="Picture 19" descr="network blue connected colored ball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838" y="3641725"/>
            <a:ext cx="94615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20" descr="MSN icon envelope onl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6513" y="3584575"/>
            <a:ext cx="79375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1" descr="cell Phon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79925" y="3676650"/>
            <a:ext cx="69215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2" descr="MSN icon calenda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15975" y="4945063"/>
            <a:ext cx="7778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3" descr="dvd cd disc playe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68550" y="5091113"/>
            <a:ext cx="12350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4" descr="keyboard mous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72025" y="5245100"/>
            <a:ext cx="722313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5" descr="printe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81463" y="5057775"/>
            <a:ext cx="627062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S&amp;NB Design</a:t>
            </a:r>
            <a:br>
              <a:rPr lang="en-US" dirty="0" smtClean="0"/>
            </a:br>
            <a:r>
              <a:rPr lang="en-US" sz="2800" dirty="0" err="1" smtClean="0">
                <a:solidFill>
                  <a:srgbClr val="00B050"/>
                </a:solidFill>
              </a:rPr>
              <a:t>Microsoft.WindowsMobile.Status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sp>
        <p:nvSpPr>
          <p:cNvPr id="384006" name="Rectangle 6"/>
          <p:cNvSpPr>
            <a:spLocks noChangeArrowheads="1"/>
          </p:cNvSpPr>
          <p:nvPr/>
        </p:nvSpPr>
        <p:spPr bwMode="auto">
          <a:xfrm>
            <a:off x="495300" y="3182938"/>
            <a:ext cx="3943350" cy="328612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</a:rPr>
              <a:t>Registry</a:t>
            </a:r>
          </a:p>
        </p:txBody>
      </p:sp>
      <p:sp>
        <p:nvSpPr>
          <p:cNvPr id="384008" name="Rectangle 8"/>
          <p:cNvSpPr>
            <a:spLocks noChangeArrowheads="1"/>
          </p:cNvSpPr>
          <p:nvPr/>
        </p:nvSpPr>
        <p:spPr bwMode="auto">
          <a:xfrm>
            <a:off x="2119313" y="2754313"/>
            <a:ext cx="2314575" cy="338137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</a:rPr>
              <a:t>Interesting Values</a:t>
            </a:r>
          </a:p>
        </p:txBody>
      </p:sp>
      <p:sp>
        <p:nvSpPr>
          <p:cNvPr id="384010" name="Rectangle 10"/>
          <p:cNvSpPr>
            <a:spLocks noChangeArrowheads="1"/>
          </p:cNvSpPr>
          <p:nvPr/>
        </p:nvSpPr>
        <p:spPr bwMode="auto">
          <a:xfrm>
            <a:off x="2141538" y="2343150"/>
            <a:ext cx="2290762" cy="309563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</a:rPr>
              <a:t>SNAPI.h</a:t>
            </a:r>
          </a:p>
        </p:txBody>
      </p:sp>
      <p:sp>
        <p:nvSpPr>
          <p:cNvPr id="384009" name="Rectangle 9"/>
          <p:cNvSpPr>
            <a:spLocks noChangeArrowheads="1"/>
          </p:cNvSpPr>
          <p:nvPr/>
        </p:nvSpPr>
        <p:spPr bwMode="auto">
          <a:xfrm>
            <a:off x="487363" y="2343150"/>
            <a:ext cx="1562100" cy="731838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</a:rPr>
              <a:t>RegExt.h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+mn-ea"/>
            </a:endParaRPr>
          </a:p>
        </p:txBody>
      </p:sp>
      <p:sp>
        <p:nvSpPr>
          <p:cNvPr id="384011" name="Rectangle 11"/>
          <p:cNvSpPr>
            <a:spLocks noChangeArrowheads="1"/>
          </p:cNvSpPr>
          <p:nvPr/>
        </p:nvSpPr>
        <p:spPr bwMode="auto">
          <a:xfrm>
            <a:off x="482600" y="1763713"/>
            <a:ext cx="3962400" cy="481012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</a:rPr>
              <a:t>Microsoft.WindowsMobile.Status</a:t>
            </a:r>
          </a:p>
        </p:txBody>
      </p:sp>
      <p:grpSp>
        <p:nvGrpSpPr>
          <p:cNvPr id="10248" name="Group 21"/>
          <p:cNvGrpSpPr>
            <a:grpSpLocks/>
          </p:cNvGrpSpPr>
          <p:nvPr/>
        </p:nvGrpSpPr>
        <p:grpSpPr bwMode="auto">
          <a:xfrm>
            <a:off x="4129088" y="3687763"/>
            <a:ext cx="4879975" cy="2935287"/>
            <a:chOff x="2968" y="2382"/>
            <a:chExt cx="2689" cy="1617"/>
          </a:xfrm>
        </p:grpSpPr>
        <p:sp>
          <p:nvSpPr>
            <p:cNvPr id="10250" name="Rectangle 15"/>
            <p:cNvSpPr>
              <a:spLocks noChangeArrowheads="1"/>
            </p:cNvSpPr>
            <p:nvPr/>
          </p:nvSpPr>
          <p:spPr bwMode="auto">
            <a:xfrm>
              <a:off x="2968" y="2382"/>
              <a:ext cx="2689" cy="1617"/>
            </a:xfrm>
            <a:prstGeom prst="rect">
              <a:avLst/>
            </a:prstGeom>
            <a:solidFill>
              <a:srgbClr val="FFFFFF">
                <a:alpha val="98822"/>
              </a:srgbClr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GB"/>
            </a:p>
          </p:txBody>
        </p:sp>
        <p:pic>
          <p:nvPicPr>
            <p:cNvPr id="10251" name="Picture 2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76" y="2403"/>
              <a:ext cx="2643" cy="15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10249" name="Picture 24"/>
          <p:cNvPicPr>
            <a:picLocks noChangeAspect="1" noChangeArrowheads="1"/>
          </p:cNvPicPr>
          <p:nvPr/>
        </p:nvPicPr>
        <p:blipFill>
          <a:blip r:embed="rId4"/>
          <a:srcRect l="-1556" r="15941" b="65358"/>
          <a:stretch>
            <a:fillRect/>
          </a:stretch>
        </p:blipFill>
        <p:spPr bwMode="auto">
          <a:xfrm rot="4809378">
            <a:off x="3599657" y="2028031"/>
            <a:ext cx="2747962" cy="1171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9|2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6.7|2.4|28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31.6|2.6|9.4|5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4|1|1.1|3.6|2.4|7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Black"/>
        <a:ea typeface="ＭＳ Ｐゴシック"/>
        <a:cs typeface=""/>
      </a:majorFont>
      <a:minorFont>
        <a:latin typeface="Arial Black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1" charset="0"/>
            <a:ea typeface="ＭＳ Ｐゴシック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1" charset="0"/>
            <a:ea typeface="ＭＳ Ｐゴシック" pitchFamily="4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TechEd Developers 2006</Template>
  <TotalTime>0</TotalTime>
  <Words>2341</Words>
  <Application>Microsoft PowerPoint</Application>
  <PresentationFormat>On-screen Show (4:3)</PresentationFormat>
  <Paragraphs>575</Paragraphs>
  <Slides>43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Blank Presentation</vt:lpstr>
      <vt:lpstr>Realizing the Potential of the Windows Mobile Managed APIs</vt:lpstr>
      <vt:lpstr>Anyone In The Wrong Session?</vt:lpstr>
      <vt:lpstr>Agenda</vt:lpstr>
      <vt:lpstr>Basic Understanding</vt:lpstr>
      <vt:lpstr>Assemblies</vt:lpstr>
      <vt:lpstr>Namespaces</vt:lpstr>
      <vt:lpstr>Namespaces Types</vt:lpstr>
      <vt:lpstr>State and Notification Broker (S&amp;NB) Microsoft.WindowsMobile.Status</vt:lpstr>
      <vt:lpstr>S&amp;NB Design Microsoft.WindowsMobile.Status</vt:lpstr>
      <vt:lpstr>There Are  &gt;160  Properties</vt:lpstr>
      <vt:lpstr>S&amp;NB Notifications Microsoft.WindowsMobile.Status</vt:lpstr>
      <vt:lpstr>S&amp;N B</vt:lpstr>
      <vt:lpstr>Conditional Notifications Microsoft.WindowsMobile.Status</vt:lpstr>
      <vt:lpstr>Conditional Notification</vt:lpstr>
      <vt:lpstr>S&amp;N B Extensibility Microsoft.WindowsMobile.Status</vt:lpstr>
      <vt:lpstr>Pocket Outlook Microsoft.WindowsMobile.PocketOutlook</vt:lpstr>
      <vt:lpstr>Folders And Collections Microsoft.WindowsMobile.PocketOutlook</vt:lpstr>
      <vt:lpstr>PIM data items: Tasks, Appointments, Contacts</vt:lpstr>
      <vt:lpstr>Recurring Appointments And Tasks Microsoft.WindowsMobile.PocketOutlook</vt:lpstr>
      <vt:lpstr>Recurring Appointments And Tasks Microsoft.WindowsMobile.PocketOutlook</vt:lpstr>
      <vt:lpstr>Pocket Outlook Custom Properties Microsoft.WindowsMobile.PocketOutlook</vt:lpstr>
      <vt:lpstr>Pocket Outlook Microsoft.WindowsMobile.PocketOutlook</vt:lpstr>
      <vt:lpstr>Messaging Classes Microsoft.WindowsMobile.PocketOutlook</vt:lpstr>
      <vt:lpstr>Messaging</vt:lpstr>
      <vt:lpstr>SMS Interception PocketOutlook.MessageInterception</vt:lpstr>
      <vt:lpstr>SMS Interception Scenarios PocketOutlook.MessageInterception</vt:lpstr>
      <vt:lpstr>Intercept SMS Messages In Native Code  PocketOutlook.MessageInterception</vt:lpstr>
      <vt:lpstr>SMS Interception</vt:lpstr>
      <vt:lpstr>Contact Chooser Microsoft.WindowsMobile.Forms</vt:lpstr>
      <vt:lpstr>Picture Picker Microsoft.WindowsMobile.Forms</vt:lpstr>
      <vt:lpstr>Camera Capture Microsoft.WindowsMobile.Forms</vt:lpstr>
      <vt:lpstr>Forms</vt:lpstr>
      <vt:lpstr>Telephony Microsoft.WindowsMobile.Telephony</vt:lpstr>
      <vt:lpstr>Place a phone call</vt:lpstr>
      <vt:lpstr>Configuration Microsoft.WindowsMobile.Configuration</vt:lpstr>
      <vt:lpstr>mnuDMProcessConfigXML_Click</vt:lpstr>
      <vt:lpstr>Managed GPS Microsoft.WindowsMobile.Samples.Location</vt:lpstr>
      <vt:lpstr>Using GPS</vt:lpstr>
      <vt:lpstr>Using GPS</vt:lpstr>
      <vt:lpstr>Microsoft.WindowsMobile Namespace Summary</vt:lpstr>
      <vt:lpstr>Resources</vt:lpstr>
      <vt:lpstr>Summary</vt:lpstr>
      <vt:lpstr>Slide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2006-11-01T19:21:27Z</dcterms:created>
  <dcterms:modified xsi:type="dcterms:W3CDTF">2007-06-13T22:32:33Z</dcterms:modified>
</cp:coreProperties>
</file>