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8" r:id="rId1"/>
  </p:sldMasterIdLst>
  <p:notesMasterIdLst>
    <p:notesMasterId r:id="rId26"/>
  </p:notesMasterIdLst>
  <p:sldIdLst>
    <p:sldId id="256" r:id="rId2"/>
    <p:sldId id="273" r:id="rId3"/>
    <p:sldId id="305" r:id="rId4"/>
    <p:sldId id="314" r:id="rId5"/>
    <p:sldId id="274" r:id="rId6"/>
    <p:sldId id="260" r:id="rId7"/>
    <p:sldId id="294" r:id="rId8"/>
    <p:sldId id="306" r:id="rId9"/>
    <p:sldId id="315" r:id="rId10"/>
    <p:sldId id="296" r:id="rId11"/>
    <p:sldId id="312" r:id="rId12"/>
    <p:sldId id="303" r:id="rId13"/>
    <p:sldId id="295" r:id="rId14"/>
    <p:sldId id="311" r:id="rId15"/>
    <p:sldId id="298" r:id="rId16"/>
    <p:sldId id="297" r:id="rId17"/>
    <p:sldId id="310" r:id="rId18"/>
    <p:sldId id="307" r:id="rId19"/>
    <p:sldId id="264" r:id="rId20"/>
    <p:sldId id="293" r:id="rId21"/>
    <p:sldId id="302" r:id="rId22"/>
    <p:sldId id="320" r:id="rId23"/>
    <p:sldId id="318" r:id="rId24"/>
    <p:sldId id="31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933" autoAdjust="0"/>
    <p:restoredTop sz="84470" autoAdjust="0"/>
  </p:normalViewPr>
  <p:slideViewPr>
    <p:cSldViewPr>
      <p:cViewPr varScale="1">
        <p:scale>
          <a:sx n="46" d="100"/>
          <a:sy n="46" d="100"/>
        </p:scale>
        <p:origin x="-72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F445E-81BE-46F9-8A3A-DE46D69839CD}" type="datetimeFigureOut">
              <a:rPr lang="en-US" smtClean="0"/>
              <a:pPr/>
              <a:t>1/14/2008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6312C4-0C4C-4065-A190-70630CFB546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19:22 – 19:32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33475" y="685800"/>
            <a:ext cx="3409950" cy="2557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48039-9E8B-422F-8B1A-4AF677A6F4F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19:35 – 19:50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20:13 – 20:23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20:24 – 20:29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4AFFFE-D616-49CB-9BDE-842598E9D313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CD7C7-3CD4-4954-951D-E4EFE83203AF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21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4AFFFE-D616-49CB-9BDE-842598E9D313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F3844C7-A549-4ECC-AB93-7DC48032587E}" type="datetime8">
              <a:rPr lang="en-US" smtClean="0"/>
              <a:pPr/>
              <a:t>1/14/2008 4:24 PM</a:t>
            </a:fld>
            <a:endParaRPr lang="en-US" smtClean="0"/>
          </a:p>
        </p:txBody>
      </p:sp>
      <p:sp>
        <p:nvSpPr>
          <p:cNvPr id="7373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>
                <a:latin typeface="Segoe"/>
                <a:cs typeface="Arial" pitchFamily="34" charset="0"/>
              </a:rPr>
              <a:t>© 2004 Microsoft Corporation. All rights reserved.</a:t>
            </a:r>
          </a:p>
          <a:p>
            <a:r>
              <a:rPr lang="en-US" smtClean="0">
                <a:latin typeface="Segoe"/>
                <a:cs typeface="Arial" pitchFamily="34" charset="0"/>
              </a:rPr>
              <a:t>This presentation is for informational purposes only. Microsoft makes no warranties, express or implied, in this summary.</a:t>
            </a:r>
          </a:p>
        </p:txBody>
      </p:sp>
      <p:sp>
        <p:nvSpPr>
          <p:cNvPr id="7373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1313C6-E136-4198-8748-8BD855758387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737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19:09 – 19:19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4AFFFE-D616-49CB-9BDE-842598E9D313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6312C4-0C4C-4065-A190-70630CFB5468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itle-slide-lines_BIG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97200"/>
            <a:ext cx="3360738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38514" y="2090058"/>
            <a:ext cx="7100662" cy="1719942"/>
          </a:xfrm>
        </p:spPr>
        <p:txBody>
          <a:bodyPr anchor="b"/>
          <a:lstStyle>
            <a:lvl1pPr>
              <a:defRPr sz="3200" b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38513" y="3870551"/>
            <a:ext cx="7100662" cy="1136877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7013" y="274638"/>
            <a:ext cx="2011362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274638"/>
            <a:ext cx="58848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Black Slide - no bottom bar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382588" y="228600"/>
            <a:ext cx="8380412" cy="623248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algn="l" defTabSz="91436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en-US" sz="4000" b="0" kern="1200" cap="none" spc="-125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382588" y="1414464"/>
            <a:ext cx="8380412" cy="1844608"/>
          </a:xfrm>
        </p:spPr>
        <p:txBody>
          <a:bodyPr/>
          <a:lstStyle>
            <a:lvl1pPr>
              <a:spcBef>
                <a:spcPts val="1167"/>
              </a:spcBef>
              <a:buFontTx/>
              <a:buBlip>
                <a:blip r:embed="rId2"/>
              </a:buBlip>
              <a:defRPr sz="2400"/>
            </a:lvl1pPr>
            <a:lvl2pPr>
              <a:spcBef>
                <a:spcPts val="1083"/>
              </a:spcBef>
              <a:buFontTx/>
              <a:buBlip>
                <a:blip r:embed="rId2"/>
              </a:buBlip>
              <a:defRPr sz="2000"/>
            </a:lvl2pPr>
            <a:lvl3pPr>
              <a:spcBef>
                <a:spcPts val="1000"/>
              </a:spcBef>
              <a:buFontTx/>
              <a:buBlip>
                <a:blip r:embed="rId2"/>
              </a:buBlip>
              <a:defRPr sz="1800"/>
            </a:lvl3pPr>
            <a:lvl4pPr>
              <a:spcBef>
                <a:spcPts val="917"/>
              </a:spcBef>
              <a:buFontTx/>
              <a:buBlip>
                <a:blip r:embed="rId2"/>
              </a:buBlip>
              <a:defRPr sz="1600"/>
            </a:lvl4pPr>
            <a:lvl5pPr>
              <a:spcBef>
                <a:spcPts val="833"/>
              </a:spcBef>
              <a:buFontTx/>
              <a:buBlip>
                <a:blip r:embed="rId2"/>
              </a:buBlip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71406" y="2857495"/>
            <a:ext cx="9072594" cy="1071571"/>
          </a:xfrm>
        </p:spPr>
        <p:txBody>
          <a:bodyPr/>
          <a:lstStyle>
            <a:lvl1pPr algn="l"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Whatever my demo is about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600200"/>
            <a:ext cx="39481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263" y="1600200"/>
            <a:ext cx="39481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title-slide-lines-grey_BIG.png"/>
          <p:cNvPicPr>
            <a:picLocks noChangeAspect="1"/>
          </p:cNvPicPr>
          <p:nvPr/>
        </p:nvPicPr>
        <p:blipFill>
          <a:blip r:embed="rId16">
            <a:lum bright="-6000"/>
          </a:blip>
          <a:srcRect/>
          <a:stretch>
            <a:fillRect/>
          </a:stretch>
        </p:blipFill>
        <p:spPr bwMode="auto">
          <a:xfrm>
            <a:off x="0" y="2990850"/>
            <a:ext cx="3367088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285750"/>
            <a:ext cx="8048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600200"/>
            <a:ext cx="80486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Segoe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Segoe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Segoe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Segoe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Segoe Semibold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Segoe Semibold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Segoe Semibold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Segoe Semibold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nielmoth.com/Blo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hyperlink" Target="http://g.msn.com/0AD0005K/1158736.1??PID=3986238&amp;UIT=A&amp;TargetID=1182520&amp;AN=1879654596&amp;PG=CMSAD2" TargetMode="External"/><Relationship Id="rId7" Type="http://schemas.openxmlformats.org/officeDocument/2006/relationships/hyperlink" Target="http://g.msn.com/0AD0005K/1158795.1??PID=3986238&amp;UIT=A&amp;TargetID=1182520&amp;AN=571015533&amp;PG=CMSAD2" TargetMode="External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hyperlink" Target="http://msdn.co.uk/" TargetMode="External"/><Relationship Id="rId5" Type="http://schemas.openxmlformats.org/officeDocument/2006/relationships/hyperlink" Target="http://g.msn.com/0AD0005M/1163662.1??PID=3986238&amp;UIT=A&amp;TargetID=1182520&amp;AN=1211171087&amp;PG=CMSAD2" TargetMode="External"/><Relationship Id="rId10" Type="http://schemas.openxmlformats.org/officeDocument/2006/relationships/image" Target="../media/image22.jpeg"/><Relationship Id="rId4" Type="http://schemas.openxmlformats.org/officeDocument/2006/relationships/image" Target="../media/image19.jpeg"/><Relationship Id="rId9" Type="http://schemas.openxmlformats.org/officeDocument/2006/relationships/hyperlink" Target="http://g.msn.com/0AD0005K/1158781.1??PID=3986238&amp;UIT=A&amp;TargetID=1182520&amp;AN=1478183143&amp;PG=CMSAD2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8514" y="1219200"/>
            <a:ext cx="7100662" cy="1719942"/>
          </a:xfrm>
        </p:spPr>
        <p:txBody>
          <a:bodyPr/>
          <a:lstStyle/>
          <a:p>
            <a:r>
              <a:rPr lang="en-GB" smtClean="0"/>
              <a:t>A tour of Visual Studio 2008 and the .NET Framework v3.5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Daniel Moth</a:t>
            </a:r>
          </a:p>
          <a:p>
            <a:r>
              <a:rPr lang="en-GB" dirty="0" smtClean="0"/>
              <a:t>Developer &amp; Platform Group, Microsoft</a:t>
            </a:r>
          </a:p>
          <a:p>
            <a:r>
              <a:rPr lang="en-GB" dirty="0" smtClean="0">
                <a:hlinkClick r:id="rId3"/>
              </a:rPr>
              <a:t>http://www.danielmoth.com/Blog</a:t>
            </a:r>
            <a:r>
              <a:rPr lang="en-GB" dirty="0" smtClean="0"/>
              <a:t> </a:t>
            </a:r>
            <a:endParaRPr lang="en-GB" dirty="0"/>
          </a:p>
        </p:txBody>
      </p:sp>
    </p:spTree>
  </p:cSld>
  <p:clrMapOvr>
    <a:masterClrMapping/>
  </p:clrMapOvr>
  <p:transition advTm="12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Web Applications</a:t>
            </a:r>
            <a:endParaRPr lang="en-GB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ASP.NET 3.5</a:t>
            </a:r>
          </a:p>
          <a:p>
            <a:pPr lvl="1"/>
            <a:r>
              <a:rPr lang="en-GB" dirty="0" smtClean="0"/>
              <a:t>Microsoft AJAX libraries and project templates</a:t>
            </a:r>
          </a:p>
          <a:p>
            <a:pPr lvl="1"/>
            <a:r>
              <a:rPr lang="en-GB" dirty="0" err="1" smtClean="0"/>
              <a:t>ListView</a:t>
            </a:r>
            <a:r>
              <a:rPr lang="en-GB" dirty="0" smtClean="0"/>
              <a:t>, </a:t>
            </a:r>
            <a:r>
              <a:rPr lang="en-GB" dirty="0" err="1" smtClean="0"/>
              <a:t>DataPager</a:t>
            </a:r>
            <a:r>
              <a:rPr lang="en-GB" dirty="0" smtClean="0"/>
              <a:t>, </a:t>
            </a:r>
            <a:r>
              <a:rPr lang="en-GB" dirty="0" err="1" smtClean="0"/>
              <a:t>LinqDataSource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Visual Studio 2008 IDE Enhancements</a:t>
            </a:r>
          </a:p>
          <a:p>
            <a:pPr lvl="1"/>
            <a:r>
              <a:rPr lang="en-GB" dirty="0" smtClean="0"/>
              <a:t>New HTML Designer</a:t>
            </a:r>
          </a:p>
          <a:p>
            <a:pPr lvl="2"/>
            <a:r>
              <a:rPr lang="en-GB" sz="2000" dirty="0" smtClean="0"/>
              <a:t>Shared with Expression Web</a:t>
            </a:r>
          </a:p>
          <a:p>
            <a:pPr lvl="2"/>
            <a:r>
              <a:rPr lang="en-GB" sz="2000" dirty="0" smtClean="0"/>
              <a:t>Rich CSS support, Nested Master Pages</a:t>
            </a:r>
          </a:p>
          <a:p>
            <a:pPr lvl="2"/>
            <a:r>
              <a:rPr lang="en-GB" sz="2000" dirty="0" smtClean="0"/>
              <a:t>Split view with better switching performance</a:t>
            </a:r>
          </a:p>
          <a:p>
            <a:pPr lvl="1"/>
            <a:r>
              <a:rPr lang="en-GB" dirty="0" err="1" smtClean="0"/>
              <a:t>Javascript</a:t>
            </a:r>
            <a:r>
              <a:rPr lang="en-GB" dirty="0" smtClean="0"/>
              <a:t> IntelliSense and Debugging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4894" y="2514600"/>
            <a:ext cx="3049106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6350" stA="50000" endA="295" endPos="92000" dist="101600" dir="5400000" sy="-100000" algn="bl" rotWithShape="0"/>
          </a:effectLst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ransition advTm="60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 idx="4294967295"/>
          </p:nvPr>
        </p:nvSpPr>
        <p:spPr>
          <a:xfrm>
            <a:off x="762000" y="4495800"/>
            <a:ext cx="8382000" cy="1071563"/>
          </a:xfrm>
        </p:spPr>
        <p:txBody>
          <a:bodyPr>
            <a:normAutofit/>
          </a:bodyPr>
          <a:lstStyle/>
          <a:p>
            <a:r>
              <a:rPr lang="en-GB" dirty="0" smtClean="0"/>
              <a:t>Visual Studio 2008 web features</a:t>
            </a:r>
            <a:endParaRPr lang="en-GB" dirty="0"/>
          </a:p>
        </p:txBody>
      </p:sp>
      <p:pic>
        <p:nvPicPr>
          <p:cNvPr id="3" name="Picture 14" descr="de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895600"/>
            <a:ext cx="4857785" cy="1530938"/>
          </a:xfrm>
          <a:prstGeom prst="rect">
            <a:avLst/>
          </a:prstGeom>
          <a:noFill/>
        </p:spPr>
      </p:pic>
    </p:spTree>
  </p:cSld>
  <p:clrMapOvr>
    <a:masterClrMapping/>
  </p:clrMapOvr>
  <p:transition advTm="600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Mobile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724400" cy="4525963"/>
          </a:xfrm>
        </p:spPr>
        <p:txBody>
          <a:bodyPr/>
          <a:lstStyle/>
          <a:p>
            <a:r>
              <a:rPr lang="en-US" dirty="0" smtClean="0"/>
              <a:t>NETCF v2.0 SP2 and v3.5</a:t>
            </a:r>
          </a:p>
          <a:p>
            <a:r>
              <a:rPr lang="en-US" dirty="0" smtClean="0"/>
              <a:t>Unit Testing</a:t>
            </a:r>
          </a:p>
          <a:p>
            <a:r>
              <a:rPr lang="en-US" dirty="0" smtClean="0"/>
              <a:t>Cert manager</a:t>
            </a:r>
          </a:p>
          <a:p>
            <a:r>
              <a:rPr lang="en-US" dirty="0" err="1" smtClean="0"/>
              <a:t>Config</a:t>
            </a:r>
            <a:r>
              <a:rPr lang="en-US" dirty="0" smtClean="0"/>
              <a:t> Manager</a:t>
            </a:r>
          </a:p>
          <a:p>
            <a:r>
              <a:rPr lang="en-US" dirty="0" smtClean="0"/>
              <a:t>Device Emulator 3.0</a:t>
            </a:r>
          </a:p>
          <a:p>
            <a:r>
              <a:rPr lang="en-US" dirty="0" err="1" smtClean="0"/>
              <a:t>CoreCon</a:t>
            </a:r>
            <a:r>
              <a:rPr lang="en-US" dirty="0" smtClean="0"/>
              <a:t> wrapper</a:t>
            </a:r>
          </a:p>
          <a:p>
            <a:r>
              <a:rPr lang="en-US" dirty="0" smtClean="0"/>
              <a:t>WM5 SDKs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9688" y="1600200"/>
            <a:ext cx="3948112" cy="4525963"/>
          </a:xfrm>
        </p:spPr>
        <p:txBody>
          <a:bodyPr/>
          <a:lstStyle/>
          <a:p>
            <a:r>
              <a:rPr lang="en-GB" dirty="0" smtClean="0"/>
              <a:t>C#3 and VB9</a:t>
            </a:r>
          </a:p>
          <a:p>
            <a:r>
              <a:rPr lang="en-GB" dirty="0" smtClean="0"/>
              <a:t>LINQ </a:t>
            </a:r>
          </a:p>
          <a:p>
            <a:r>
              <a:rPr lang="en-GB" dirty="0" smtClean="0"/>
              <a:t>WCF</a:t>
            </a:r>
          </a:p>
          <a:p>
            <a:r>
              <a:rPr lang="en-GB" dirty="0" smtClean="0"/>
              <a:t>CLR Profiler / RPM</a:t>
            </a:r>
          </a:p>
          <a:p>
            <a:r>
              <a:rPr lang="en-GB" dirty="0" smtClean="0"/>
              <a:t>Compression</a:t>
            </a:r>
          </a:p>
          <a:p>
            <a:r>
              <a:rPr lang="en-GB" dirty="0" smtClean="0"/>
              <a:t>Client-side </a:t>
            </a:r>
            <a:r>
              <a:rPr lang="en-GB" dirty="0" err="1" smtClean="0"/>
              <a:t>certs</a:t>
            </a:r>
            <a:endParaRPr lang="en-GB" dirty="0" smtClean="0"/>
          </a:p>
          <a:p>
            <a:r>
              <a:rPr lang="en-GB" dirty="0" smtClean="0"/>
              <a:t>Sound APIs</a:t>
            </a:r>
          </a:p>
        </p:txBody>
      </p:sp>
      <p:pic>
        <p:nvPicPr>
          <p:cNvPr id="5" name="Picture 2" descr="http://www.mobiletopsoft.com/images/news/samsung_i600_HSDP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2119" y="3862402"/>
            <a:ext cx="917081" cy="1623998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advTm="120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Windows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Windows Forms</a:t>
            </a:r>
          </a:p>
          <a:p>
            <a:pPr lvl="1"/>
            <a:r>
              <a:rPr lang="en-GB" dirty="0" err="1" smtClean="0"/>
              <a:t>ClickOnce</a:t>
            </a:r>
            <a:r>
              <a:rPr lang="en-GB" dirty="0" smtClean="0"/>
              <a:t> For </a:t>
            </a:r>
            <a:r>
              <a:rPr lang="en-GB" dirty="0" err="1" smtClean="0"/>
              <a:t>FireFox</a:t>
            </a:r>
            <a:endParaRPr lang="en-GB" dirty="0" smtClean="0"/>
          </a:p>
          <a:p>
            <a:pPr lvl="1"/>
            <a:r>
              <a:rPr lang="en-GB" dirty="0" smtClean="0"/>
              <a:t>UAC Manifests</a:t>
            </a:r>
          </a:p>
          <a:p>
            <a:pPr lvl="1"/>
            <a:r>
              <a:rPr lang="en-GB" dirty="0" smtClean="0"/>
              <a:t>Consume ASP.NET Provider Services</a:t>
            </a:r>
          </a:p>
          <a:p>
            <a:pPr lvl="1"/>
            <a:r>
              <a:rPr lang="en-GB" dirty="0" smtClean="0"/>
              <a:t>Consume WCF Services in Partial Trust</a:t>
            </a:r>
          </a:p>
          <a:p>
            <a:pPr lvl="1"/>
            <a:r>
              <a:rPr lang="en-GB" dirty="0" smtClean="0"/>
              <a:t>Better WPF </a:t>
            </a:r>
            <a:r>
              <a:rPr lang="en-GB" dirty="0" err="1" smtClean="0"/>
              <a:t>Interoperablity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Windows Presentation Foundation</a:t>
            </a:r>
          </a:p>
          <a:p>
            <a:pPr lvl="1"/>
            <a:r>
              <a:rPr lang="en-GB" dirty="0" smtClean="0"/>
              <a:t>Visual Designer Integrated into Visual Studio</a:t>
            </a:r>
          </a:p>
          <a:p>
            <a:pPr lvl="1"/>
            <a:r>
              <a:rPr lang="en-GB" dirty="0" smtClean="0"/>
              <a:t>XBAP deployment to </a:t>
            </a:r>
            <a:r>
              <a:rPr lang="en-GB" dirty="0" err="1" smtClean="0"/>
              <a:t>FireFox</a:t>
            </a:r>
            <a:endParaRPr lang="en-GB" dirty="0" smtClean="0"/>
          </a:p>
          <a:p>
            <a:pPr lvl="1"/>
            <a:r>
              <a:rPr lang="en-GB" dirty="0" smtClean="0"/>
              <a:t>UIElement3D, Viewport2DVisual3D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1042974"/>
            <a:ext cx="2965963" cy="2233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ransition advTm="60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 idx="4294967295"/>
          </p:nvPr>
        </p:nvSpPr>
        <p:spPr>
          <a:xfrm>
            <a:off x="762000" y="4419600"/>
            <a:ext cx="8382000" cy="1071563"/>
          </a:xfrm>
        </p:spPr>
        <p:txBody>
          <a:bodyPr>
            <a:normAutofit/>
          </a:bodyPr>
          <a:lstStyle/>
          <a:p>
            <a:r>
              <a:rPr lang="en-GB" dirty="0" smtClean="0"/>
              <a:t>Windows Apps + VB features</a:t>
            </a:r>
            <a:endParaRPr lang="en-GB" dirty="0"/>
          </a:p>
        </p:txBody>
      </p:sp>
      <p:pic>
        <p:nvPicPr>
          <p:cNvPr id="3" name="Picture 14" descr="de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895600"/>
            <a:ext cx="4857785" cy="1530938"/>
          </a:xfrm>
          <a:prstGeom prst="rect">
            <a:avLst/>
          </a:prstGeom>
          <a:noFill/>
        </p:spPr>
      </p:pic>
    </p:spTree>
  </p:cSld>
  <p:clrMapOvr>
    <a:masterClrMapping/>
  </p:clrMapOvr>
  <p:transition advTm="900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Services (WF and WCF)</a:t>
            </a:r>
            <a:endParaRPr lang="en-GB" dirty="0"/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Windows Communication Foundation</a:t>
            </a:r>
          </a:p>
          <a:p>
            <a:pPr lvl="1"/>
            <a:r>
              <a:rPr lang="en-GB" dirty="0" smtClean="0"/>
              <a:t>HTTP without SOAP</a:t>
            </a:r>
          </a:p>
          <a:p>
            <a:pPr lvl="2"/>
            <a:r>
              <a:rPr lang="en-GB" sz="2000" dirty="0" smtClean="0"/>
              <a:t>XML or JSON serialisation</a:t>
            </a:r>
          </a:p>
          <a:p>
            <a:pPr lvl="1"/>
            <a:r>
              <a:rPr lang="en-GB" dirty="0" smtClean="0"/>
              <a:t>RSS + ATOM Support</a:t>
            </a:r>
          </a:p>
          <a:p>
            <a:pPr lvl="1"/>
            <a:r>
              <a:rPr lang="en-GB" dirty="0" smtClean="0"/>
              <a:t>Partial Trust Support</a:t>
            </a:r>
          </a:p>
          <a:p>
            <a:endParaRPr lang="en-GB" dirty="0" smtClean="0"/>
          </a:p>
          <a:p>
            <a:r>
              <a:rPr lang="en-GB" dirty="0" smtClean="0"/>
              <a:t>Windows Workflow Foundation</a:t>
            </a:r>
          </a:p>
          <a:p>
            <a:pPr lvl="1"/>
            <a:r>
              <a:rPr lang="en-GB" dirty="0" smtClean="0"/>
              <a:t>WCF Send/Receive</a:t>
            </a:r>
          </a:p>
          <a:p>
            <a:pPr lvl="1"/>
            <a:r>
              <a:rPr lang="en-GB" dirty="0" err="1" smtClean="0"/>
              <a:t>WorkflowServiceHost</a:t>
            </a:r>
            <a:endParaRPr lang="en-GB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2452670"/>
            <a:ext cx="286623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advTm="120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Office Business Applications</a:t>
            </a:r>
            <a:endParaRPr lang="en-GB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2003 &amp; 2007 Support</a:t>
            </a:r>
          </a:p>
          <a:p>
            <a:endParaRPr lang="en-GB" dirty="0" smtClean="0"/>
          </a:p>
          <a:p>
            <a:r>
              <a:rPr lang="en-GB" dirty="0" smtClean="0"/>
              <a:t>2007 Customisations</a:t>
            </a:r>
          </a:p>
          <a:p>
            <a:pPr lvl="1"/>
            <a:r>
              <a:rPr lang="en-GB" dirty="0" smtClean="0"/>
              <a:t>Document Level</a:t>
            </a:r>
          </a:p>
          <a:p>
            <a:pPr lvl="1"/>
            <a:r>
              <a:rPr lang="en-GB" dirty="0" smtClean="0"/>
              <a:t>Application Level</a:t>
            </a:r>
          </a:p>
          <a:p>
            <a:pPr lvl="1"/>
            <a:r>
              <a:rPr lang="en-GB" dirty="0" smtClean="0"/>
              <a:t>Office Ribbon Designer</a:t>
            </a:r>
          </a:p>
          <a:p>
            <a:pPr lvl="1"/>
            <a:r>
              <a:rPr lang="en-GB" dirty="0" smtClean="0"/>
              <a:t>Outlook Form Region Designer</a:t>
            </a:r>
          </a:p>
          <a:p>
            <a:pPr lvl="1"/>
            <a:r>
              <a:rPr lang="en-GB" dirty="0" smtClean="0"/>
              <a:t>Custom &amp; Action Task Panes</a:t>
            </a:r>
          </a:p>
          <a:p>
            <a:pPr lvl="1"/>
            <a:r>
              <a:rPr lang="en-GB" dirty="0" smtClean="0"/>
              <a:t>Word Content Controls</a:t>
            </a:r>
          </a:p>
          <a:p>
            <a:pPr lvl="1"/>
            <a:r>
              <a:rPr lang="en-GB" dirty="0" err="1" smtClean="0"/>
              <a:t>ClickOnce</a:t>
            </a:r>
            <a:r>
              <a:rPr lang="en-GB" dirty="0" smtClean="0"/>
              <a:t> Deployment and improved Security</a:t>
            </a:r>
          </a:p>
          <a:p>
            <a:pPr lvl="1"/>
            <a:r>
              <a:rPr lang="en-GB" dirty="0" smtClean="0"/>
              <a:t>VBA &lt;-&gt; VSTO </a:t>
            </a:r>
            <a:r>
              <a:rPr lang="en-GB" dirty="0" err="1" smtClean="0"/>
              <a:t>interop</a:t>
            </a:r>
            <a:endParaRPr lang="en-GB" dirty="0" smtClean="0"/>
          </a:p>
          <a:p>
            <a:pPr lvl="1"/>
            <a:r>
              <a:rPr lang="en-GB" dirty="0" smtClean="0"/>
              <a:t>SharePoint Workflow support</a:t>
            </a:r>
          </a:p>
        </p:txBody>
      </p:sp>
      <p:pic>
        <p:nvPicPr>
          <p:cNvPr id="4" name="Picture 5" descr="\\eventsql\dvd27\Clip_Installer\DVD_ART\BoxShots_Logos\Office 2007\Office 2007 System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785926"/>
            <a:ext cx="3631430" cy="182113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p:transition advTm="60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762000" y="4505325"/>
            <a:ext cx="7772400" cy="1362075"/>
          </a:xfrm>
        </p:spPr>
        <p:txBody>
          <a:bodyPr>
            <a:normAutofit/>
          </a:bodyPr>
          <a:lstStyle/>
          <a:p>
            <a:r>
              <a:rPr lang="en-GB" dirty="0" smtClean="0"/>
              <a:t>Office development + C# features</a:t>
            </a:r>
            <a:endParaRPr lang="en-GB" dirty="0"/>
          </a:p>
        </p:txBody>
      </p:sp>
      <p:pic>
        <p:nvPicPr>
          <p:cNvPr id="4" name="Picture 14" descr="de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895600"/>
            <a:ext cx="4857785" cy="1530938"/>
          </a:xfrm>
          <a:prstGeom prst="rect">
            <a:avLst/>
          </a:prstGeom>
          <a:noFill/>
        </p:spPr>
      </p:pic>
    </p:spTree>
  </p:cSld>
  <p:clrMapOvr>
    <a:masterClrMapping/>
  </p:clrMapOvr>
  <p:transition advTm="600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Bottom-up exploring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idx="4294967295"/>
          </p:nvPr>
        </p:nvSpPr>
        <p:spPr>
          <a:xfrm>
            <a:off x="685800" y="4495800"/>
            <a:ext cx="8458200" cy="1071563"/>
          </a:xfrm>
        </p:spPr>
        <p:txBody>
          <a:bodyPr>
            <a:noAutofit/>
          </a:bodyPr>
          <a:lstStyle/>
          <a:p>
            <a:r>
              <a:rPr lang="en-GB" dirty="0" smtClean="0"/>
              <a:t>.NET Framework v3.5</a:t>
            </a:r>
            <a:endParaRPr lang="en-GB" dirty="0"/>
          </a:p>
        </p:txBody>
      </p:sp>
      <p:pic>
        <p:nvPicPr>
          <p:cNvPr id="3" name="Picture 14" descr="dem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895600"/>
            <a:ext cx="4857785" cy="1530938"/>
          </a:xfrm>
          <a:prstGeom prst="rect">
            <a:avLst/>
          </a:prstGeom>
          <a:noFill/>
        </p:spPr>
      </p:pic>
    </p:spTree>
  </p:cSld>
  <p:clrMapOvr>
    <a:masterClrMapping/>
  </p:clrMapOvr>
  <p:transition advTm="30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.NET Through the Ages</a:t>
            </a:r>
            <a:endParaRPr lang="en-GB" dirty="0"/>
          </a:p>
        </p:txBody>
      </p:sp>
      <p:graphicFrame>
        <p:nvGraphicFramePr>
          <p:cNvPr id="9" name="Content Placeholder 3"/>
          <p:cNvGraphicFramePr>
            <a:graphicFrameLocks/>
          </p:cNvGraphicFramePr>
          <p:nvPr/>
        </p:nvGraphicFramePr>
        <p:xfrm>
          <a:off x="152400" y="2133600"/>
          <a:ext cx="8786873" cy="3568394"/>
        </p:xfrm>
        <a:graphic>
          <a:graphicData uri="http://schemas.openxmlformats.org/drawingml/2006/table">
            <a:tbl>
              <a:tblPr firstRow="1" firstCol="1" bandCol="1">
                <a:tableStyleId>{6E25E649-3F16-4E02-A733-19D2CDBF48F0}</a:tableStyleId>
              </a:tblPr>
              <a:tblGrid>
                <a:gridCol w="1571635"/>
                <a:gridCol w="1504654"/>
                <a:gridCol w="1516652"/>
                <a:gridCol w="1669776"/>
                <a:gridCol w="1291130"/>
                <a:gridCol w="1233026"/>
              </a:tblGrid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endParaRPr lang="en-GB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2002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2003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2005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2006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2007</a:t>
                      </a:r>
                      <a:endParaRPr lang="en-GB" dirty="0"/>
                    </a:p>
                  </a:txBody>
                  <a:tcPr/>
                </a:tc>
              </a:tr>
              <a:tr h="790882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GB" sz="1800" kern="1200" dirty="0" smtClean="0"/>
                        <a:t>Tool</a:t>
                      </a:r>
                    </a:p>
                    <a:p>
                      <a:pPr marL="0" algn="ctr" defTabSz="914400" rtl="0" eaLnBrk="1" latinLnBrk="0" hangingPunct="1"/>
                      <a:r>
                        <a:rPr lang="en-GB" sz="1800" kern="1200" dirty="0" smtClean="0"/>
                        <a:t>(Visual Studio)</a:t>
                      </a:r>
                      <a:endParaRPr lang="en-GB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VS.NET 2002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VS.NET</a:t>
                      </a:r>
                      <a:r>
                        <a:rPr lang="en-GB" baseline="0" dirty="0" smtClean="0"/>
                        <a:t> 2003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VS2005</a:t>
                      </a:r>
                      <a:endParaRPr lang="en-GB" dirty="0" smtClean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GB" sz="1800" kern="1200" dirty="0" smtClean="0"/>
                        <a:t>VS2005</a:t>
                      </a:r>
                    </a:p>
                    <a:p>
                      <a:pPr marL="0" algn="ctr" defTabSz="914400" rtl="0" eaLnBrk="1" latinLnBrk="0" hangingPunct="1"/>
                      <a:r>
                        <a:rPr lang="en-GB" sz="1800" kern="1200" dirty="0" smtClean="0"/>
                        <a:t>+ Extensions</a:t>
                      </a:r>
                      <a:endParaRPr lang="en-GB" sz="18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VS2008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785818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800" kern="1200" dirty="0" smtClean="0"/>
                        <a:t>Languages</a:t>
                      </a:r>
                      <a:endParaRPr lang="en-GB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C# v1.0</a:t>
                      </a:r>
                    </a:p>
                    <a:p>
                      <a:pPr algn="ctr"/>
                      <a:r>
                        <a:rPr lang="en-GB" dirty="0" smtClean="0"/>
                        <a:t>VB.NET (v7.0)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C# v1.1</a:t>
                      </a:r>
                    </a:p>
                    <a:p>
                      <a:pPr algn="ctr"/>
                      <a:r>
                        <a:rPr lang="en-GB" dirty="0" smtClean="0"/>
                        <a:t>VB.NET (v7.1)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C# v2.0</a:t>
                      </a:r>
                    </a:p>
                    <a:p>
                      <a:pPr algn="ctr"/>
                      <a:r>
                        <a:rPr lang="en-GB" dirty="0" smtClean="0"/>
                        <a:t>VB2005 (v8.0)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en-GB" sz="1800" kern="1200" dirty="0" smtClean="0"/>
                    </a:p>
                    <a:p>
                      <a:pPr marL="0" algn="ctr" defTabSz="914400" rtl="0" eaLnBrk="1" latinLnBrk="0" hangingPunct="1"/>
                      <a:r>
                        <a:rPr lang="en-GB" sz="1800" kern="1200" dirty="0" smtClean="0"/>
                        <a:t>as before</a:t>
                      </a:r>
                      <a:endParaRPr lang="en-GB" sz="18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C# v3.0</a:t>
                      </a:r>
                    </a:p>
                    <a:p>
                      <a:pPr algn="ctr"/>
                      <a:r>
                        <a:rPr lang="en-GB" dirty="0" smtClean="0"/>
                        <a:t>VB9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857256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800" kern="1200" dirty="0" smtClean="0"/>
                        <a:t>Framework Libraries</a:t>
                      </a:r>
                      <a:endParaRPr lang="en-GB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err="1" smtClean="0"/>
                        <a:t>NetFx</a:t>
                      </a:r>
                      <a:r>
                        <a:rPr lang="en-GB" dirty="0" smtClean="0"/>
                        <a:t> v1.0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err="1" smtClean="0"/>
                        <a:t>NetFx</a:t>
                      </a:r>
                      <a:r>
                        <a:rPr lang="en-GB" dirty="0" smtClean="0"/>
                        <a:t> v1.1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err="1" smtClean="0"/>
                        <a:t>NetFx</a:t>
                      </a:r>
                      <a:r>
                        <a:rPr lang="en-GB" dirty="0" smtClean="0"/>
                        <a:t> v2.0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GB" sz="1800" kern="1200" dirty="0" err="1" smtClean="0"/>
                        <a:t>NetFx</a:t>
                      </a:r>
                      <a:r>
                        <a:rPr lang="en-GB" sz="1800" kern="1200" dirty="0" smtClean="0"/>
                        <a:t> v3.0</a:t>
                      </a:r>
                      <a:endParaRPr lang="en-GB" sz="18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err="1" smtClean="0"/>
                        <a:t>NetFx</a:t>
                      </a:r>
                      <a:r>
                        <a:rPr lang="en-GB" dirty="0" smtClean="0"/>
                        <a:t> v3.5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800" kern="1200" dirty="0" smtClean="0"/>
                        <a:t>Engine (CLR)</a:t>
                      </a:r>
                      <a:endParaRPr lang="en-GB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CLR v1.0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CLR v1.1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CLR v2.0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GB" sz="1800" kern="1200" dirty="0" smtClean="0"/>
                        <a:t>same version</a:t>
                      </a:r>
                      <a:endParaRPr lang="en-GB" sz="18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same version</a:t>
                      </a:r>
                      <a:endParaRPr lang="en-GB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7772400" y="2590800"/>
            <a:ext cx="1066800" cy="304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6496042" y="2566966"/>
            <a:ext cx="1147770" cy="3071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</p:cSld>
  <p:clrMapOvr>
    <a:masterClrMapping/>
  </p:clrMapOvr>
  <p:transition advTm="1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Framework v3.5 (green bits)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61" y="1143000"/>
            <a:ext cx="8143905" cy="5562600"/>
          </a:xfrm>
        </p:spPr>
        <p:txBody>
          <a:bodyPr>
            <a:noAutofit/>
          </a:bodyPr>
          <a:lstStyle/>
          <a:p>
            <a:r>
              <a:rPr lang="en-GB" dirty="0" err="1" smtClean="0"/>
              <a:t>System.Core.dll</a:t>
            </a:r>
            <a:endParaRPr lang="en-GB" dirty="0" smtClean="0"/>
          </a:p>
          <a:p>
            <a:r>
              <a:rPr lang="en-GB" dirty="0" err="1" smtClean="0"/>
              <a:t>System.Data.Linq.dll</a:t>
            </a:r>
            <a:endParaRPr lang="en-GB" dirty="0" smtClean="0"/>
          </a:p>
          <a:p>
            <a:r>
              <a:rPr lang="en-GB" dirty="0" err="1" smtClean="0"/>
              <a:t>System.Xml.Linq.dll</a:t>
            </a:r>
            <a:endParaRPr lang="en-GB" dirty="0" smtClean="0"/>
          </a:p>
          <a:p>
            <a:r>
              <a:rPr lang="en-GB" dirty="0" err="1" smtClean="0"/>
              <a:t>System.Data.DataSetExtensions.dll</a:t>
            </a:r>
            <a:endParaRPr lang="en-GB" dirty="0" smtClean="0"/>
          </a:p>
          <a:p>
            <a:r>
              <a:rPr lang="en-GB" dirty="0" err="1" smtClean="0"/>
              <a:t>System.Web.Extensions.dll</a:t>
            </a:r>
            <a:endParaRPr lang="en-GB" dirty="0" smtClean="0"/>
          </a:p>
          <a:p>
            <a:r>
              <a:rPr lang="en-GB" dirty="0" err="1" smtClean="0"/>
              <a:t>System.WorkflowServices.dll</a:t>
            </a:r>
            <a:endParaRPr lang="en-GB" dirty="0" smtClean="0"/>
          </a:p>
          <a:p>
            <a:r>
              <a:rPr lang="en-GB" dirty="0" err="1" smtClean="0"/>
              <a:t>System.ServiceModel.Web.dll</a:t>
            </a:r>
            <a:endParaRPr lang="en-GB" dirty="0" smtClean="0"/>
          </a:p>
          <a:p>
            <a:r>
              <a:rPr lang="en-GB" dirty="0" err="1" smtClean="0"/>
              <a:t>System.AddIn.dll</a:t>
            </a:r>
            <a:r>
              <a:rPr lang="en-GB" dirty="0" smtClean="0"/>
              <a:t>, </a:t>
            </a:r>
            <a:r>
              <a:rPr lang="en-GB" dirty="0" err="1" smtClean="0"/>
              <a:t>System.AddIn.Contract.dll</a:t>
            </a:r>
            <a:endParaRPr lang="en-GB" dirty="0" smtClean="0"/>
          </a:p>
          <a:p>
            <a:r>
              <a:rPr lang="en-GB" dirty="0" err="1" smtClean="0"/>
              <a:t>System.Windows.Presentation.dll</a:t>
            </a:r>
            <a:endParaRPr lang="en-GB" dirty="0" smtClean="0"/>
          </a:p>
          <a:p>
            <a:r>
              <a:rPr lang="en-GB" dirty="0" err="1" smtClean="0"/>
              <a:t>System.Net.dll</a:t>
            </a:r>
            <a:endParaRPr lang="en-GB" dirty="0" smtClean="0"/>
          </a:p>
          <a:p>
            <a:r>
              <a:rPr lang="en-GB" dirty="0" err="1" smtClean="0"/>
              <a:t>System.DirectoryServices.AccountManagement.dll</a:t>
            </a:r>
            <a:endParaRPr lang="en-GB" dirty="0" smtClean="0"/>
          </a:p>
          <a:p>
            <a:r>
              <a:rPr lang="en-GB" dirty="0" err="1" smtClean="0"/>
              <a:t>System.Management.Instrumentation.dll</a:t>
            </a:r>
            <a:endParaRPr lang="en-GB" dirty="0" smtClean="0"/>
          </a:p>
          <a:p>
            <a:r>
              <a:rPr lang="en-GB" dirty="0" err="1" smtClean="0"/>
              <a:t>System.VisualC.STLCLR.dll</a:t>
            </a:r>
            <a:endParaRPr lang="en-GB" dirty="0" smtClean="0"/>
          </a:p>
        </p:txBody>
      </p:sp>
      <p:pic>
        <p:nvPicPr>
          <p:cNvPr id="8" name="Picture 2" descr="http://files.turbosquid.com/Preview/Content_on_12_14_2002_06_20_09/C26CardboardBox.jpgDE77AA81-9E9E-4ADC-AEE294BE286A5518.jpg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1447800"/>
            <a:ext cx="2147894" cy="2147894"/>
          </a:xfrm>
          <a:prstGeom prst="rect">
            <a:avLst/>
          </a:prstGeom>
          <a:ln>
            <a:solidFill>
              <a:schemeClr val="accent3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p:transition advTm="24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9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3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4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7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4" dur="indefinite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9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0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85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7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88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91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3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9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97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9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00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03" dur="indefinite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5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0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09" dur="indefinite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1" dur="indefinite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12" dur="indefinite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15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7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"/>
                                      </p:to>
                                    </p:set>
                                    <p:animEffect filter="image" prLst="opacity: 1">
                                      <p:cBhvr rctx="IE">
                                        <p:cTn id="118" dur="indefinite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Visual Studio 2008</a:t>
            </a:r>
          </a:p>
          <a:p>
            <a:pPr lvl="1"/>
            <a:r>
              <a:rPr lang="en-GB" dirty="0" smtClean="0"/>
              <a:t>Great for Windows Vista</a:t>
            </a:r>
          </a:p>
          <a:p>
            <a:pPr lvl="1"/>
            <a:r>
              <a:rPr lang="en-GB" dirty="0" smtClean="0"/>
              <a:t>Great for .NET Framework v3.0</a:t>
            </a:r>
          </a:p>
          <a:p>
            <a:pPr lvl="1"/>
            <a:r>
              <a:rPr lang="en-GB" dirty="0" smtClean="0"/>
              <a:t>Great for Client Development</a:t>
            </a:r>
          </a:p>
          <a:p>
            <a:pPr lvl="1"/>
            <a:r>
              <a:rPr lang="en-GB" dirty="0" smtClean="0"/>
              <a:t>Great for Office Development</a:t>
            </a:r>
          </a:p>
          <a:p>
            <a:pPr lvl="1"/>
            <a:r>
              <a:rPr lang="en-GB" dirty="0" smtClean="0"/>
              <a:t>Great for Web Development</a:t>
            </a:r>
          </a:p>
          <a:p>
            <a:pPr lvl="1"/>
            <a:r>
              <a:rPr lang="en-GB" dirty="0" smtClean="0"/>
              <a:t>Great for Mobile Development</a:t>
            </a:r>
          </a:p>
          <a:p>
            <a:pPr lvl="1"/>
            <a:r>
              <a:rPr lang="en-GB" dirty="0" smtClean="0"/>
              <a:t>Great for Services Development</a:t>
            </a:r>
          </a:p>
          <a:p>
            <a:pPr lvl="1"/>
            <a:r>
              <a:rPr lang="en-GB" dirty="0" smtClean="0"/>
              <a:t>Great for .NET Framework v3.5</a:t>
            </a:r>
          </a:p>
          <a:p>
            <a:r>
              <a:rPr lang="en-GB" dirty="0" smtClean="0"/>
              <a:t>Pretty Cool for .NET 2.0 projects too!</a:t>
            </a:r>
          </a:p>
          <a:p>
            <a:pPr lvl="1"/>
            <a:r>
              <a:rPr lang="en-GB" dirty="0" err="1" smtClean="0"/>
              <a:t>Multitargeting</a:t>
            </a:r>
            <a:r>
              <a:rPr lang="en-GB" dirty="0" smtClean="0"/>
              <a:t>  (and no new CLR)</a:t>
            </a:r>
          </a:p>
          <a:p>
            <a:pPr lvl="1"/>
            <a:r>
              <a:rPr lang="en-GB" dirty="0" smtClean="0"/>
              <a:t>Use the new C#3 and VB9 language features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04771" y="1219200"/>
            <a:ext cx="5363029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ransition advTm="1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MSDN in the UK</a:t>
            </a:r>
            <a:endParaRPr lang="en-GB" dirty="0"/>
          </a:p>
        </p:txBody>
      </p:sp>
      <p:pic>
        <p:nvPicPr>
          <p:cNvPr id="1030" name="Picture 6" descr="See the events we are runni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46" y="1500174"/>
            <a:ext cx="1143000" cy="22860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2" name="Picture 8" descr="Visit the new look MSDN site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1" y="1428736"/>
            <a:ext cx="2143139" cy="4286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6" name="Picture 12" descr="Sign up to the MSDN newsletter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86" y="1500174"/>
            <a:ext cx="1143000" cy="22860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40" name="Picture 16" descr="Learn more about developer security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500966" y="1500174"/>
            <a:ext cx="1143000" cy="22860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3000364" y="4210032"/>
            <a:ext cx="6000792" cy="257176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GB" dirty="0" smtClean="0"/>
              <a:t>Visit </a:t>
            </a:r>
            <a:r>
              <a:rPr lang="en-GB" dirty="0" smtClean="0">
                <a:hlinkClick r:id="rId11"/>
              </a:rPr>
              <a:t>http://msdn.co.uk</a:t>
            </a:r>
            <a:r>
              <a:rPr lang="en-GB" dirty="0" smtClean="0"/>
              <a:t> </a:t>
            </a:r>
          </a:p>
          <a:p>
            <a:pPr lvl="1"/>
            <a:r>
              <a:rPr lang="en-GB" dirty="0" smtClean="0"/>
              <a:t>Newsletter</a:t>
            </a:r>
          </a:p>
          <a:p>
            <a:pPr lvl="1"/>
            <a:r>
              <a:rPr lang="en-GB" dirty="0" smtClean="0"/>
              <a:t>Events</a:t>
            </a:r>
          </a:p>
          <a:p>
            <a:pPr lvl="1"/>
            <a:r>
              <a:rPr lang="en-GB" dirty="0" err="1" smtClean="0"/>
              <a:t>Screencasts</a:t>
            </a:r>
            <a:endParaRPr lang="en-GB" dirty="0" smtClean="0"/>
          </a:p>
          <a:p>
            <a:pPr lvl="1"/>
            <a:r>
              <a:rPr lang="en-GB" dirty="0" smtClean="0"/>
              <a:t>Blogs </a:t>
            </a:r>
          </a:p>
        </p:txBody>
      </p:sp>
      <p:pic>
        <p:nvPicPr>
          <p:cNvPr id="2" name="Picture 6" descr="image00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096000" y="1500174"/>
            <a:ext cx="1152454" cy="22860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Tm="30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Q &amp; A gold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9925" y="2743200"/>
            <a:ext cx="27241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12700" algn="ctr" rotWithShape="0">
              <a:srgbClr val="808080">
                <a:alpha val="50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TextBox 326658"/>
          <p:cNvSpPr txBox="1">
            <a:spLocks noChangeArrowheads="1"/>
          </p:cNvSpPr>
          <p:nvPr/>
        </p:nvSpPr>
        <p:spPr bwMode="auto">
          <a:xfrm>
            <a:off x="1314450" y="4230688"/>
            <a:ext cx="62753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Aft>
                <a:spcPts val="1200"/>
              </a:spcAft>
              <a:tabLst>
                <a:tab pos="174625" algn="l"/>
              </a:tabLst>
              <a:defRPr/>
            </a:pPr>
            <a:r>
              <a:rPr lang="en-US" sz="1100" dirty="0">
                <a:solidFill>
                  <a:schemeClr val="accent1"/>
                </a:solidFill>
                <a:latin typeface="+mj-lt"/>
                <a:cs typeface="Arial" charset="0"/>
              </a:rPr>
              <a:t>© 2007 Microsoft Corporation. All rights reserved.</a:t>
            </a:r>
            <a:r>
              <a:rPr lang="en-US" sz="1100" b="1" dirty="0">
                <a:solidFill>
                  <a:schemeClr val="accent1"/>
                </a:solidFill>
                <a:latin typeface="+mj-lt"/>
                <a:cs typeface="Arial" charset="0"/>
              </a:rPr>
              <a:t/>
            </a:r>
            <a:br>
              <a:rPr lang="en-US" sz="1100" b="1" dirty="0">
                <a:solidFill>
                  <a:schemeClr val="accent1"/>
                </a:solidFill>
                <a:latin typeface="+mj-lt"/>
                <a:cs typeface="Arial" charset="0"/>
              </a:rPr>
            </a:br>
            <a:r>
              <a:rPr lang="en-US" sz="1100" b="1" dirty="0">
                <a:solidFill>
                  <a:schemeClr val="accent1"/>
                </a:solidFill>
                <a:latin typeface="+mj-lt"/>
                <a:cs typeface="Arial" charset="0"/>
              </a:rPr>
              <a:t>	</a:t>
            </a:r>
            <a:r>
              <a:rPr lang="en-US" sz="1100" dirty="0">
                <a:solidFill>
                  <a:schemeClr val="tx2"/>
                </a:solidFill>
                <a:latin typeface="+mj-lt"/>
                <a:cs typeface="Arial" charset="0"/>
              </a:rPr>
              <a:t>This presentation is for informational purposes only.</a:t>
            </a:r>
            <a:br>
              <a:rPr lang="en-US" sz="1100" dirty="0">
                <a:solidFill>
                  <a:schemeClr val="tx2"/>
                </a:solidFill>
                <a:latin typeface="+mj-lt"/>
                <a:cs typeface="Arial" charset="0"/>
              </a:rPr>
            </a:br>
            <a:r>
              <a:rPr lang="en-US" sz="1100" dirty="0">
                <a:solidFill>
                  <a:schemeClr val="tx2"/>
                </a:solidFill>
                <a:latin typeface="+mj-lt"/>
                <a:cs typeface="Arial" charset="0"/>
              </a:rPr>
              <a:t>	MICROSOFT MAKES NO WARRANTIES, EXPRESS OR IMPLIED, IN THIS SUMMARY.</a:t>
            </a:r>
          </a:p>
        </p:txBody>
      </p:sp>
      <p:pic>
        <p:nvPicPr>
          <p:cNvPr id="54275" name="Picture 4" descr="logo_ms_big.png"/>
          <p:cNvPicPr>
            <a:picLocks noChangeAspect="1"/>
          </p:cNvPicPr>
          <p:nvPr/>
        </p:nvPicPr>
        <p:blipFill>
          <a:blip r:embed="rId3">
            <a:lum bright="100000"/>
          </a:blip>
          <a:srcRect/>
          <a:stretch>
            <a:fillRect/>
          </a:stretch>
        </p:blipFill>
        <p:spPr bwMode="auto">
          <a:xfrm>
            <a:off x="1577975" y="3298825"/>
            <a:ext cx="4937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9" descr="title-slide-lines_BIG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997200"/>
            <a:ext cx="3360738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10" descr="title-slide-lines_BIG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75338" y="4476750"/>
            <a:ext cx="3268662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AGENDA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GB" dirty="0" smtClean="0"/>
              <a:t>The no brainer upgrade</a:t>
            </a:r>
          </a:p>
          <a:p>
            <a:pPr lvl="1"/>
            <a:r>
              <a:rPr lang="en-GB" dirty="0" smtClean="0"/>
              <a:t>VS2008 is a VS2005 superset</a:t>
            </a:r>
          </a:p>
          <a:p>
            <a:pPr lvl="1"/>
            <a:r>
              <a:rPr lang="en-GB" dirty="0" err="1" smtClean="0"/>
              <a:t>Fx</a:t>
            </a:r>
            <a:r>
              <a:rPr lang="en-GB" dirty="0" smtClean="0"/>
              <a:t> 3.5 is a </a:t>
            </a:r>
            <a:r>
              <a:rPr lang="en-GB" dirty="0" err="1" smtClean="0"/>
              <a:t>Fx</a:t>
            </a:r>
            <a:r>
              <a:rPr lang="en-GB" dirty="0" smtClean="0"/>
              <a:t> 2.0/3.0 superset</a:t>
            </a:r>
          </a:p>
          <a:p>
            <a:pPr lvl="1"/>
            <a:r>
              <a:rPr lang="en-GB" dirty="0" err="1" smtClean="0"/>
              <a:t>Multitargeting</a:t>
            </a:r>
            <a:endParaRPr lang="en-GB" dirty="0" smtClean="0"/>
          </a:p>
          <a:p>
            <a:pPr lvl="3"/>
            <a:endParaRPr lang="en-GB" dirty="0" smtClean="0"/>
          </a:p>
          <a:p>
            <a:pPr>
              <a:buNone/>
            </a:pPr>
            <a:r>
              <a:rPr lang="en-GB" dirty="0" smtClean="0"/>
              <a:t>Developing with C# and VB for</a:t>
            </a:r>
          </a:p>
          <a:p>
            <a:pPr lvl="1"/>
            <a:r>
              <a:rPr lang="en-GB" dirty="0" smtClean="0"/>
              <a:t>Web, Client, Office, Server, Mobile</a:t>
            </a:r>
          </a:p>
          <a:p>
            <a:pPr lvl="3"/>
            <a:endParaRPr lang="en-GB" dirty="0" smtClean="0"/>
          </a:p>
          <a:p>
            <a:pPr>
              <a:buNone/>
            </a:pPr>
            <a:r>
              <a:rPr lang="en-GB" dirty="0" smtClean="0"/>
              <a:t>.NET Framework v3.5 demystified</a:t>
            </a:r>
            <a:endParaRPr lang="en-GB" dirty="0"/>
          </a:p>
        </p:txBody>
      </p:sp>
    </p:spTree>
  </p:cSld>
  <p:clrMapOvr>
    <a:masterClrMapping/>
  </p:clrMapOvr>
  <p:transition advTm="6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Visual Studio in the year </a:t>
            </a:r>
            <a:r>
              <a:rPr lang="en-GB" dirty="0" smtClean="0"/>
              <a:t>2008</a:t>
            </a:r>
            <a:endParaRPr lang="en-GB" dirty="0"/>
          </a:p>
        </p:txBody>
      </p:sp>
      <p:grpSp>
        <p:nvGrpSpPr>
          <p:cNvPr id="3" name="Group 10"/>
          <p:cNvGrpSpPr/>
          <p:nvPr/>
        </p:nvGrpSpPr>
        <p:grpSpPr>
          <a:xfrm>
            <a:off x="914400" y="1447800"/>
            <a:ext cx="7391400" cy="3657600"/>
            <a:chOff x="1295400" y="1828800"/>
            <a:chExt cx="6781800" cy="2895600"/>
          </a:xfrm>
          <a:effectLst>
            <a:reflection blurRad="6350" stA="50000" endA="300" endPos="38500" dist="50800" dir="5400000" sy="-100000" algn="bl" rotWithShape="0"/>
          </a:effectLst>
        </p:grpSpPr>
        <p:sp>
          <p:nvSpPr>
            <p:cNvPr id="5" name="Rounded Rectangle 4"/>
            <p:cNvSpPr/>
            <p:nvPr/>
          </p:nvSpPr>
          <p:spPr>
            <a:xfrm>
              <a:off x="1295400" y="1828800"/>
              <a:ext cx="6781800" cy="2895600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GB" sz="4000" dirty="0" smtClean="0">
                  <a:solidFill>
                    <a:schemeClr val="tx1"/>
                  </a:solidFill>
                </a:rPr>
                <a:t>Visual Studio 2005</a:t>
              </a:r>
              <a:endParaRPr lang="en-GB" sz="4000" dirty="0">
                <a:solidFill>
                  <a:schemeClr val="tx1"/>
                </a:solidFill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19700" y="2743200"/>
              <a:ext cx="2057400" cy="1569864"/>
            </a:xfrm>
            <a:prstGeom prst="roundRect">
              <a:avLst>
                <a:gd name="adj" fmla="val 4167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pic>
      </p:grpSp>
      <p:grpSp>
        <p:nvGrpSpPr>
          <p:cNvPr id="4" name="Group 9"/>
          <p:cNvGrpSpPr/>
          <p:nvPr/>
        </p:nvGrpSpPr>
        <p:grpSpPr>
          <a:xfrm>
            <a:off x="762000" y="1371600"/>
            <a:ext cx="7772400" cy="4800600"/>
            <a:chOff x="266700" y="1981200"/>
            <a:chExt cx="6781800" cy="2895600"/>
          </a:xfrm>
          <a:effectLst>
            <a:reflection blurRad="6350" stA="50000" endA="300" endPos="38500" dist="50800" dir="5400000" sy="-100000" algn="bl" rotWithShape="0"/>
          </a:effectLst>
        </p:grpSpPr>
        <p:sp>
          <p:nvSpPr>
            <p:cNvPr id="8" name="Rounded Rectangle 7"/>
            <p:cNvSpPr/>
            <p:nvPr/>
          </p:nvSpPr>
          <p:spPr>
            <a:xfrm>
              <a:off x="266700" y="1981200"/>
              <a:ext cx="6781800" cy="28956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en-GB" sz="4000" b="1" dirty="0">
                <a:solidFill>
                  <a:schemeClr val="tx1"/>
                </a:solidFill>
              </a:endParaRPr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52900" y="2895600"/>
              <a:ext cx="2057400" cy="1569864"/>
            </a:xfrm>
            <a:prstGeom prst="roundRect">
              <a:avLst>
                <a:gd name="adj" fmla="val 4167"/>
              </a:avLst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pic>
      </p:grpSp>
      <p:sp>
        <p:nvSpPr>
          <p:cNvPr id="7" name="Rounded Rectangle 6"/>
          <p:cNvSpPr/>
          <p:nvPr/>
        </p:nvSpPr>
        <p:spPr>
          <a:xfrm>
            <a:off x="838200" y="2286000"/>
            <a:ext cx="7620000" cy="37338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GB" sz="2000" b="1" dirty="0" smtClean="0">
                <a:solidFill>
                  <a:schemeClr val="tx1"/>
                </a:solidFill>
              </a:rPr>
              <a:t>+ Service Pack 1		+ SP1 Update for Vista</a:t>
            </a:r>
          </a:p>
          <a:p>
            <a:pPr>
              <a:lnSpc>
                <a:spcPct val="150000"/>
              </a:lnSpc>
            </a:pPr>
            <a:r>
              <a:rPr lang="en-GB" sz="2000" b="1" dirty="0" smtClean="0">
                <a:solidFill>
                  <a:schemeClr val="tx1"/>
                </a:solidFill>
              </a:rPr>
              <a:t>+ WF Extensions 		+ WPF &amp; WCF Extensions</a:t>
            </a:r>
          </a:p>
          <a:p>
            <a:pPr>
              <a:lnSpc>
                <a:spcPct val="150000"/>
              </a:lnSpc>
            </a:pPr>
            <a:r>
              <a:rPr lang="en-GB" sz="2000" b="1" dirty="0" smtClean="0">
                <a:solidFill>
                  <a:schemeClr val="tx1"/>
                </a:solidFill>
              </a:rPr>
              <a:t>+ SharePoint Workflow</a:t>
            </a:r>
          </a:p>
          <a:p>
            <a:pPr>
              <a:lnSpc>
                <a:spcPct val="150000"/>
              </a:lnSpc>
            </a:pPr>
            <a:r>
              <a:rPr lang="en-GB" sz="2000" b="1" dirty="0" smtClean="0">
                <a:solidFill>
                  <a:schemeClr val="tx1"/>
                </a:solidFill>
              </a:rPr>
              <a:t>+ Visual Studio Tools for Office Second Edition</a:t>
            </a:r>
          </a:p>
          <a:p>
            <a:pPr>
              <a:lnSpc>
                <a:spcPct val="150000"/>
              </a:lnSpc>
            </a:pPr>
            <a:r>
              <a:rPr lang="en-GB" sz="2000" b="1" dirty="0" smtClean="0">
                <a:solidFill>
                  <a:schemeClr val="tx1"/>
                </a:solidFill>
              </a:rPr>
              <a:t>+ ASP.NET AJAX Extensions</a:t>
            </a:r>
          </a:p>
          <a:p>
            <a:pPr>
              <a:lnSpc>
                <a:spcPct val="150000"/>
              </a:lnSpc>
            </a:pPr>
            <a:r>
              <a:rPr lang="en-GB" sz="2000" b="1" dirty="0" smtClean="0">
                <a:solidFill>
                  <a:schemeClr val="tx1"/>
                </a:solidFill>
              </a:rPr>
              <a:t>+ Device Emulator v2.0 	+ .NETCF v2.0 SP2</a:t>
            </a:r>
          </a:p>
          <a:p>
            <a:pPr>
              <a:lnSpc>
                <a:spcPct val="150000"/>
              </a:lnSpc>
            </a:pPr>
            <a:r>
              <a:rPr lang="en-GB" sz="2000" b="1" dirty="0" smtClean="0">
                <a:solidFill>
                  <a:schemeClr val="tx1"/>
                </a:solidFill>
              </a:rPr>
              <a:t>+ WM 5.0 Pocket PC SDK	+ WM5.0 Smartphone SDK</a:t>
            </a:r>
            <a:endParaRPr lang="en-GB" sz="2000" b="1" dirty="0">
              <a:solidFill>
                <a:schemeClr val="tx1"/>
              </a:solidFill>
            </a:endParaRPr>
          </a:p>
        </p:txBody>
      </p:sp>
      <p:pic>
        <p:nvPicPr>
          <p:cNvPr id="10" name="Picture 17" descr="C:\Program Files\Microsoft Resource DVD Artwork\DVD_ART\Artwork_Imagery\Shapes and Graphics\Bullets\VS 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1640501"/>
            <a:ext cx="811624" cy="493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286000" y="1524000"/>
            <a:ext cx="4884094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4400" dirty="0" smtClean="0"/>
              <a:t>Visual Studio 2008</a:t>
            </a:r>
            <a:endParaRPr lang="en-GB" sz="4400" dirty="0"/>
          </a:p>
        </p:txBody>
      </p:sp>
    </p:spTree>
  </p:cSld>
  <p:clrMapOvr>
    <a:masterClrMapping/>
  </p:clrMapOvr>
  <p:transition advTm="1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6111240" y="2057400"/>
            <a:ext cx="2880360" cy="2880360"/>
            <a:chOff x="6111240" y="2057400"/>
            <a:chExt cx="2880360" cy="2880360"/>
          </a:xfrm>
        </p:grpSpPr>
        <p:sp>
          <p:nvSpPr>
            <p:cNvPr id="142" name="Oval 141"/>
            <p:cNvSpPr/>
            <p:nvPr/>
          </p:nvSpPr>
          <p:spPr>
            <a:xfrm>
              <a:off x="6111240" y="2057400"/>
              <a:ext cx="2880360" cy="288036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D14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6553200" y="2301241"/>
              <a:ext cx="1981200" cy="40011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rgbClr val="3A100B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v3.5.21022.8</a:t>
              </a:r>
              <a:endParaRPr kumimoji="0" lang="en-US" sz="2000" b="1" i="0" u="none" strike="noStrike" kern="0" cap="none" spc="0" normalizeH="0" baseline="0" noProof="0" dirty="0">
                <a:ln>
                  <a:prstDash val="solid"/>
                </a:ln>
                <a:solidFill>
                  <a:srgbClr val="3A100B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NetFx</a:t>
            </a:r>
            <a:r>
              <a:rPr lang="en-GB" dirty="0" smtClean="0"/>
              <a:t> - “Green” and “Red” Bits</a:t>
            </a:r>
            <a:endParaRPr lang="en-GB" dirty="0"/>
          </a:p>
        </p:txBody>
      </p:sp>
      <p:grpSp>
        <p:nvGrpSpPr>
          <p:cNvPr id="125" name="Group 6"/>
          <p:cNvGrpSpPr/>
          <p:nvPr/>
        </p:nvGrpSpPr>
        <p:grpSpPr>
          <a:xfrm>
            <a:off x="152400" y="2667000"/>
            <a:ext cx="1714500" cy="1371600"/>
            <a:chOff x="609600" y="2362200"/>
            <a:chExt cx="1714500" cy="1371600"/>
          </a:xfrm>
        </p:grpSpPr>
        <p:sp>
          <p:nvSpPr>
            <p:cNvPr id="126" name="Oval 125"/>
            <p:cNvSpPr/>
            <p:nvPr/>
          </p:nvSpPr>
          <p:spPr>
            <a:xfrm>
              <a:off x="685800" y="2819400"/>
              <a:ext cx="1600200" cy="914400"/>
            </a:xfrm>
            <a:prstGeom prst="ellipse">
              <a:avLst/>
            </a:prstGeom>
            <a:gradFill rotWithShape="1">
              <a:gsLst>
                <a:gs pos="0">
                  <a:srgbClr val="FFD147">
                    <a:tint val="80000"/>
                    <a:satMod val="300000"/>
                  </a:srgbClr>
                </a:gs>
                <a:gs pos="100000">
                  <a:srgbClr val="FFD147">
                    <a:shade val="30000"/>
                    <a:satMod val="200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D14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609600" y="2895600"/>
              <a:ext cx="1714500" cy="70788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rgbClr val="9B2D1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v2.0.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rgbClr val="9B2D1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50727.42</a:t>
              </a:r>
              <a:endParaRPr kumimoji="0" lang="en-US" sz="2000" b="1" i="0" u="none" strike="noStrike" kern="0" cap="none" spc="0" normalizeH="0" baseline="0" noProof="0" dirty="0">
                <a:ln>
                  <a:prstDash val="solid"/>
                </a:ln>
                <a:solidFill>
                  <a:srgbClr val="9B2D1F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914400" y="2362200"/>
              <a:ext cx="10656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</a:rPr>
                <a:t>v2.0 RTM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9" name="Group 18"/>
          <p:cNvGrpSpPr/>
          <p:nvPr/>
        </p:nvGrpSpPr>
        <p:grpSpPr>
          <a:xfrm>
            <a:off x="2057400" y="3581400"/>
            <a:ext cx="2057400" cy="2400300"/>
            <a:chOff x="2667000" y="4152900"/>
            <a:chExt cx="2057400" cy="2400300"/>
          </a:xfrm>
        </p:grpSpPr>
        <p:sp>
          <p:nvSpPr>
            <p:cNvPr id="130" name="Oval 129"/>
            <p:cNvSpPr/>
            <p:nvPr/>
          </p:nvSpPr>
          <p:spPr>
            <a:xfrm>
              <a:off x="2667000" y="4495800"/>
              <a:ext cx="2057400" cy="2057400"/>
            </a:xfrm>
            <a:prstGeom prst="ellipse">
              <a:avLst/>
            </a:prstGeom>
            <a:gradFill rotWithShape="1">
              <a:gsLst>
                <a:gs pos="0">
                  <a:srgbClr val="742117">
                    <a:shade val="51000"/>
                    <a:satMod val="130000"/>
                  </a:srgbClr>
                </a:gs>
                <a:gs pos="80000">
                  <a:srgbClr val="742117">
                    <a:shade val="93000"/>
                    <a:satMod val="130000"/>
                  </a:srgbClr>
                </a:gs>
                <a:gs pos="100000">
                  <a:srgbClr val="742117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D14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Oval 130"/>
            <p:cNvSpPr/>
            <p:nvPr/>
          </p:nvSpPr>
          <p:spPr>
            <a:xfrm>
              <a:off x="2895600" y="5524500"/>
              <a:ext cx="1600200" cy="914400"/>
            </a:xfrm>
            <a:prstGeom prst="ellipse">
              <a:avLst/>
            </a:prstGeom>
            <a:gradFill flip="none" rotWithShape="1">
              <a:gsLst>
                <a:gs pos="0">
                  <a:srgbClr val="FFD147">
                    <a:tint val="80000"/>
                    <a:satMod val="300000"/>
                  </a:srgbClr>
                </a:gs>
                <a:gs pos="100000">
                  <a:srgbClr val="FFD147">
                    <a:shade val="30000"/>
                    <a:satMod val="20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B2D1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2819400" y="5578614"/>
              <a:ext cx="1714500" cy="70788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rgbClr val="9B2D1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v2.0.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rgbClr val="9B2D1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50727.312</a:t>
              </a:r>
              <a:endParaRPr kumimoji="0" lang="en-US" sz="2000" b="1" i="0" u="none" strike="noStrike" kern="0" cap="none" spc="0" normalizeH="0" baseline="0" noProof="0" dirty="0">
                <a:ln>
                  <a:prstDash val="solid"/>
                </a:ln>
                <a:solidFill>
                  <a:srgbClr val="9B2D1F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2824158" y="4724400"/>
              <a:ext cx="1714500" cy="40011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chemeClr val="bg2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v3.0</a:t>
              </a:r>
              <a:endParaRPr kumimoji="0" lang="en-US" sz="2000" b="1" i="0" u="none" strike="noStrike" kern="0" cap="none" spc="0" normalizeH="0" baseline="0" noProof="0" dirty="0">
                <a:ln>
                  <a:prstDash val="solid"/>
                </a:ln>
                <a:solidFill>
                  <a:schemeClr val="bg2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3124200" y="4152900"/>
              <a:ext cx="1133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</a:rPr>
                <a:t>Vista RTM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5" name="Group 39"/>
          <p:cNvGrpSpPr/>
          <p:nvPr/>
        </p:nvGrpSpPr>
        <p:grpSpPr>
          <a:xfrm>
            <a:off x="2057400" y="1371600"/>
            <a:ext cx="2057400" cy="2057400"/>
            <a:chOff x="2590800" y="2057400"/>
            <a:chExt cx="2057400" cy="2057400"/>
          </a:xfrm>
        </p:grpSpPr>
        <p:sp>
          <p:nvSpPr>
            <p:cNvPr id="136" name="Oval 135"/>
            <p:cNvSpPr/>
            <p:nvPr/>
          </p:nvSpPr>
          <p:spPr>
            <a:xfrm>
              <a:off x="2590800" y="2057400"/>
              <a:ext cx="2057400" cy="2057400"/>
            </a:xfrm>
            <a:prstGeom prst="ellipse">
              <a:avLst/>
            </a:prstGeom>
            <a:gradFill rotWithShape="1">
              <a:gsLst>
                <a:gs pos="0">
                  <a:srgbClr val="742117">
                    <a:shade val="51000"/>
                    <a:satMod val="130000"/>
                  </a:srgbClr>
                </a:gs>
                <a:gs pos="80000">
                  <a:srgbClr val="742117">
                    <a:shade val="93000"/>
                    <a:satMod val="130000"/>
                  </a:srgbClr>
                </a:gs>
                <a:gs pos="100000">
                  <a:srgbClr val="742117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D14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2747946" y="2286000"/>
              <a:ext cx="1714500" cy="40011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chemeClr val="bg2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v3.0</a:t>
              </a:r>
              <a:endParaRPr kumimoji="0" lang="en-US" sz="2000" b="1" i="0" u="none" strike="noStrike" kern="0" cap="none" spc="0" normalizeH="0" baseline="0" noProof="0" dirty="0">
                <a:ln>
                  <a:prstDash val="solid"/>
                </a:ln>
                <a:solidFill>
                  <a:schemeClr val="bg2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  <p:grpSp>
          <p:nvGrpSpPr>
            <p:cNvPr id="138" name="Group 21"/>
            <p:cNvGrpSpPr/>
            <p:nvPr/>
          </p:nvGrpSpPr>
          <p:grpSpPr>
            <a:xfrm>
              <a:off x="2743200" y="3048000"/>
              <a:ext cx="1714500" cy="914400"/>
              <a:chOff x="609600" y="3048000"/>
              <a:chExt cx="1714500" cy="914400"/>
            </a:xfrm>
          </p:grpSpPr>
          <p:sp>
            <p:nvSpPr>
              <p:cNvPr id="139" name="Oval 138"/>
              <p:cNvSpPr/>
              <p:nvPr/>
            </p:nvSpPr>
            <p:spPr>
              <a:xfrm>
                <a:off x="685800" y="3048000"/>
                <a:ext cx="1600200" cy="914400"/>
              </a:xfrm>
              <a:prstGeom prst="ellipse">
                <a:avLst/>
              </a:prstGeom>
              <a:gradFill rotWithShape="1">
                <a:gsLst>
                  <a:gs pos="0">
                    <a:srgbClr val="FFD147">
                      <a:tint val="80000"/>
                      <a:satMod val="300000"/>
                    </a:srgbClr>
                  </a:gs>
                  <a:gs pos="100000">
                    <a:srgbClr val="FFD147">
                      <a:shade val="30000"/>
                      <a:satMod val="200000"/>
                    </a:srgb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D147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Rectangle 139"/>
              <p:cNvSpPr/>
              <p:nvPr/>
            </p:nvSpPr>
            <p:spPr>
              <a:xfrm>
                <a:off x="609600" y="3178314"/>
                <a:ext cx="1714500" cy="707886"/>
              </a:xfrm>
              <a:prstGeom prst="rect">
                <a:avLst/>
              </a:prstGeom>
              <a:noFill/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wrap="square" lIns="91440" tIns="45720" rIns="91440" bIns="45720">
                <a:spAutoFit/>
                <a:scene3d>
                  <a:camera prst="orthographicFront">
                    <a:rot lat="0" lon="0" rev="0"/>
                  </a:camera>
                  <a:lightRig rig="glow" dir="t">
                    <a:rot lat="0" lon="0" rev="3600000"/>
                  </a:lightRig>
                </a:scene3d>
                <a:sp3d prstMaterial="softEdge">
                  <a:bevelT w="29210" h="16510"/>
                  <a:contourClr>
                    <a:schemeClr val="accent4">
                      <a:alpha val="95000"/>
                    </a:schemeClr>
                  </a:contourClr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 smtClean="0">
                    <a:ln>
                      <a:prstDash val="solid"/>
                    </a:ln>
                    <a:solidFill>
                      <a:srgbClr val="9B2D1F"/>
                    </a:solidFill>
                    <a:effectLst>
                      <a:outerShdw blurRad="88000" dist="50800" dir="5040000" algn="tl">
                        <a:srgbClr val="DE6B5C">
                          <a:tint val="80000"/>
                          <a:satMod val="250000"/>
                          <a:alpha val="45000"/>
                        </a:srgbClr>
                      </a:outerShdw>
                    </a:effectLst>
                    <a:uLnTx/>
                    <a:uFillTx/>
                  </a:rPr>
                  <a:t>v2.0.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 smtClean="0">
                    <a:ln>
                      <a:prstDash val="solid"/>
                    </a:ln>
                    <a:solidFill>
                      <a:srgbClr val="9B2D1F"/>
                    </a:solidFill>
                    <a:effectLst>
                      <a:outerShdw blurRad="88000" dist="50800" dir="5040000" algn="tl">
                        <a:srgbClr val="DE6B5C">
                          <a:tint val="80000"/>
                          <a:satMod val="250000"/>
                          <a:alpha val="45000"/>
                        </a:srgbClr>
                      </a:outerShdw>
                    </a:effectLst>
                    <a:uLnTx/>
                    <a:uFillTx/>
                  </a:rPr>
                  <a:t>50727.42</a:t>
                </a:r>
                <a:endParaRPr kumimoji="0" lang="en-US" sz="2000" b="1" i="0" u="none" strike="noStrike" kern="0" cap="none" spc="0" normalizeH="0" baseline="0" noProof="0" dirty="0">
                  <a:ln>
                    <a:prstDash val="solid"/>
                  </a:ln>
                  <a:solidFill>
                    <a:srgbClr val="9B2D1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6553200" y="2758440"/>
            <a:ext cx="2057400" cy="2057400"/>
            <a:chOff x="6553200" y="2758440"/>
            <a:chExt cx="2057400" cy="2057400"/>
          </a:xfrm>
        </p:grpSpPr>
        <p:sp>
          <p:nvSpPr>
            <p:cNvPr id="143" name="Oval 142"/>
            <p:cNvSpPr/>
            <p:nvPr/>
          </p:nvSpPr>
          <p:spPr>
            <a:xfrm>
              <a:off x="6553200" y="2758440"/>
              <a:ext cx="2057400" cy="2057400"/>
            </a:xfrm>
            <a:prstGeom prst="ellipse">
              <a:avLst/>
            </a:prstGeom>
            <a:gradFill rotWithShape="1">
              <a:gsLst>
                <a:gs pos="0">
                  <a:srgbClr val="CA3B28">
                    <a:shade val="51000"/>
                    <a:satMod val="130000"/>
                  </a:srgbClr>
                </a:gs>
                <a:gs pos="80000">
                  <a:srgbClr val="CA3B28">
                    <a:shade val="93000"/>
                    <a:satMod val="130000"/>
                  </a:srgbClr>
                </a:gs>
                <a:gs pos="100000">
                  <a:srgbClr val="CA3B28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D14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6873240" y="2948940"/>
              <a:ext cx="1543050" cy="40011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chemeClr val="bg2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v3.0.xx</a:t>
              </a:r>
              <a:endParaRPr kumimoji="0" lang="en-US" sz="2000" b="1" i="0" u="none" strike="noStrike" kern="0" cap="none" spc="0" normalizeH="0" baseline="0" noProof="0" dirty="0">
                <a:ln>
                  <a:prstDash val="solid"/>
                </a:ln>
                <a:solidFill>
                  <a:schemeClr val="bg2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781800" y="3672840"/>
            <a:ext cx="1615440" cy="1028700"/>
            <a:chOff x="6781800" y="3672840"/>
            <a:chExt cx="1615440" cy="1028700"/>
          </a:xfrm>
        </p:grpSpPr>
        <p:sp>
          <p:nvSpPr>
            <p:cNvPr id="144" name="Oval 143"/>
            <p:cNvSpPr/>
            <p:nvPr/>
          </p:nvSpPr>
          <p:spPr>
            <a:xfrm>
              <a:off x="6819900" y="3672840"/>
              <a:ext cx="1577340" cy="1028700"/>
            </a:xfrm>
            <a:prstGeom prst="ellipse">
              <a:avLst/>
            </a:prstGeom>
            <a:gradFill flip="none" rotWithShape="1">
              <a:gsLst>
                <a:gs pos="0">
                  <a:srgbClr val="FFD147">
                    <a:tint val="80000"/>
                    <a:satMod val="300000"/>
                  </a:srgbClr>
                </a:gs>
                <a:gs pos="100000">
                  <a:srgbClr val="FFD147">
                    <a:shade val="30000"/>
                    <a:satMod val="200000"/>
                  </a:srgbClr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D14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6781800" y="3787914"/>
              <a:ext cx="1600200" cy="70788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rgbClr val="9B2D1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v2.0.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rgbClr val="9B2D1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50727.1433</a:t>
              </a:r>
              <a:endParaRPr kumimoji="0" lang="en-US" sz="2000" b="1" i="0" u="none" strike="noStrike" kern="0" cap="none" spc="0" normalizeH="0" baseline="0" noProof="0" dirty="0">
                <a:ln>
                  <a:prstDash val="solid"/>
                </a:ln>
                <a:solidFill>
                  <a:srgbClr val="9B2D1F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48" name="Group 35"/>
          <p:cNvGrpSpPr/>
          <p:nvPr/>
        </p:nvGrpSpPr>
        <p:grpSpPr>
          <a:xfrm>
            <a:off x="4267200" y="4267200"/>
            <a:ext cx="2030438" cy="1143000"/>
            <a:chOff x="4637063" y="4800600"/>
            <a:chExt cx="2030438" cy="1143000"/>
          </a:xfrm>
        </p:grpSpPr>
        <p:sp>
          <p:nvSpPr>
            <p:cNvPr id="149" name="Right Arrow 148"/>
            <p:cNvSpPr/>
            <p:nvPr/>
          </p:nvSpPr>
          <p:spPr>
            <a:xfrm>
              <a:off x="4724400" y="4800600"/>
              <a:ext cx="1943101" cy="1143000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4637063" y="5164704"/>
              <a:ext cx="19812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rgbClr val="FFFFF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v3.5  Vista </a:t>
              </a:r>
              <a:r>
                <a:rPr kumimoji="0" lang="en-US" sz="1800" b="0" i="0" u="none" strike="noStrike" kern="0" cap="none" spc="0" normalizeH="0" baseline="0" noProof="0" dirty="0" err="1" smtClean="0">
                  <a:ln>
                    <a:prstDash val="solid"/>
                  </a:ln>
                  <a:solidFill>
                    <a:srgbClr val="FFFFF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Redist</a:t>
              </a:r>
              <a:endParaRPr kumimoji="0" lang="en-US" sz="1800" b="0" i="0" u="none" strike="noStrike" kern="0" cap="none" spc="0" normalizeH="0" baseline="0" noProof="0" dirty="0">
                <a:ln>
                  <a:prstDash val="solid"/>
                </a:ln>
                <a:solidFill>
                  <a:srgbClr val="FFFFFF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51" name="Group 36"/>
          <p:cNvGrpSpPr/>
          <p:nvPr/>
        </p:nvGrpSpPr>
        <p:grpSpPr>
          <a:xfrm>
            <a:off x="4267200" y="1752600"/>
            <a:ext cx="2030438" cy="1143000"/>
            <a:chOff x="4637063" y="4800600"/>
            <a:chExt cx="2030438" cy="1143000"/>
          </a:xfrm>
        </p:grpSpPr>
        <p:sp>
          <p:nvSpPr>
            <p:cNvPr id="152" name="Right Arrow 151"/>
            <p:cNvSpPr/>
            <p:nvPr/>
          </p:nvSpPr>
          <p:spPr>
            <a:xfrm>
              <a:off x="4724400" y="4800600"/>
              <a:ext cx="1943101" cy="1143000"/>
            </a:xfrm>
            <a:prstGeom prst="rightArrow">
              <a:avLst/>
            </a:prstGeom>
            <a:solidFill>
              <a:srgbClr val="C00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D14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4637063" y="5181600"/>
              <a:ext cx="176373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rgbClr val="FFFFF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v3.5 </a:t>
              </a:r>
              <a:r>
                <a:rPr kumimoji="0" lang="en-US" sz="1800" b="0" i="0" u="none" strike="noStrike" kern="0" cap="none" spc="0" normalizeH="0" baseline="0" noProof="0" dirty="0" err="1" smtClean="0">
                  <a:ln>
                    <a:prstDash val="solid"/>
                  </a:ln>
                  <a:solidFill>
                    <a:srgbClr val="FFFFF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Redist</a:t>
              </a:r>
              <a:endParaRPr kumimoji="0" lang="en-US" sz="1800" b="0" i="0" u="none" strike="noStrike" kern="0" cap="none" spc="0" normalizeH="0" baseline="0" noProof="0" dirty="0">
                <a:ln>
                  <a:prstDash val="solid"/>
                </a:ln>
                <a:solidFill>
                  <a:srgbClr val="FFFFFF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</p:grpSp>
    </p:spTree>
  </p:cSld>
  <p:clrMapOvr>
    <a:masterClrMapping/>
  </p:clrMapOvr>
  <p:transition advTm="1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 idx="4294967295"/>
          </p:nvPr>
        </p:nvSpPr>
        <p:spPr>
          <a:xfrm>
            <a:off x="838200" y="4406900"/>
            <a:ext cx="8305800" cy="1362075"/>
          </a:xfrm>
        </p:spPr>
        <p:txBody>
          <a:bodyPr/>
          <a:lstStyle/>
          <a:p>
            <a:r>
              <a:rPr lang="en-GB" dirty="0" err="1" smtClean="0"/>
              <a:t>Multitargeting</a:t>
            </a:r>
            <a:r>
              <a:rPr lang="en-GB" dirty="0" smtClean="0"/>
              <a:t> plus more</a:t>
            </a:r>
            <a:br>
              <a:rPr lang="en-GB" dirty="0" smtClean="0"/>
            </a:br>
            <a:endParaRPr lang="en-GB" dirty="0"/>
          </a:p>
        </p:txBody>
      </p:sp>
      <p:pic>
        <p:nvPicPr>
          <p:cNvPr id="3" name="Picture 2" descr="http://www.eldoradomg.net/Resources/targ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1981200"/>
            <a:ext cx="1672582" cy="1676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2" descr="http://www.eldoradomg.net/Resources/targ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67" y="2124076"/>
            <a:ext cx="1187454" cy="11901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2" descr="http://www.eldoradomg.net/Resources/targe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2124076"/>
            <a:ext cx="772083" cy="77384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" name="Picture 14" descr="dem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2895600"/>
            <a:ext cx="4857785" cy="1530938"/>
          </a:xfrm>
          <a:prstGeom prst="rect">
            <a:avLst/>
          </a:prstGeom>
          <a:noFill/>
        </p:spPr>
      </p:pic>
    </p:spTree>
  </p:cSld>
  <p:clrMapOvr>
    <a:masterClrMapping/>
  </p:clrMapOvr>
  <p:transition advTm="600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750" y="285750"/>
            <a:ext cx="8299450" cy="1143000"/>
          </a:xfrm>
        </p:spPr>
        <p:txBody>
          <a:bodyPr/>
          <a:lstStyle/>
          <a:p>
            <a:r>
              <a:rPr lang="en-GB" dirty="0" err="1" smtClean="0"/>
              <a:t>Multitargeting</a:t>
            </a:r>
            <a:r>
              <a:rPr lang="en-GB" dirty="0" smtClean="0"/>
              <a:t> in Visual Studio 2008</a:t>
            </a:r>
            <a:endParaRPr lang="en-GB" dirty="0"/>
          </a:p>
        </p:txBody>
      </p:sp>
      <p:grpSp>
        <p:nvGrpSpPr>
          <p:cNvPr id="12" name="Group 40"/>
          <p:cNvGrpSpPr/>
          <p:nvPr/>
        </p:nvGrpSpPr>
        <p:grpSpPr>
          <a:xfrm>
            <a:off x="5791200" y="2301240"/>
            <a:ext cx="2880360" cy="2880360"/>
            <a:chOff x="6111240" y="2438400"/>
            <a:chExt cx="2880360" cy="2880360"/>
          </a:xfrm>
        </p:grpSpPr>
        <p:sp>
          <p:nvSpPr>
            <p:cNvPr id="13" name="Oval 12"/>
            <p:cNvSpPr/>
            <p:nvPr/>
          </p:nvSpPr>
          <p:spPr>
            <a:xfrm>
              <a:off x="6111240" y="2438400"/>
              <a:ext cx="2880360" cy="288036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D14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6553200" y="2575560"/>
              <a:ext cx="2057400" cy="2057400"/>
            </a:xfrm>
            <a:prstGeom prst="ellipse">
              <a:avLst/>
            </a:prstGeom>
            <a:gradFill rotWithShape="1">
              <a:gsLst>
                <a:gs pos="0">
                  <a:srgbClr val="CA3B28">
                    <a:shade val="51000"/>
                    <a:satMod val="130000"/>
                  </a:srgbClr>
                </a:gs>
                <a:gs pos="80000">
                  <a:srgbClr val="CA3B28">
                    <a:shade val="93000"/>
                    <a:satMod val="130000"/>
                  </a:srgbClr>
                </a:gs>
                <a:gs pos="100000">
                  <a:srgbClr val="CA3B28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D14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819900" y="2804160"/>
              <a:ext cx="1577340" cy="1028700"/>
            </a:xfrm>
            <a:prstGeom prst="ellipse">
              <a:avLst/>
            </a:prstGeom>
            <a:gradFill flip="none" rotWithShape="1">
              <a:gsLst>
                <a:gs pos="0">
                  <a:srgbClr val="FFD147">
                    <a:tint val="80000"/>
                    <a:satMod val="300000"/>
                  </a:srgbClr>
                </a:gs>
                <a:gs pos="100000">
                  <a:srgbClr val="FFD147">
                    <a:shade val="30000"/>
                    <a:satMod val="200000"/>
                  </a:srgbClr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D147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873240" y="4080450"/>
              <a:ext cx="1543050" cy="40011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chemeClr val="bg2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v3.0.xx</a:t>
              </a:r>
              <a:endParaRPr kumimoji="0" lang="en-US" sz="2000" b="1" i="0" u="none" strike="noStrike" kern="0" cap="none" spc="0" normalizeH="0" baseline="0" noProof="0" dirty="0">
                <a:ln>
                  <a:prstDash val="solid"/>
                </a:ln>
                <a:solidFill>
                  <a:schemeClr val="bg2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553200" y="4690050"/>
              <a:ext cx="1981200" cy="40011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lvl="0" algn="ctr">
                <a:defRPr/>
              </a:pPr>
              <a:r>
                <a:rPr lang="en-US" sz="2000" b="1" kern="0" dirty="0" smtClean="0">
                  <a:ln>
                    <a:prstDash val="solid"/>
                  </a:ln>
                  <a:solidFill>
                    <a:srgbClr val="3A100B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</a:rPr>
                <a:t>v3.5.21022.8</a:t>
              </a:r>
              <a:endParaRPr kumimoji="0" lang="en-US" sz="2000" b="1" i="0" u="none" strike="noStrike" kern="0" cap="none" spc="0" normalizeH="0" baseline="0" noProof="0" dirty="0">
                <a:ln>
                  <a:prstDash val="solid"/>
                </a:ln>
                <a:solidFill>
                  <a:srgbClr val="3A100B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797040" y="2880360"/>
              <a:ext cx="1615440" cy="70788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prstDash val="solid"/>
                  </a:ln>
                  <a:solidFill>
                    <a:srgbClr val="9B2D1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  <a:uLnTx/>
                  <a:uFillTx/>
                </a:rPr>
                <a:t>v2.0.</a:t>
              </a:r>
            </a:p>
            <a:p>
              <a:pPr lvl="0" algn="ctr">
                <a:defRPr/>
              </a:pPr>
              <a:r>
                <a:rPr lang="en-US" sz="2000" b="1" kern="0" dirty="0" smtClean="0">
                  <a:ln>
                    <a:prstDash val="solid"/>
                  </a:ln>
                  <a:solidFill>
                    <a:srgbClr val="9B2D1F"/>
                  </a:solidFill>
                  <a:effectLst>
                    <a:outerShdw blurRad="88000" dist="50800" dir="5040000" algn="tl">
                      <a:srgbClr val="DE6B5C">
                        <a:tint val="80000"/>
                        <a:satMod val="250000"/>
                        <a:alpha val="45000"/>
                      </a:srgbClr>
                    </a:outerShdw>
                  </a:effectLst>
                </a:rPr>
                <a:t>50727.1433</a:t>
              </a:r>
              <a:endParaRPr kumimoji="0" lang="en-US" sz="2000" b="1" i="0" u="none" strike="noStrike" kern="0" cap="none" spc="0" normalizeH="0" baseline="0" noProof="0" dirty="0">
                <a:ln>
                  <a:prstDash val="solid"/>
                </a:ln>
                <a:solidFill>
                  <a:srgbClr val="9B2D1F"/>
                </a:solidFill>
                <a:effectLst>
                  <a:outerShdw blurRad="88000" dist="50800" dir="5040000" algn="tl">
                    <a:srgbClr val="DE6B5C">
                      <a:tint val="80000"/>
                      <a:satMod val="250000"/>
                      <a:alpha val="45000"/>
                    </a:srgbClr>
                  </a:outerShdw>
                </a:effectLst>
                <a:uLnTx/>
                <a:uFillTx/>
              </a:endParaRPr>
            </a:p>
          </p:txBody>
        </p:sp>
      </p:grp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549586"/>
            <a:ext cx="2985081" cy="204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2" name="Straight Arrow Connector 21"/>
          <p:cNvCxnSpPr>
            <a:endCxn id="18" idx="1"/>
          </p:cNvCxnSpPr>
          <p:nvPr/>
        </p:nvCxnSpPr>
        <p:spPr>
          <a:xfrm flipV="1">
            <a:off x="2987040" y="3097143"/>
            <a:ext cx="3489960" cy="1443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16" idx="1"/>
          </p:cNvCxnSpPr>
          <p:nvPr/>
        </p:nvCxnSpPr>
        <p:spPr>
          <a:xfrm>
            <a:off x="2971800" y="3657600"/>
            <a:ext cx="3581400" cy="4857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17" idx="1"/>
          </p:cNvCxnSpPr>
          <p:nvPr/>
        </p:nvCxnSpPr>
        <p:spPr>
          <a:xfrm>
            <a:off x="2971800" y="4038600"/>
            <a:ext cx="3261360" cy="714345"/>
          </a:xfrm>
          <a:prstGeom prst="straightConnector1">
            <a:avLst/>
          </a:prstGeom>
          <a:ln cmpd="sng">
            <a:solidFill>
              <a:srgbClr val="00B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advTm="6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Top-down exploring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C:\Users\jonwells\Pictures\work\logos\VS08_h_rgb_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3124200"/>
            <a:ext cx="5486400" cy="712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5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85720" y="2500306"/>
            <a:ext cx="5929354" cy="4071966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GB" sz="2800" b="1" dirty="0" smtClean="0"/>
              <a:t>VB9</a:t>
            </a:r>
            <a:endParaRPr lang="en-GB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Compiler Features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Most are LINQ enablers</a:t>
            </a:r>
            <a:endParaRPr lang="en-GB" dirty="0"/>
          </a:p>
        </p:txBody>
      </p:sp>
      <p:grpSp>
        <p:nvGrpSpPr>
          <p:cNvPr id="2" name="Group 17"/>
          <p:cNvGrpSpPr/>
          <p:nvPr/>
        </p:nvGrpSpPr>
        <p:grpSpPr>
          <a:xfrm>
            <a:off x="714348" y="3200400"/>
            <a:ext cx="2286016" cy="1000132"/>
            <a:chOff x="714348" y="3214686"/>
            <a:chExt cx="2286016" cy="1000132"/>
          </a:xfrm>
        </p:grpSpPr>
        <p:sp>
          <p:nvSpPr>
            <p:cNvPr id="9" name="Rounded Rectangle 8"/>
            <p:cNvSpPr/>
            <p:nvPr/>
          </p:nvSpPr>
          <p:spPr>
            <a:xfrm>
              <a:off x="714348" y="3214686"/>
              <a:ext cx="2286016" cy="42862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XML Literals</a:t>
              </a:r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714348" y="3786190"/>
              <a:ext cx="2286016" cy="42862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Relaxed Delegates</a:t>
              </a:r>
              <a:endParaRPr lang="en-GB" dirty="0"/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3214678" y="2286000"/>
            <a:ext cx="5643602" cy="4038600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GB" sz="2800" b="1" dirty="0" smtClean="0">
                <a:solidFill>
                  <a:srgbClr val="FFFF00"/>
                </a:solidFill>
              </a:rPr>
              <a:t>C# 3.0</a:t>
            </a:r>
            <a:endParaRPr lang="en-GB" sz="2800" b="1" dirty="0">
              <a:solidFill>
                <a:srgbClr val="FFFF00"/>
              </a:solidFill>
            </a:endParaRPr>
          </a:p>
        </p:txBody>
      </p:sp>
      <p:grpSp>
        <p:nvGrpSpPr>
          <p:cNvPr id="12" name="Group 18"/>
          <p:cNvGrpSpPr/>
          <p:nvPr/>
        </p:nvGrpSpPr>
        <p:grpSpPr>
          <a:xfrm>
            <a:off x="3505200" y="3214686"/>
            <a:ext cx="2438400" cy="2500330"/>
            <a:chOff x="3505200" y="3214686"/>
            <a:chExt cx="2438400" cy="2500330"/>
          </a:xfrm>
        </p:grpSpPr>
        <p:sp>
          <p:nvSpPr>
            <p:cNvPr id="10" name="Rounded Rectangle 9"/>
            <p:cNvSpPr/>
            <p:nvPr/>
          </p:nvSpPr>
          <p:spPr>
            <a:xfrm>
              <a:off x="3571868" y="3732611"/>
              <a:ext cx="2286016" cy="42862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Extension Methods</a:t>
              </a:r>
              <a:endParaRPr lang="en-GB" dirty="0"/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3571868" y="4768461"/>
              <a:ext cx="2286016" cy="42862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Object </a:t>
              </a:r>
              <a:r>
                <a:rPr lang="en-GB" dirty="0" err="1" smtClean="0"/>
                <a:t>Initialisers</a:t>
              </a:r>
              <a:endParaRPr lang="en-GB" dirty="0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571868" y="3214686"/>
              <a:ext cx="2286016" cy="42862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Anonymous Types</a:t>
              </a:r>
              <a:endParaRPr lang="en-GB" dirty="0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3505200" y="5286388"/>
              <a:ext cx="2438400" cy="42862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Local Type Inference</a:t>
              </a:r>
              <a:endParaRPr lang="en-GB" dirty="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571868" y="4250536"/>
              <a:ext cx="2371732" cy="428628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Lambda expressions</a:t>
              </a:r>
            </a:p>
          </p:txBody>
        </p:sp>
      </p:grpSp>
      <p:sp>
        <p:nvSpPr>
          <p:cNvPr id="8" name="Rounded Rectangle 7"/>
          <p:cNvSpPr/>
          <p:nvPr/>
        </p:nvSpPr>
        <p:spPr>
          <a:xfrm>
            <a:off x="6429388" y="3214686"/>
            <a:ext cx="2333612" cy="4286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Collection </a:t>
            </a:r>
            <a:r>
              <a:rPr lang="en-GB" dirty="0" err="1" smtClean="0"/>
              <a:t>Initialisers</a:t>
            </a:r>
            <a:endParaRPr lang="en-GB" dirty="0"/>
          </a:p>
        </p:txBody>
      </p:sp>
      <p:sp>
        <p:nvSpPr>
          <p:cNvPr id="20" name="Rounded Rectangle 19"/>
          <p:cNvSpPr/>
          <p:nvPr/>
        </p:nvSpPr>
        <p:spPr>
          <a:xfrm>
            <a:off x="3571868" y="5786454"/>
            <a:ext cx="2286016" cy="4286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Partial Methods</a:t>
            </a:r>
            <a:endParaRPr lang="en-GB" dirty="0"/>
          </a:p>
        </p:txBody>
      </p:sp>
      <p:sp>
        <p:nvSpPr>
          <p:cNvPr id="21" name="Rounded Rectangle 20"/>
          <p:cNvSpPr/>
          <p:nvPr/>
        </p:nvSpPr>
        <p:spPr>
          <a:xfrm>
            <a:off x="6353188" y="3786190"/>
            <a:ext cx="2409812" cy="4286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Automatic Properties</a:t>
            </a:r>
            <a:endParaRPr lang="en-GB" dirty="0"/>
          </a:p>
        </p:txBody>
      </p:sp>
      <p:grpSp>
        <p:nvGrpSpPr>
          <p:cNvPr id="14" name="Group 18"/>
          <p:cNvGrpSpPr/>
          <p:nvPr/>
        </p:nvGrpSpPr>
        <p:grpSpPr>
          <a:xfrm>
            <a:off x="3505200" y="3214670"/>
            <a:ext cx="2438400" cy="2500330"/>
            <a:chOff x="3495668" y="3214686"/>
            <a:chExt cx="2438400" cy="2500330"/>
          </a:xfrm>
          <a:effectLst>
            <a:glow rad="139700">
              <a:schemeClr val="accent2">
                <a:satMod val="175000"/>
                <a:alpha val="40000"/>
              </a:schemeClr>
            </a:glow>
          </a:effectLst>
        </p:grpSpPr>
        <p:sp>
          <p:nvSpPr>
            <p:cNvPr id="19" name="Rounded Rectangle 18"/>
            <p:cNvSpPr/>
            <p:nvPr/>
          </p:nvSpPr>
          <p:spPr>
            <a:xfrm>
              <a:off x="3571868" y="3732611"/>
              <a:ext cx="2286016" cy="42862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Extension Methods</a:t>
              </a:r>
              <a:endParaRPr lang="en-GB" dirty="0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3571868" y="4768461"/>
              <a:ext cx="2286016" cy="42862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Object </a:t>
              </a:r>
              <a:r>
                <a:rPr lang="en-GB" dirty="0" err="1" smtClean="0"/>
                <a:t>Initialisers</a:t>
              </a:r>
              <a:endParaRPr lang="en-GB" dirty="0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571868" y="3214686"/>
              <a:ext cx="2286016" cy="42862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Anonymous Types</a:t>
              </a:r>
              <a:endParaRPr lang="en-GB" dirty="0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3495668" y="5286388"/>
              <a:ext cx="2438400" cy="42862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Local Type Inference</a:t>
              </a:r>
              <a:endParaRPr lang="en-GB" dirty="0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3571868" y="4250536"/>
              <a:ext cx="2362200" cy="42862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Lambda expressions</a:t>
              </a:r>
              <a:endParaRPr lang="en-GB" dirty="0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685800" y="4371972"/>
            <a:ext cx="2286016" cy="4286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If Ternary Operator</a:t>
            </a:r>
            <a:endParaRPr lang="en-GB" dirty="0"/>
          </a:p>
        </p:txBody>
      </p:sp>
      <p:sp>
        <p:nvSpPr>
          <p:cNvPr id="27" name="Rounded Rectangle 26"/>
          <p:cNvSpPr/>
          <p:nvPr/>
        </p:nvSpPr>
        <p:spPr>
          <a:xfrm>
            <a:off x="685784" y="4905372"/>
            <a:ext cx="2286016" cy="4286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/>
              <a:t>Nullable</a:t>
            </a:r>
            <a:r>
              <a:rPr lang="en-GB" dirty="0" smtClean="0"/>
              <a:t> Syntax</a:t>
            </a:r>
            <a:endParaRPr lang="en-GB" dirty="0"/>
          </a:p>
        </p:txBody>
      </p:sp>
      <p:sp>
        <p:nvSpPr>
          <p:cNvPr id="28" name="Rounded Rectangle 27"/>
          <p:cNvSpPr/>
          <p:nvPr/>
        </p:nvSpPr>
        <p:spPr>
          <a:xfrm>
            <a:off x="6400800" y="4402920"/>
            <a:ext cx="2362200" cy="4286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Lambda statements</a:t>
            </a:r>
            <a:endParaRPr lang="en-GB" dirty="0"/>
          </a:p>
        </p:txBody>
      </p:sp>
    </p:spTree>
  </p:cSld>
  <p:clrMapOvr>
    <a:masterClrMapping/>
  </p:clrMapOvr>
  <p:transition advTm="6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2|59.4|25.8|33.5"/>
</p:tagLst>
</file>

<file path=ppt/theme/theme1.xml><?xml version="1.0" encoding="utf-8"?>
<a:theme xmlns:a="http://schemas.openxmlformats.org/drawingml/2006/main" name="TechEd2007-Developer">
  <a:themeElements>
    <a:clrScheme name="Custom 5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F37720"/>
      </a:accent1>
      <a:accent2>
        <a:srgbClr val="0076BF"/>
      </a:accent2>
      <a:accent3>
        <a:srgbClr val="66CC33"/>
      </a:accent3>
      <a:accent4>
        <a:srgbClr val="FFCC00"/>
      </a:accent4>
      <a:accent5>
        <a:srgbClr val="EE3424"/>
      </a:accent5>
      <a:accent6>
        <a:srgbClr val="FFFFFF"/>
      </a:accent6>
      <a:hlink>
        <a:srgbClr val="F37720"/>
      </a:hlink>
      <a:folHlink>
        <a:srgbClr val="F37720"/>
      </a:folHlink>
    </a:clrScheme>
    <a:fontScheme name="Custom 8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9F9F8"/>
        </a:lt1>
        <a:dk2>
          <a:srgbClr val="F37736"/>
        </a:dk2>
        <a:lt2>
          <a:srgbClr val="DDDDDD"/>
        </a:lt2>
        <a:accent1>
          <a:srgbClr val="FEC214"/>
        </a:accent1>
        <a:accent2>
          <a:srgbClr val="A2C83A"/>
        </a:accent2>
        <a:accent3>
          <a:srgbClr val="FBFBFB"/>
        </a:accent3>
        <a:accent4>
          <a:srgbClr val="000000"/>
        </a:accent4>
        <a:accent5>
          <a:srgbClr val="FEDDAA"/>
        </a:accent5>
        <a:accent6>
          <a:srgbClr val="92B534"/>
        </a:accent6>
        <a:hlink>
          <a:srgbClr val="519CD5"/>
        </a:hlink>
        <a:folHlink>
          <a:srgbClr val="A2998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TechEd_Developers2007PPTTemplate</Template>
  <TotalTime>0</TotalTime>
  <Words>638</Words>
  <Application>Microsoft Office PowerPoint</Application>
  <PresentationFormat>On-screen Show (4:3)</PresentationFormat>
  <Paragraphs>239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TechEd2007-Developer</vt:lpstr>
      <vt:lpstr>A tour of Visual Studio 2008 and the .NET Framework v3.5</vt:lpstr>
      <vt:lpstr>.NET Through the Ages</vt:lpstr>
      <vt:lpstr>AGENDA</vt:lpstr>
      <vt:lpstr>Visual Studio in the year 2008</vt:lpstr>
      <vt:lpstr>NetFx - “Green” and “Red” Bits</vt:lpstr>
      <vt:lpstr>Multitargeting plus more </vt:lpstr>
      <vt:lpstr>Multitargeting in Visual Studio 2008</vt:lpstr>
      <vt:lpstr>Top-down exploring</vt:lpstr>
      <vt:lpstr>Compiler Features</vt:lpstr>
      <vt:lpstr>Web Applications</vt:lpstr>
      <vt:lpstr>Visual Studio 2008 web features</vt:lpstr>
      <vt:lpstr>Mobile Applications</vt:lpstr>
      <vt:lpstr>Windows Applications</vt:lpstr>
      <vt:lpstr>Windows Apps + VB features</vt:lpstr>
      <vt:lpstr>Services (WF and WCF)</vt:lpstr>
      <vt:lpstr>Office Business Applications</vt:lpstr>
      <vt:lpstr>Office development + C# features</vt:lpstr>
      <vt:lpstr>Bottom-up exploring</vt:lpstr>
      <vt:lpstr>.NET Framework v3.5</vt:lpstr>
      <vt:lpstr>Framework v3.5 (green bits)</vt:lpstr>
      <vt:lpstr>Summary</vt:lpstr>
      <vt:lpstr>MSDN in the UK</vt:lpstr>
      <vt:lpstr>Slide 23</vt:lpstr>
      <vt:lpstr>Slide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2007-10-03T12:06:32Z</dcterms:created>
  <dcterms:modified xsi:type="dcterms:W3CDTF">2008-01-14T17:13:20Z</dcterms:modified>
</cp:coreProperties>
</file>