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3" r:id="rId1"/>
  </p:sldMasterIdLst>
  <p:notesMasterIdLst>
    <p:notesMasterId r:id="rId22"/>
  </p:notesMasterIdLst>
  <p:handoutMasterIdLst>
    <p:handoutMasterId r:id="rId23"/>
  </p:handoutMasterIdLst>
  <p:sldIdLst>
    <p:sldId id="295" r:id="rId2"/>
    <p:sldId id="328" r:id="rId3"/>
    <p:sldId id="330" r:id="rId4"/>
    <p:sldId id="331" r:id="rId5"/>
    <p:sldId id="308" r:id="rId6"/>
    <p:sldId id="323" r:id="rId7"/>
    <p:sldId id="307" r:id="rId8"/>
    <p:sldId id="311" r:id="rId9"/>
    <p:sldId id="313" r:id="rId10"/>
    <p:sldId id="306" r:id="rId11"/>
    <p:sldId id="314" r:id="rId12"/>
    <p:sldId id="315" r:id="rId13"/>
    <p:sldId id="316" r:id="rId14"/>
    <p:sldId id="317" r:id="rId15"/>
    <p:sldId id="324" r:id="rId16"/>
    <p:sldId id="321" r:id="rId17"/>
    <p:sldId id="332" r:id="rId18"/>
    <p:sldId id="319" r:id="rId19"/>
    <p:sldId id="322" r:id="rId20"/>
    <p:sldId id="271" r:id="rId21"/>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FFFFFF"/>
    <a:srgbClr val="C0C0C0"/>
    <a:srgbClr val="0099FF"/>
    <a:srgbClr val="FF3300"/>
    <a:srgbClr val="9F9F9F"/>
    <a:srgbClr val="F6AE1E"/>
    <a:srgbClr val="FF0066"/>
    <a:srgbClr val="000000"/>
    <a:srgbClr val="F3AF35"/>
    <a:srgbClr val="9C42E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5922" autoAdjust="0"/>
    <p:restoredTop sz="96537" autoAdjust="0"/>
  </p:normalViewPr>
  <p:slideViewPr>
    <p:cSldViewPr snapToObjects="1">
      <p:cViewPr varScale="1">
        <p:scale>
          <a:sx n="96" d="100"/>
          <a:sy n="96" d="100"/>
        </p:scale>
        <p:origin x="-1512" y="-72"/>
      </p:cViewPr>
      <p:guideLst>
        <p:guide orient="horz" pos="144"/>
        <p:guide orient="horz" pos="912"/>
        <p:guide orient="horz" pos="1484"/>
        <p:guide orient="horz" pos="1200"/>
        <p:guide orient="horz" pos="2736"/>
        <p:guide orient="horz" pos="4319"/>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754"/>
    </p:cViewPr>
  </p:sorterViewPr>
  <p:notesViewPr>
    <p:cSldViewPr snapToObjects="1" showGuides="1">
      <p:cViewPr varScale="1">
        <p:scale>
          <a:sx n="85" d="100"/>
          <a:sy n="85" d="100"/>
        </p:scale>
        <p:origin x="-3244" y="-103"/>
      </p:cViewPr>
      <p:guideLst>
        <p:guide orient="horz" pos="2880"/>
        <p:guide pos="2160"/>
      </p:guideLst>
    </p:cSldViewPr>
  </p:notesViewPr>
  <p:gridSpacing cx="46085125" cy="4608512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pPr/>
              <a:t>5/20/2008</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FBCD4-166E-446F-AF18-7D4A0CF9AEF6}" type="datetimeFigureOut">
              <a:rPr lang="en-US" smtClean="0"/>
              <a:pPr/>
              <a:t>5/20/2008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5/20/2008 12:35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5/20/2008 12:35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5/20/2008 12:36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5/20/2008 12:35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FontTx/>
              <a:buChar char="-"/>
            </a:pPr>
            <a:endParaRPr lang="en-GB" dirty="0" smtClean="0"/>
          </a:p>
        </p:txBody>
      </p:sp>
      <p:sp>
        <p:nvSpPr>
          <p:cNvPr id="4" name="Slide Number Placeholder 3"/>
          <p:cNvSpPr>
            <a:spLocks noGrp="1"/>
          </p:cNvSpPr>
          <p:nvPr>
            <p:ph type="sldNum" sz="quarter" idx="10"/>
          </p:nvPr>
        </p:nvSpPr>
        <p:spPr/>
        <p:txBody>
          <a:bodyPr/>
          <a:lstStyle/>
          <a:p>
            <a:fld id="{06FA12D7-34DC-45C1-AC65-53ECBDBC1A3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5/20/2008 12:35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5/20/2008 12:35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5/20/2008 12:35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GB"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00"/>
            <a:ext cx="9144000" cy="1523495"/>
          </a:xfrm>
        </p:spPr>
        <p:txBody>
          <a:bodyPr>
            <a:noAutofit/>
          </a:bodyPr>
          <a:lstStyle>
            <a:lvl1pPr algn="ctr">
              <a:lnSpc>
                <a:spcPct val="90000"/>
              </a:lnSpc>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0" y="4344988"/>
            <a:ext cx="9143999" cy="1528762"/>
          </a:xfrm>
        </p:spPr>
        <p:txBody>
          <a:bodyPr>
            <a:noAutofit/>
          </a:bodyPr>
          <a:lstStyle>
            <a:lvl1pPr marL="0" indent="0" algn="ctr">
              <a:lnSpc>
                <a:spcPct val="90000"/>
              </a:lnSpc>
              <a:spcBef>
                <a:spcPts val="0"/>
              </a:spcBef>
              <a:buNone/>
              <a:defRPr b="1">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8032750" cy="1523495"/>
          </a:xfrm>
        </p:spPr>
        <p:txBody>
          <a:bodyPr>
            <a:noAutofit/>
          </a:bodyPr>
          <a:lstStyle>
            <a:lvl1pPr>
              <a:lnSpc>
                <a:spcPct val="90000"/>
              </a:lnSpc>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8032751" cy="461665"/>
          </a:xfrm>
        </p:spPr>
        <p:txBody>
          <a:bodyPr>
            <a:noAutofit/>
          </a:bodyPr>
          <a:lstStyle>
            <a:lvl1pPr marL="0" indent="0" algn="l">
              <a:lnSpc>
                <a:spcPct val="90000"/>
              </a:lnSpc>
              <a:spcBef>
                <a:spcPts val="0"/>
              </a:spcBef>
              <a:buNone/>
              <a:defRPr b="1">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flip="none" rotWithShape="1">
                  <a:gsLst>
                    <a:gs pos="38000">
                      <a:srgbClr val="C0C0C0"/>
                    </a:gs>
                    <a:gs pos="65000">
                      <a:srgbClr val="FFFFFF"/>
                    </a:gs>
                  </a:gsLst>
                  <a:lin ang="16200000" scaled="1"/>
                  <a:tileRect/>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and type Demo</a:t>
            </a: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763000" cy="664797"/>
          </a:xfrm>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4"/>
            <a:ext cx="8382000" cy="4816475"/>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763000" cy="66479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4595546"/>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2"/>
            <a:ext cx="4114800" cy="4595547"/>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763000" cy="664797"/>
          </a:xfrm>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763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702" r:id="rId2"/>
    <p:sldLayoutId id="2147483695" r:id="rId3"/>
    <p:sldLayoutId id="2147483697" r:id="rId4"/>
    <p:sldLayoutId id="2147483698" r:id="rId5"/>
    <p:sldLayoutId id="2147483700" r:id="rId6"/>
    <p:sldLayoutId id="2147483701" r:id="rId7"/>
  </p:sldLayoutIdLst>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SzPct val="80000"/>
        <a:buFontTx/>
        <a:buBlip>
          <a:blip r:embed="rId10"/>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SzPct val="80000"/>
        <a:buFontTx/>
        <a:buBlip>
          <a:blip r:embed="rId10"/>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SzPct val="80000"/>
        <a:buFontTx/>
        <a:buBlip>
          <a:blip r:embed="rId10"/>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SzPct val="80000"/>
        <a:buFontTx/>
        <a:buBlip>
          <a:blip r:embed="rId10"/>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SzPct val="80000"/>
        <a:buFontTx/>
        <a:buBlip>
          <a:blip r:embed="rId10"/>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aniel.moth@microsoft.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danielmoth.com/Blo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www.danielmoth.com/Blog/2008/04/silverlight-2-essential-getting-started.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4.gif"/><Relationship Id="rId4" Type="http://schemas.openxmlformats.org/officeDocument/2006/relationships/hyperlink" Target="http://msdn2.microsoft.com/en-us/vstudio/aa718668.aspx"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www.danielmoth.com/Blog/2008/05/xaml-level-100.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www.danielmoth.com/Blog/2008/03/silverlight-browser-integration-aka.html"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images.google.com/imgres?imgurl=http://www.precisiongears.com/images/spur_gear.jpg&amp;imgrefurl=http://www.precisiongears.com/spur_gears.php&amp;h=347&amp;w=318&amp;sz=56&amp;hl=en&amp;start=2&amp;um=1&amp;tbnid=jMu21Vhy4eKCjM:&amp;tbnh=120&amp;tbnw=110&amp;prev=/images?q=gear&amp;svnum=10&amp;um=1&amp;hl=en" TargetMode="External"/><Relationship Id="rId3" Type="http://schemas.openxmlformats.org/officeDocument/2006/relationships/image" Target="../media/image28.jpeg"/><Relationship Id="rId7" Type="http://schemas.openxmlformats.org/officeDocument/2006/relationships/image" Target="../media/image30.jpeg"/><Relationship Id="rId12"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hyperlink" Target="http://images.google.com/imgres?imgurl=http://www.undercurrents.org/visionon/rss.png&amp;imgrefurl=http://wheel.blogs.com/makingwebapps/2008/01/twitiquette-eti.html&amp;h=339&amp;w=339&amp;sz=18&amp;hl=en&amp;start=4&amp;um=1&amp;tbnid=jfjKYgA4a6otCM:&amp;tbnh=119&amp;tbnw=119&amp;prev=/images?q=rss&amp;svnum=10&amp;um=1&amp;hl=en" TargetMode="External"/><Relationship Id="rId11" Type="http://schemas.openxmlformats.org/officeDocument/2006/relationships/hyperlink" Target="http://images.google.com/imgres?imgurl=http://www.notsostubby.net/pictures/Server.png&amp;imgrefurl=http://www.notsostubby.net/network.php&amp;h=200&amp;w=146&amp;sz=16&amp;hl=en&amp;start=3&amp;um=1&amp;tbnid=14Q8_8mhBTcm7M:&amp;tbnh=104&amp;tbnw=76&amp;prev=/images?q=server+icon&amp;ndsp=18&amp;svnum=10&amp;um=1&amp;hl=en&amp;sa=N" TargetMode="External"/><Relationship Id="rId5" Type="http://schemas.openxmlformats.org/officeDocument/2006/relationships/image" Target="../media/image29.jpeg"/><Relationship Id="rId10" Type="http://schemas.openxmlformats.org/officeDocument/2006/relationships/image" Target="../media/image32.png"/><Relationship Id="rId4" Type="http://schemas.openxmlformats.org/officeDocument/2006/relationships/hyperlink" Target="http://images.google.com/imgres?imgurl=http://www.dynamicdrive.com/dynamicindex4/lightbox2/flower.jpg&amp;imgrefurl=http://www.dynamicdrive.com/dynamicindex4/lightbox2/index.htm&amp;h=509&amp;w=500&amp;sz=46&amp;hl=en&amp;start=6&amp;um=1&amp;tbnid=--IQZoA0t4jdOM:&amp;tbnh=131&amp;tbnw=129&amp;prev=/images?q=image&amp;svnum=10&amp;um=1&amp;hl=en&amp;sa=N" TargetMode="External"/><Relationship Id="rId9" Type="http://schemas.openxmlformats.org/officeDocument/2006/relationships/image" Target="../media/image31.jpeg"/></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hyperlink" Target="http://images.google.com/imgres?imgurl=http://www.hotrodscustomstuff.com/Cars/61yahooOlds/yahoo_logo.gif&amp;imgrefurl=http://www.hotrodscustomstuff.com/yahoo-01.html&amp;h=142&amp;w=750&amp;sz=9&amp;hl=en&amp;start=2&amp;tbnid=cqNEWI4HwY94cM:&amp;tbnh=27&amp;tbnw=141&amp;prev=/images?q=yahoo+logo&amp;gbv=2&amp;svnum=10&amp;hl=en" TargetMode="External"/><Relationship Id="rId18" Type="http://schemas.openxmlformats.org/officeDocument/2006/relationships/image" Target="../media/image41.jpeg"/><Relationship Id="rId26" Type="http://schemas.openxmlformats.org/officeDocument/2006/relationships/image" Target="../media/image45.gif"/><Relationship Id="rId3" Type="http://schemas.openxmlformats.org/officeDocument/2006/relationships/hyperlink" Target="http://en.wikipedia.org/wiki/Image:EBay_Logo.svg" TargetMode="External"/><Relationship Id="rId21" Type="http://schemas.openxmlformats.org/officeDocument/2006/relationships/hyperlink" Target="http://en.wikipedia.org/wiki/Image:Websphere_logo.png" TargetMode="External"/><Relationship Id="rId7" Type="http://schemas.openxmlformats.org/officeDocument/2006/relationships/hyperlink" Target="http://en.wikipedia.org/wiki/Image:Google.png" TargetMode="External"/><Relationship Id="rId12" Type="http://schemas.openxmlformats.org/officeDocument/2006/relationships/image" Target="../media/image38.png"/><Relationship Id="rId17" Type="http://schemas.openxmlformats.org/officeDocument/2006/relationships/hyperlink" Target="http://images.google.com/imgres?imgurl=http://assets1.twitter.com/images/twitter.png&amp;imgrefurl=http://www.mattballdesign.com/blog/&amp;h=49&amp;w=210&amp;sz=8&amp;hl=en&amp;start=4&amp;tbnid=UiWBpNQnTLFKFM:&amp;tbnh=25&amp;tbnw=106&amp;prev=/images?q=twitter+logo&amp;gbv=2&amp;svnum=10&amp;hl=en" TargetMode="External"/><Relationship Id="rId25" Type="http://schemas.openxmlformats.org/officeDocument/2006/relationships/hyperlink" Target="http://en.wikipedia.org/wiki/Image:ASPNETlogo.gif" TargetMode="External"/><Relationship Id="rId2" Type="http://schemas.openxmlformats.org/officeDocument/2006/relationships/notesSlide" Target="../notesSlides/notesSlide16.xml"/><Relationship Id="rId16" Type="http://schemas.openxmlformats.org/officeDocument/2006/relationships/image" Target="../media/image40.jpeg"/><Relationship Id="rId20" Type="http://schemas.openxmlformats.org/officeDocument/2006/relationships/image" Target="../media/image42.png"/><Relationship Id="rId29" Type="http://schemas.openxmlformats.org/officeDocument/2006/relationships/hyperlink" Target="http://www.danielmoth.com/Blog/2008/04/networking-in-silverlight-2-beta-1.html" TargetMode="External"/><Relationship Id="rId1" Type="http://schemas.openxmlformats.org/officeDocument/2006/relationships/slideLayout" Target="../slideLayouts/slideLayout3.xml"/><Relationship Id="rId6" Type="http://schemas.openxmlformats.org/officeDocument/2006/relationships/image" Target="../media/image35.png"/><Relationship Id="rId11" Type="http://schemas.openxmlformats.org/officeDocument/2006/relationships/hyperlink" Target="http://en.wikipedia.org/wiki/Image:Facebook_Logo.svg" TargetMode="External"/><Relationship Id="rId24" Type="http://schemas.openxmlformats.org/officeDocument/2006/relationships/image" Target="../media/image44.png"/><Relationship Id="rId5" Type="http://schemas.openxmlformats.org/officeDocument/2006/relationships/hyperlink" Target="http://en.wikipedia.org/wiki/Image:Amazon_Web_Services_logo.png" TargetMode="External"/><Relationship Id="rId15" Type="http://schemas.openxmlformats.org/officeDocument/2006/relationships/hyperlink" Target="http://images.google.com/imgres?imgurl=http://i.afterdawn.com/v3/news/youtube_logo.jpg&amp;imgrefurl=http://www.afterdawn.com/news/archive/10913.cfm&amp;h=146&amp;w=220&amp;sz=7&amp;hl=en&amp;start=10&amp;tbnid=kLa4CO3kn5NbyM:&amp;tbnh=71&amp;tbnw=107&amp;prev=/images?q=youtube+logo&amp;gbv=2&amp;svnum=10&amp;hl=en" TargetMode="External"/><Relationship Id="rId23" Type="http://schemas.openxmlformats.org/officeDocument/2006/relationships/hyperlink" Target="http://en.wikipedia.org/wiki/Image:Bea_logo.png" TargetMode="External"/><Relationship Id="rId28" Type="http://schemas.openxmlformats.org/officeDocument/2006/relationships/image" Target="../media/image46.png"/><Relationship Id="rId10" Type="http://schemas.openxmlformats.org/officeDocument/2006/relationships/image" Target="../media/image37.png"/><Relationship Id="rId19" Type="http://schemas.openxmlformats.org/officeDocument/2006/relationships/hyperlink" Target="http://en.wikipedia.org/wiki/Image:Java_Logo.svg" TargetMode="External"/><Relationship Id="rId4" Type="http://schemas.openxmlformats.org/officeDocument/2006/relationships/image" Target="../media/image34.png"/><Relationship Id="rId9" Type="http://schemas.openxmlformats.org/officeDocument/2006/relationships/hyperlink" Target="http://en.wikipedia.org/wiki/Image:Flickr_gamma_Logo.svg" TargetMode="External"/><Relationship Id="rId14" Type="http://schemas.openxmlformats.org/officeDocument/2006/relationships/image" Target="../media/image39.jpeg"/><Relationship Id="rId22" Type="http://schemas.openxmlformats.org/officeDocument/2006/relationships/image" Target="../media/image43.png"/><Relationship Id="rId27" Type="http://schemas.openxmlformats.org/officeDocument/2006/relationships/hyperlink" Target="http://en.wikipedia.org/wiki/Image:Mslivelogo.png"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hyperlink" Target="http://www.danielmoth.com/Blog/2008/04/openfiledialog-and-filedialogfileinfo.html" TargetMode="External"/><Relationship Id="rId4" Type="http://schemas.openxmlformats.org/officeDocument/2006/relationships/hyperlink" Target="http://www.danielmoth.com/Blog/2008/04/isolatedstorage-in-siverlight-2-beta-1.html"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3.xml"/><Relationship Id="rId5" Type="http://schemas.openxmlformats.org/officeDocument/2006/relationships/image" Target="../media/image51.png"/><Relationship Id="rId4" Type="http://schemas.openxmlformats.org/officeDocument/2006/relationships/hyperlink" Target="http://www.silverlight.net/"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hyperlink" Target="http://images.google.com/imgres?imgurl=http://media.bestofmicro.com/internet-explorer-logo,6-Q-242-3.jpg&amp;imgrefurl=http://www.lonelyplanet.com/thorntree/thread.jspa?threadID=1539687&amp;start=0&amp;tstart=0&amp;h=242&amp;w=235&amp;sz=35&amp;hl=en&amp;start=2&amp;tbnid=apxv-wSvMpsyUM:&amp;tbnh=110&amp;tbnw=107&amp;prev=/images?q=explorer+logo&amp;gbv=2&amp;hl=en" TargetMode="External"/><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images.google.com/imgres?imgurl=http://media.bestofmicro.com/internet-explorer-logo,6-Q-242-3.jpg&amp;imgrefurl=http://www.lonelyplanet.com/thorntree/thread.jspa?threadID=1539687&amp;start=0&amp;tstart=0&amp;h=242&amp;w=235&amp;sz=35&amp;hl=en&amp;start=2&amp;tbnid=apxv-wSvMpsyUM:&amp;tbnh=110&amp;tbnw=107&amp;prev=/images?q=explorer+logo&amp;gbv=2&amp;hl=en" TargetMode="External"/><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http://images.google.com/imgres?imgurl=http://media.bestofmicro.com/internet-explorer-logo,6-Q-242-3.jpg&amp;imgrefurl=http://www.lonelyplanet.com/thorntree/thread.jspa?threadID=1539687&amp;start=0&amp;tstart=0&amp;h=242&amp;w=235&amp;sz=35&amp;hl=en&amp;start=2&amp;tbnid=apxv-wSvMpsyUM:&amp;tbnh=110&amp;tbnw=107&amp;prev=/images?q=explorer+logo&amp;gbv=2&amp;hl=en" TargetMode="External"/><Relationship Id="rId7" Type="http://schemas.openxmlformats.org/officeDocument/2006/relationships/hyperlink" Target="http://images.google.com/imgres?imgurl=http://www.gomojo.info/wp-content/uploads/2007/06/safari-logo-big.jpg&amp;imgrefurl=http://www.gomojo.info/category/web-20-mojo/&amp;h=480&amp;w=423&amp;sz=38&amp;hl=en&amp;start=1&amp;tbnid=UQwElydFkGrjtM:&amp;tbnh=129&amp;tbnw=114&amp;prev=/images?q=safari+logo&amp;gbv=2&amp;hl=en" TargetMode="External"/><Relationship Id="rId12"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0.jpeg"/><Relationship Id="rId11" Type="http://schemas.openxmlformats.org/officeDocument/2006/relationships/hyperlink" Target="http://images.google.com/imgres?imgurl=http://www.nathanbolender.com/eyetoy/Mac_Logo.png&amp;imgrefurl=http://www.nathanbolender.com/eyetoy/&amp;h=150&amp;w=150&amp;sz=13&amp;hl=en&amp;start=6&amp;tbnid=10Wu4UdZNXUKiM:&amp;tbnh=96&amp;tbnw=96&amp;prev=/images?q=mac+logo&amp;gbv=2&amp;hl=en" TargetMode="External"/><Relationship Id="rId5" Type="http://schemas.openxmlformats.org/officeDocument/2006/relationships/hyperlink" Target="http://images.google.com/imgres?imgurl=http://www.electionsquebec.qc.ca/img/aide/logos/firefox_logo.jpg&amp;imgrefurl=http://www.electionsquebec.qc.ca/en/help.asp&amp;h=221&amp;w=230&amp;sz=10&amp;hl=en&amp;start=12&amp;tbnid=CfiyBsuC17umxM:&amp;tbnh=104&amp;tbnw=108&amp;prev=/images?q=firefox+logo&amp;gbv=2&amp;hl=en" TargetMode="External"/><Relationship Id="rId10" Type="http://schemas.openxmlformats.org/officeDocument/2006/relationships/image" Target="../media/image12.jpeg"/><Relationship Id="rId4" Type="http://schemas.openxmlformats.org/officeDocument/2006/relationships/image" Target="../media/image3.jpeg"/><Relationship Id="rId9" Type="http://schemas.openxmlformats.org/officeDocument/2006/relationships/hyperlink" Target="http://images.google.com/imgres?imgurl=http://connected.typepad.com/photos/uncategorized/windowslogo_1.jpg&amp;imgrefurl=http://connected.typepad.com/connected/2007/02/index.html&amp;h=293&amp;w=280&amp;sz=13&amp;hl=en&amp;start=3&amp;tbnid=zJkVF1aGkQsfAM:&amp;tbnh=115&amp;tbnw=110&amp;prev=/images?q=windowslogo&amp;gbv=2&amp;hl=e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www.danielmoth.com/Blog/2008/05/silverlight-example-apps.html" TargetMode="External"/><Relationship Id="rId5" Type="http://schemas.openxmlformats.org/officeDocument/2006/relationships/image" Target="../media/image16.pn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3.jpeg"/><Relationship Id="rId4" Type="http://schemas.openxmlformats.org/officeDocument/2006/relationships/hyperlink" Target="http://images.google.com/imgres?imgurl=http://media.bestofmicro.com/internet-explorer-logo,6-Q-242-3.jpg&amp;imgrefurl=http://www.lonelyplanet.com/thorntree/thread.jspa?threadID=1539687&amp;start=0&amp;tstart=0&amp;h=242&amp;w=235&amp;sz=35&amp;hl=en&amp;start=2&amp;tbnid=apxv-wSvMpsyUM:&amp;tbnh=110&amp;tbnw=107&amp;prev=/images?q=explorer+logo&amp;gbv=2&amp;hl=e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3.jpeg"/><Relationship Id="rId4" Type="http://schemas.openxmlformats.org/officeDocument/2006/relationships/hyperlink" Target="http://images.google.com/imgres?imgurl=http://media.bestofmicro.com/internet-explorer-logo,6-Q-242-3.jpg&amp;imgrefurl=http://www.lonelyplanet.com/thorntree/thread.jspa?threadID=1539687&amp;start=0&amp;tstart=0&amp;h=242&amp;w=235&amp;sz=35&amp;hl=en&amp;start=2&amp;tbnid=apxv-wSvMpsyUM:&amp;tbnh=110&amp;tbnw=107&amp;prev=/images?q=explorer+logo&amp;gbv=2&amp;hl=e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mtClean="0"/>
              <a:t>Introduction to Silverlight 2</a:t>
            </a:r>
            <a:endParaRPr lang="en-GB" dirty="0"/>
          </a:p>
        </p:txBody>
      </p:sp>
      <p:sp>
        <p:nvSpPr>
          <p:cNvPr id="3" name="Subtitle 2"/>
          <p:cNvSpPr>
            <a:spLocks noGrp="1"/>
          </p:cNvSpPr>
          <p:nvPr>
            <p:ph type="subTitle" idx="1"/>
          </p:nvPr>
        </p:nvSpPr>
        <p:spPr/>
        <p:txBody>
          <a:bodyPr/>
          <a:lstStyle/>
          <a:p>
            <a:r>
              <a:rPr lang="en-US" dirty="0" smtClean="0"/>
              <a:t>Daniel Moth</a:t>
            </a:r>
          </a:p>
          <a:p>
            <a:r>
              <a:rPr lang="en-US" dirty="0" smtClean="0"/>
              <a:t>Microsoft</a:t>
            </a:r>
          </a:p>
          <a:p>
            <a:r>
              <a:rPr lang="en-US" dirty="0" smtClean="0">
                <a:hlinkClick r:id="rId3"/>
              </a:rPr>
              <a:t>daniel.moth@microsoft.com</a:t>
            </a:r>
            <a:r>
              <a:rPr lang="en-US" dirty="0" smtClean="0"/>
              <a:t> </a:t>
            </a:r>
          </a:p>
          <a:p>
            <a:r>
              <a:rPr lang="en-US" dirty="0" smtClean="0">
                <a:hlinkClick r:id="rId4"/>
              </a:rPr>
              <a:t>http://www.danielmoth.com/Blog</a:t>
            </a:r>
            <a:r>
              <a:rPr lang="en-US" dirty="0" smtClean="0"/>
              <a:t> </a:t>
            </a:r>
            <a:endParaRPr lang="en-US" dirty="0"/>
          </a:p>
        </p:txBody>
      </p:sp>
    </p:spTree>
  </p:cSld>
  <p:clrMapOvr>
    <a:masterClrMapping/>
  </p:clrMapOvr>
  <p:transition advTm="12000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Getting Started</a:t>
            </a:r>
            <a:endParaRPr lang="en-GB" dirty="0"/>
          </a:p>
        </p:txBody>
      </p:sp>
      <p:sp>
        <p:nvSpPr>
          <p:cNvPr id="4" name="Text Placeholder 3"/>
          <p:cNvSpPr>
            <a:spLocks noGrp="1"/>
          </p:cNvSpPr>
          <p:nvPr>
            <p:ph type="body" sz="quarter" idx="10"/>
          </p:nvPr>
        </p:nvSpPr>
        <p:spPr/>
        <p:txBody>
          <a:bodyPr/>
          <a:lstStyle/>
          <a:p>
            <a:r>
              <a:rPr lang="en-US" smtClean="0"/>
              <a:t>demo </a:t>
            </a:r>
            <a:endParaRPr lang="en-US" dirty="0"/>
          </a:p>
        </p:txBody>
      </p:sp>
      <p:pic>
        <p:nvPicPr>
          <p:cNvPr id="27652" name="Picture 4" descr="http://farm1.static.flickr.com/194/472097903_b781a0f4f8.jpg"/>
          <p:cNvPicPr>
            <a:picLocks noChangeAspect="1" noChangeArrowheads="1"/>
          </p:cNvPicPr>
          <p:nvPr/>
        </p:nvPicPr>
        <p:blipFill>
          <a:blip r:embed="rId3"/>
          <a:srcRect/>
          <a:stretch>
            <a:fillRect/>
          </a:stretch>
        </p:blipFill>
        <p:spPr bwMode="auto">
          <a:xfrm>
            <a:off x="4794250" y="3517900"/>
            <a:ext cx="3792140" cy="2844106"/>
          </a:xfrm>
          <a:prstGeom prst="rect">
            <a:avLst/>
          </a:prstGeom>
          <a:noFill/>
          <a:ln>
            <a:noFill/>
          </a:ln>
          <a:effectLst>
            <a:outerShdw blurRad="149987" dist="250190" dir="8460000" algn="ctr">
              <a:srgbClr val="000000">
                <a:alpha val="28000"/>
              </a:srgbClr>
            </a:outerShdw>
            <a:reflection blurRad="6350" stA="50000" endA="275" endPos="40000" dist="101600" dir="5400000" sy="-100000" algn="bl" rotWithShape="0"/>
          </a:effectLst>
          <a:scene3d>
            <a:camera prst="orthographicFront">
              <a:rot lat="0" lon="0" rev="0"/>
            </a:camera>
            <a:lightRig rig="contrasting" dir="t">
              <a:rot lat="0" lon="0" rev="1500000"/>
            </a:lightRig>
          </a:scene3d>
          <a:sp3d prstMaterial="metal">
            <a:bevelT w="88900" h="88900"/>
          </a:sp3d>
        </p:spPr>
      </p:pic>
      <p:sp>
        <p:nvSpPr>
          <p:cNvPr id="5" name="Rectangle 4"/>
          <p:cNvSpPr/>
          <p:nvPr/>
        </p:nvSpPr>
        <p:spPr>
          <a:xfrm>
            <a:off x="0" y="326639"/>
            <a:ext cx="9144000" cy="369332"/>
          </a:xfrm>
          <a:prstGeom prst="rect">
            <a:avLst/>
          </a:prstGeom>
        </p:spPr>
        <p:txBody>
          <a:bodyPr wrap="square">
            <a:spAutoFit/>
          </a:bodyPr>
          <a:lstStyle/>
          <a:p>
            <a:pPr algn="ctr"/>
            <a:r>
              <a:rPr lang="en-GB" dirty="0" smtClean="0">
                <a:hlinkClick r:id="rId4"/>
              </a:rPr>
              <a:t>http://www.danielmoth.com/Blog/2008/04/silverlight-2-essential-getting-started.html</a:t>
            </a:r>
            <a:r>
              <a:rPr lang="en-GB" dirty="0" smtClean="0"/>
              <a:t> </a:t>
            </a:r>
            <a:endParaRPr lang="en-GB" dirty="0"/>
          </a:p>
        </p:txBody>
      </p:sp>
    </p:spTree>
  </p:cSld>
  <p:clrMapOvr>
    <a:masterClrMapping/>
  </p:clrMapOvr>
  <p:transition advTm="60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fade">
                                      <p:cBhvr>
                                        <p:cTn id="7" dur="10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Rich User Interface</a:t>
            </a:r>
            <a:endParaRPr lang="en-GB" dirty="0"/>
          </a:p>
        </p:txBody>
      </p:sp>
      <p:sp>
        <p:nvSpPr>
          <p:cNvPr id="7" name="Left-Right Arrow 6"/>
          <p:cNvSpPr/>
          <p:nvPr/>
        </p:nvSpPr>
        <p:spPr>
          <a:xfrm>
            <a:off x="785786" y="5621332"/>
            <a:ext cx="7715304" cy="1052518"/>
          </a:xfrm>
          <a:prstGeom prst="lef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400" dirty="0" smtClean="0"/>
              <a:t>e</a:t>
            </a:r>
            <a:r>
              <a:rPr lang="en-GB" sz="2800" b="1" dirty="0" smtClean="0"/>
              <a:t>X</a:t>
            </a:r>
            <a:r>
              <a:rPr lang="en-GB" sz="2400" dirty="0" smtClean="0"/>
              <a:t>tensible</a:t>
            </a:r>
            <a:r>
              <a:rPr lang="en-GB" sz="2800" b="1" dirty="0" smtClean="0"/>
              <a:t> A</a:t>
            </a:r>
            <a:r>
              <a:rPr lang="en-GB" sz="2400" dirty="0" smtClean="0"/>
              <a:t>pplication</a:t>
            </a:r>
            <a:r>
              <a:rPr lang="en-GB" sz="2800" dirty="0" smtClean="0"/>
              <a:t> </a:t>
            </a:r>
            <a:r>
              <a:rPr lang="en-GB" sz="2800" b="1" dirty="0" smtClean="0"/>
              <a:t>M</a:t>
            </a:r>
            <a:r>
              <a:rPr lang="en-GB" sz="2400" dirty="0" smtClean="0"/>
              <a:t>arkup</a:t>
            </a:r>
            <a:r>
              <a:rPr lang="en-GB" sz="2800" dirty="0" smtClean="0"/>
              <a:t> </a:t>
            </a:r>
            <a:r>
              <a:rPr lang="en-GB" sz="2800" b="1" dirty="0" smtClean="0"/>
              <a:t>L</a:t>
            </a:r>
            <a:r>
              <a:rPr lang="en-GB" sz="2400" dirty="0" smtClean="0"/>
              <a:t>anguage</a:t>
            </a:r>
            <a:endParaRPr lang="en-GB" sz="2800" dirty="0"/>
          </a:p>
        </p:txBody>
      </p:sp>
      <p:sp>
        <p:nvSpPr>
          <p:cNvPr id="8" name="Left-Right Arrow 7"/>
          <p:cNvSpPr/>
          <p:nvPr/>
        </p:nvSpPr>
        <p:spPr>
          <a:xfrm>
            <a:off x="785786" y="4584700"/>
            <a:ext cx="7715304" cy="1066800"/>
          </a:xfrm>
          <a:prstGeom prst="lef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800" b="1" dirty="0" smtClean="0"/>
              <a:t>Visual Studio Project Files</a:t>
            </a:r>
            <a:endParaRPr lang="en-GB" sz="2800" b="1" dirty="0"/>
          </a:p>
        </p:txBody>
      </p:sp>
      <p:grpSp>
        <p:nvGrpSpPr>
          <p:cNvPr id="12" name="Group 25"/>
          <p:cNvGrpSpPr/>
          <p:nvPr/>
        </p:nvGrpSpPr>
        <p:grpSpPr>
          <a:xfrm>
            <a:off x="785786" y="1307118"/>
            <a:ext cx="3248214" cy="2744182"/>
            <a:chOff x="3571868" y="1663184"/>
            <a:chExt cx="2231730" cy="1885428"/>
          </a:xfrm>
        </p:grpSpPr>
        <p:pic>
          <p:nvPicPr>
            <p:cNvPr id="13" name="Picture 2" descr="Expression Blend"/>
            <p:cNvPicPr>
              <a:picLocks noChangeAspect="1" noChangeArrowheads="1"/>
            </p:cNvPicPr>
            <p:nvPr/>
          </p:nvPicPr>
          <p:blipFill>
            <a:blip r:embed="rId3"/>
            <a:srcRect/>
            <a:stretch>
              <a:fillRect/>
            </a:stretch>
          </p:blipFill>
          <p:spPr bwMode="auto">
            <a:xfrm>
              <a:off x="3571868" y="2085970"/>
              <a:ext cx="2231730" cy="146264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4" name="TextBox 13"/>
            <p:cNvSpPr txBox="1"/>
            <p:nvPr/>
          </p:nvSpPr>
          <p:spPr>
            <a:xfrm>
              <a:off x="3697719" y="1663184"/>
              <a:ext cx="1774519" cy="317193"/>
            </a:xfrm>
            <a:prstGeom prst="rect">
              <a:avLst/>
            </a:prstGeom>
            <a:noFill/>
          </p:spPr>
          <p:txBody>
            <a:bodyPr wrap="none" rtlCol="0">
              <a:spAutoFit/>
            </a:bodyPr>
            <a:lstStyle/>
            <a:p>
              <a:r>
                <a:rPr lang="en-GB" sz="2400" dirty="0" smtClean="0"/>
                <a:t>Expression Blend</a:t>
              </a:r>
              <a:endParaRPr lang="en-GB" sz="2400" dirty="0"/>
            </a:p>
          </p:txBody>
        </p:sp>
      </p:grpSp>
      <p:grpSp>
        <p:nvGrpSpPr>
          <p:cNvPr id="15" name="Group 29"/>
          <p:cNvGrpSpPr/>
          <p:nvPr/>
        </p:nvGrpSpPr>
        <p:grpSpPr>
          <a:xfrm>
            <a:off x="5549902" y="1276263"/>
            <a:ext cx="3263931" cy="2775037"/>
            <a:chOff x="6643702" y="1663184"/>
            <a:chExt cx="2214578" cy="1882864"/>
          </a:xfrm>
        </p:grpSpPr>
        <p:pic>
          <p:nvPicPr>
            <p:cNvPr id="16" name="Picture 6" descr="Visual Studio 2005 Professional Edition">
              <a:hlinkClick r:id="rId4"/>
            </p:cNvPr>
            <p:cNvPicPr>
              <a:picLocks noChangeAspect="1" noChangeArrowheads="1"/>
            </p:cNvPicPr>
            <p:nvPr/>
          </p:nvPicPr>
          <p:blipFill>
            <a:blip r:embed="rId5"/>
            <a:srcRect/>
            <a:stretch>
              <a:fillRect/>
            </a:stretch>
          </p:blipFill>
          <p:spPr bwMode="auto">
            <a:xfrm>
              <a:off x="6643702" y="2085970"/>
              <a:ext cx="2214578" cy="146007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7" name="TextBox 16"/>
            <p:cNvSpPr txBox="1"/>
            <p:nvPr/>
          </p:nvSpPr>
          <p:spPr>
            <a:xfrm>
              <a:off x="6794497" y="1663184"/>
              <a:ext cx="1864994" cy="313240"/>
            </a:xfrm>
            <a:prstGeom prst="rect">
              <a:avLst/>
            </a:prstGeom>
            <a:noFill/>
          </p:spPr>
          <p:txBody>
            <a:bodyPr wrap="none" rtlCol="0">
              <a:spAutoFit/>
            </a:bodyPr>
            <a:lstStyle/>
            <a:p>
              <a:r>
                <a:rPr lang="en-GB" sz="2400" dirty="0" smtClean="0"/>
                <a:t>Visual Studio 2008</a:t>
              </a:r>
              <a:endParaRPr lang="en-GB" sz="2400" dirty="0"/>
            </a:p>
          </p:txBody>
        </p:sp>
      </p:grpSp>
    </p:spTree>
  </p:cSld>
  <p:clrMapOvr>
    <a:masterClrMapping/>
  </p:clrMapOvr>
  <p:transition advTm="6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000"/>
                                        <p:tgtEl>
                                          <p:spTgt spid="15"/>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0"/>
                                        <p:tgtEl>
                                          <p:spTgt spid="8"/>
                                        </p:tgtEl>
                                      </p:cBhvr>
                                    </p:animEffect>
                                  </p:childTnLst>
                                </p:cTn>
                              </p:par>
                            </p:childTnLst>
                          </p:cTn>
                        </p:par>
                        <p:par>
                          <p:cTn id="16" fill="hold">
                            <p:stCondLst>
                              <p:cond delay="90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XAML-based UI</a:t>
            </a:r>
            <a:endParaRPr lang="en-GB" dirty="0"/>
          </a:p>
        </p:txBody>
      </p:sp>
      <p:sp>
        <p:nvSpPr>
          <p:cNvPr id="4" name="Text Placeholder 3"/>
          <p:cNvSpPr>
            <a:spLocks noGrp="1"/>
          </p:cNvSpPr>
          <p:nvPr>
            <p:ph type="body" sz="quarter" idx="10"/>
          </p:nvPr>
        </p:nvSpPr>
        <p:spPr/>
        <p:txBody>
          <a:bodyPr/>
          <a:lstStyle/>
          <a:p>
            <a:r>
              <a:rPr lang="en-US" smtClean="0"/>
              <a:t>demo </a:t>
            </a:r>
            <a:endParaRPr lang="en-US" dirty="0"/>
          </a:p>
        </p:txBody>
      </p:sp>
      <p:pic>
        <p:nvPicPr>
          <p:cNvPr id="6" name="Picture 2"/>
          <p:cNvPicPr>
            <a:picLocks noChangeAspect="1" noChangeArrowheads="1"/>
          </p:cNvPicPr>
          <p:nvPr/>
        </p:nvPicPr>
        <p:blipFill>
          <a:blip r:embed="rId3"/>
          <a:srcRect/>
          <a:stretch>
            <a:fillRect/>
          </a:stretch>
        </p:blipFill>
        <p:spPr bwMode="auto">
          <a:xfrm>
            <a:off x="5683250" y="2762250"/>
            <a:ext cx="2278063" cy="2871870"/>
          </a:xfrm>
          <a:prstGeom prst="rect">
            <a:avLst/>
          </a:prstGeom>
          <a:noFill/>
          <a:ln w="9525">
            <a:noFill/>
            <a:miter lim="800000"/>
            <a:headEnd/>
            <a:tailEnd/>
          </a:ln>
          <a:effectLst>
            <a:glow rad="228600">
              <a:schemeClr val="accent1">
                <a:satMod val="175000"/>
                <a:alpha val="40000"/>
              </a:schemeClr>
            </a:glow>
            <a:reflection blurRad="6350" stA="50000" endA="295" endPos="92000" dist="101600" dir="5400000" sy="-100000" algn="bl" rotWithShape="0"/>
          </a:effectLst>
        </p:spPr>
      </p:pic>
      <p:sp>
        <p:nvSpPr>
          <p:cNvPr id="7" name="Rectangle 6"/>
          <p:cNvSpPr/>
          <p:nvPr/>
        </p:nvSpPr>
        <p:spPr>
          <a:xfrm>
            <a:off x="0" y="228600"/>
            <a:ext cx="9144000" cy="369332"/>
          </a:xfrm>
          <a:prstGeom prst="rect">
            <a:avLst/>
          </a:prstGeom>
        </p:spPr>
        <p:txBody>
          <a:bodyPr wrap="square">
            <a:spAutoFit/>
          </a:bodyPr>
          <a:lstStyle/>
          <a:p>
            <a:pPr algn="ctr"/>
            <a:r>
              <a:rPr lang="en-GB" dirty="0" smtClean="0">
                <a:hlinkClick r:id="rId4"/>
              </a:rPr>
              <a:t>http</a:t>
            </a:r>
            <a:r>
              <a:rPr lang="en-GB" smtClean="0">
                <a:hlinkClick r:id="rId4"/>
              </a:rPr>
              <a:t>://</a:t>
            </a:r>
            <a:r>
              <a:rPr lang="en-GB" smtClean="0">
                <a:hlinkClick r:id="rId4"/>
              </a:rPr>
              <a:t>www.danielmoth.com/Blog/2008/05/xaml-level-100.html</a:t>
            </a:r>
            <a:r>
              <a:rPr lang="en-GB" smtClean="0"/>
              <a:t> </a:t>
            </a:r>
            <a:endParaRPr lang="en-GB" dirty="0"/>
          </a:p>
        </p:txBody>
      </p:sp>
    </p:spTree>
  </p:cSld>
  <p:clrMapOvr>
    <a:masterClrMapping/>
  </p:clrMapOvr>
  <p:transition advTm="102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Browser Integration</a:t>
            </a:r>
            <a:endParaRPr lang="en-GB" dirty="0"/>
          </a:p>
        </p:txBody>
      </p:sp>
      <p:pic>
        <p:nvPicPr>
          <p:cNvPr id="9" name="Picture 8" descr="HtmBridgeCollapsed.png"/>
          <p:cNvPicPr>
            <a:picLocks noChangeAspect="1"/>
          </p:cNvPicPr>
          <p:nvPr/>
        </p:nvPicPr>
        <p:blipFill>
          <a:blip r:embed="rId3"/>
          <a:stretch>
            <a:fillRect/>
          </a:stretch>
        </p:blipFill>
        <p:spPr>
          <a:xfrm>
            <a:off x="129958" y="994432"/>
            <a:ext cx="8842592" cy="5751513"/>
          </a:xfrm>
          <a:prstGeom prst="rect">
            <a:avLst/>
          </a:prstGeom>
        </p:spPr>
      </p:pic>
    </p:spTree>
  </p:cSld>
  <p:clrMapOvr>
    <a:masterClrMapping/>
  </p:clrMapOvr>
  <p:transition advTm="3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HTML Bridge</a:t>
            </a:r>
            <a:endParaRPr lang="en-GB" dirty="0"/>
          </a:p>
        </p:txBody>
      </p:sp>
      <p:sp>
        <p:nvSpPr>
          <p:cNvPr id="4" name="Text Placeholder 3"/>
          <p:cNvSpPr>
            <a:spLocks noGrp="1"/>
          </p:cNvSpPr>
          <p:nvPr>
            <p:ph type="body" sz="quarter" idx="10"/>
          </p:nvPr>
        </p:nvSpPr>
        <p:spPr/>
        <p:txBody>
          <a:bodyPr/>
          <a:lstStyle/>
          <a:p>
            <a:r>
              <a:rPr lang="en-US" smtClean="0"/>
              <a:t>demo </a:t>
            </a:r>
            <a:endParaRPr lang="en-US" dirty="0"/>
          </a:p>
        </p:txBody>
      </p:sp>
      <p:pic>
        <p:nvPicPr>
          <p:cNvPr id="19458" name="Picture 2" descr="http://www.humberbridge.co.uk/resources/humber_bridge_shot1.jpg"/>
          <p:cNvPicPr>
            <a:picLocks noChangeAspect="1" noChangeArrowheads="1"/>
          </p:cNvPicPr>
          <p:nvPr/>
        </p:nvPicPr>
        <p:blipFill>
          <a:blip r:embed="rId3"/>
          <a:srcRect/>
          <a:stretch>
            <a:fillRect/>
          </a:stretch>
        </p:blipFill>
        <p:spPr bwMode="auto">
          <a:xfrm>
            <a:off x="4927600" y="2717800"/>
            <a:ext cx="3818356" cy="385204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5" name="Rectangle 4"/>
          <p:cNvSpPr/>
          <p:nvPr/>
        </p:nvSpPr>
        <p:spPr>
          <a:xfrm>
            <a:off x="0" y="326639"/>
            <a:ext cx="9144000" cy="369332"/>
          </a:xfrm>
          <a:prstGeom prst="rect">
            <a:avLst/>
          </a:prstGeom>
        </p:spPr>
        <p:txBody>
          <a:bodyPr wrap="square">
            <a:spAutoFit/>
          </a:bodyPr>
          <a:lstStyle/>
          <a:p>
            <a:pPr algn="ctr"/>
            <a:r>
              <a:rPr lang="en-GB" dirty="0" smtClean="0">
                <a:hlinkClick r:id="rId4"/>
              </a:rPr>
              <a:t>http://www.danielmoth.com/Blog/2008/03/silverlight-browser-integration-aka.html</a:t>
            </a:r>
            <a:r>
              <a:rPr lang="en-GB" dirty="0" smtClean="0"/>
              <a:t> </a:t>
            </a:r>
            <a:endParaRPr lang="en-GB" dirty="0"/>
          </a:p>
        </p:txBody>
      </p:sp>
    </p:spTree>
  </p:cSld>
  <p:clrMapOvr>
    <a:masterClrMapping/>
  </p:clrMapOvr>
  <p:transition advTm="60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10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260350" y="1905000"/>
            <a:ext cx="4311650" cy="2776412"/>
            <a:chOff x="260350" y="1905000"/>
            <a:chExt cx="4311650" cy="2776412"/>
          </a:xfrm>
        </p:grpSpPr>
        <p:sp>
          <p:nvSpPr>
            <p:cNvPr id="11" name="Rectangle 10"/>
            <p:cNvSpPr/>
            <p:nvPr/>
          </p:nvSpPr>
          <p:spPr bwMode="auto">
            <a:xfrm>
              <a:off x="260350" y="1905000"/>
              <a:ext cx="4311650" cy="2776412"/>
            </a:xfrm>
            <a:prstGeom prst="rect">
              <a:avLst/>
            </a:prstGeom>
            <a:solidFill>
              <a:schemeClr val="tx1"/>
            </a:solidFill>
            <a:ln>
              <a:headEnd type="none" w="med" len="med"/>
              <a:tailEnd type="none" w="med" len="med"/>
            </a:ln>
            <a:effectLst>
              <a:glow rad="139700">
                <a:schemeClr val="accent6">
                  <a:satMod val="175000"/>
                  <a:alpha val="40000"/>
                </a:schemeClr>
              </a:glo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fontAlgn="base">
                <a:spcBef>
                  <a:spcPct val="0"/>
                </a:spcBef>
                <a:spcAft>
                  <a:spcPct val="0"/>
                </a:spcAft>
              </a:pPr>
              <a:endParaRPr lang="en-US" u="sng" dirty="0" smtClean="0">
                <a:solidFill>
                  <a:schemeClr val="tx1"/>
                </a:solidFill>
                <a:latin typeface="Arial" charset="0"/>
              </a:endParaRPr>
            </a:p>
          </p:txBody>
        </p:sp>
        <p:sp>
          <p:nvSpPr>
            <p:cNvPr id="7" name="TextBox 6"/>
            <p:cNvSpPr txBox="1"/>
            <p:nvPr/>
          </p:nvSpPr>
          <p:spPr>
            <a:xfrm>
              <a:off x="914400" y="3854450"/>
              <a:ext cx="2667000" cy="400110"/>
            </a:xfrm>
            <a:prstGeom prst="rect">
              <a:avLst/>
            </a:prstGeom>
            <a:noFill/>
          </p:spPr>
          <p:txBody>
            <a:bodyPr wrap="square" lIns="91436" tIns="45718" rIns="91436" bIns="45718" rtlCol="0">
              <a:spAutoFit/>
            </a:bodyPr>
            <a:lstStyle/>
            <a:p>
              <a:r>
                <a:rPr lang="en-US" sz="2000" b="1" dirty="0" smtClean="0">
                  <a:solidFill>
                    <a:schemeClr val="bg1"/>
                  </a:solidFill>
                  <a:latin typeface="Calibri" pitchFamily="34" charset="0"/>
                </a:rPr>
                <a:t>In-Browser Application</a:t>
              </a:r>
              <a:endParaRPr lang="en-US" sz="2000" dirty="0">
                <a:solidFill>
                  <a:schemeClr val="bg1"/>
                </a:solidFill>
                <a:latin typeface="Calibri" pitchFamily="34" charset="0"/>
              </a:endParaRPr>
            </a:p>
          </p:txBody>
        </p:sp>
      </p:grpSp>
      <p:sp>
        <p:nvSpPr>
          <p:cNvPr id="2" name="Title 1"/>
          <p:cNvSpPr>
            <a:spLocks noGrp="1"/>
          </p:cNvSpPr>
          <p:nvPr>
            <p:ph type="title"/>
          </p:nvPr>
        </p:nvSpPr>
        <p:spPr/>
        <p:txBody>
          <a:bodyPr/>
          <a:lstStyle/>
          <a:p>
            <a:r>
              <a:rPr lang="en-US" dirty="0" smtClean="0"/>
              <a:t>Many Types of Outside Data</a:t>
            </a:r>
            <a:endParaRPr lang="en-US" dirty="0"/>
          </a:p>
        </p:txBody>
      </p:sp>
      <p:pic>
        <p:nvPicPr>
          <p:cNvPr id="12" name="Content Placeholder 6" descr="Sl_h_rgb.jpg"/>
          <p:cNvPicPr>
            <a:picLocks noGrp="1" noChangeAspect="1"/>
          </p:cNvPicPr>
          <p:nvPr>
            <p:ph idx="4294967295"/>
          </p:nvPr>
        </p:nvPicPr>
        <p:blipFill>
          <a:blip r:embed="rId3">
            <a:clrChange>
              <a:clrFrom>
                <a:srgbClr val="FFFFFF"/>
              </a:clrFrom>
              <a:clrTo>
                <a:srgbClr val="FFFFFF">
                  <a:alpha val="0"/>
                </a:srgbClr>
              </a:clrTo>
            </a:clrChange>
          </a:blip>
          <a:stretch>
            <a:fillRect/>
          </a:stretch>
        </p:blipFill>
        <p:spPr>
          <a:xfrm>
            <a:off x="453082" y="2470150"/>
            <a:ext cx="3902075" cy="1263650"/>
          </a:xfrm>
        </p:spPr>
      </p:pic>
      <p:sp>
        <p:nvSpPr>
          <p:cNvPr id="10" name="Right Arrow 9"/>
          <p:cNvSpPr/>
          <p:nvPr/>
        </p:nvSpPr>
        <p:spPr bwMode="auto">
          <a:xfrm>
            <a:off x="4705350" y="2639200"/>
            <a:ext cx="1511300" cy="612000"/>
          </a:xfrm>
          <a:prstGeom prst="rightArrow">
            <a:avLst/>
          </a:prstGeom>
          <a:gradFill>
            <a:gsLst>
              <a:gs pos="0">
                <a:srgbClr val="000082"/>
              </a:gs>
              <a:gs pos="13000">
                <a:schemeClr val="accent1">
                  <a:lumMod val="90000"/>
                </a:schemeClr>
              </a:gs>
              <a:gs pos="28000">
                <a:srgbClr val="000082"/>
              </a:gs>
              <a:gs pos="42999">
                <a:schemeClr val="accent1">
                  <a:lumMod val="90000"/>
                </a:schemeClr>
              </a:gs>
              <a:gs pos="58000">
                <a:srgbClr val="000082"/>
              </a:gs>
              <a:gs pos="72000">
                <a:schemeClr val="accent1">
                  <a:lumMod val="90000"/>
                </a:schemeClr>
              </a:gs>
              <a:gs pos="87000">
                <a:srgbClr val="000082"/>
              </a:gs>
              <a:gs pos="100000">
                <a:schemeClr val="accent1">
                  <a:lumMod val="90000"/>
                </a:schemeClr>
              </a:gs>
            </a:gsLst>
            <a:lin ang="2700000" scaled="0"/>
          </a:gradFill>
          <a:ln w="9525" cap="flat" cmpd="sng" algn="ctr">
            <a:solidFill>
              <a:schemeClr val="tx1"/>
            </a:solidFill>
            <a:prstDash val="solid"/>
            <a:round/>
            <a:headEnd type="none" w="med" len="med"/>
            <a:tailEnd type="none" w="med" len="med"/>
          </a:ln>
          <a:effectLst/>
        </p:spPr>
        <p:txBody>
          <a:bodyPr vert="horz" wrap="square" lIns="91436" tIns="0" rIns="91436" bIns="137155" numCol="1" rtlCol="0" anchor="b" anchorCtr="1"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14" name="Right Arrow 13"/>
          <p:cNvSpPr/>
          <p:nvPr/>
        </p:nvSpPr>
        <p:spPr bwMode="auto">
          <a:xfrm flipH="1">
            <a:off x="4572000" y="3581400"/>
            <a:ext cx="1524000" cy="612000"/>
          </a:xfrm>
          <a:prstGeom prst="rightArrow">
            <a:avLst/>
          </a:prstGeom>
          <a:gradFill>
            <a:gsLst>
              <a:gs pos="0">
                <a:srgbClr val="000082"/>
              </a:gs>
              <a:gs pos="13000">
                <a:schemeClr val="accent1">
                  <a:lumMod val="90000"/>
                </a:schemeClr>
              </a:gs>
              <a:gs pos="28000">
                <a:srgbClr val="000082"/>
              </a:gs>
              <a:gs pos="42999">
                <a:schemeClr val="accent1">
                  <a:lumMod val="90000"/>
                </a:schemeClr>
              </a:gs>
              <a:gs pos="58000">
                <a:srgbClr val="000082"/>
              </a:gs>
              <a:gs pos="72000">
                <a:schemeClr val="accent1">
                  <a:lumMod val="90000"/>
                </a:schemeClr>
              </a:gs>
              <a:gs pos="87000">
                <a:srgbClr val="000082"/>
              </a:gs>
              <a:gs pos="100000">
                <a:schemeClr val="accent1">
                  <a:lumMod val="90000"/>
                </a:schemeClr>
              </a:gs>
            </a:gsLst>
            <a:lin ang="2700000" scaled="0"/>
          </a:gradFill>
          <a:ln w="9525" cap="flat" cmpd="sng" algn="ctr">
            <a:solidFill>
              <a:schemeClr val="tx1"/>
            </a:solidFill>
            <a:prstDash val="solid"/>
            <a:round/>
            <a:headEnd type="none" w="med" len="med"/>
            <a:tailEnd type="none" w="med" len="med"/>
          </a:ln>
          <a:effectLst/>
        </p:spPr>
        <p:txBody>
          <a:bodyPr vert="horz" wrap="square" lIns="91436" tIns="0" rIns="91436" bIns="137155" numCol="1" rtlCol="0" anchor="b" anchorCtr="1" compatLnSpc="1">
            <a:prstTxWarp prst="textNoShape">
              <a:avLst/>
            </a:prstTxWarp>
          </a:bodyPr>
          <a:lstStyle/>
          <a:p>
            <a:pPr fontAlgn="base">
              <a:spcBef>
                <a:spcPct val="0"/>
              </a:spcBef>
              <a:spcAft>
                <a:spcPct val="0"/>
              </a:spcAft>
            </a:pPr>
            <a:endParaRPr kumimoji="0" lang="en-US" b="0" i="0" strike="noStrike" cap="none" normalizeH="0" baseline="0" dirty="0" smtClean="0">
              <a:ln>
                <a:noFill/>
              </a:ln>
              <a:solidFill>
                <a:schemeClr val="tx1"/>
              </a:solidFill>
              <a:effectLst/>
              <a:latin typeface="Calibri" pitchFamily="34" charset="0"/>
            </a:endParaRPr>
          </a:p>
        </p:txBody>
      </p:sp>
      <p:sp>
        <p:nvSpPr>
          <p:cNvPr id="17" name="Rounded Rectangle 16"/>
          <p:cNvSpPr/>
          <p:nvPr/>
        </p:nvSpPr>
        <p:spPr bwMode="auto">
          <a:xfrm>
            <a:off x="6223000" y="5149850"/>
            <a:ext cx="2438400" cy="990600"/>
          </a:xfrm>
          <a:prstGeom prst="roundRect">
            <a:avLst/>
          </a:prstGeom>
          <a:solidFill>
            <a:schemeClr val="tx2">
              <a:lumMod val="90000"/>
            </a:schemeClr>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t" anchorCtr="0" compatLnSpc="1">
            <a:prstTxWarp prst="textNoShape">
              <a:avLst/>
            </a:prstTxWarp>
          </a:bodyPr>
          <a:lstStyle/>
          <a:p>
            <a:pPr fontAlgn="base">
              <a:spcBef>
                <a:spcPct val="0"/>
              </a:spcBef>
              <a:spcAft>
                <a:spcPct val="0"/>
              </a:spcAft>
            </a:pPr>
            <a:r>
              <a:rPr lang="en-US" sz="2000" dirty="0" smtClean="0">
                <a:solidFill>
                  <a:sysClr val="windowText" lastClr="000000"/>
                </a:solidFill>
                <a:latin typeface="Calibri" pitchFamily="34" charset="0"/>
              </a:rPr>
              <a:t>Public</a:t>
            </a:r>
            <a:br>
              <a:rPr lang="en-US" sz="2000" dirty="0" smtClean="0">
                <a:solidFill>
                  <a:sysClr val="windowText" lastClr="000000"/>
                </a:solidFill>
                <a:latin typeface="Calibri" pitchFamily="34" charset="0"/>
              </a:rPr>
            </a:br>
            <a:r>
              <a:rPr lang="en-US" sz="2000" dirty="0" smtClean="0">
                <a:solidFill>
                  <a:sysClr val="windowText" lastClr="000000"/>
                </a:solidFill>
                <a:latin typeface="Calibri" pitchFamily="34" charset="0"/>
              </a:rPr>
              <a:t>Int</a:t>
            </a:r>
            <a:r>
              <a:rPr lang="en-US" sz="2000" b="1" u="sng" dirty="0" smtClean="0">
                <a:solidFill>
                  <a:sysClr val="windowText" lastClr="000000"/>
                </a:solidFill>
                <a:latin typeface="Calibri" pitchFamily="34" charset="0"/>
              </a:rPr>
              <a:t>e</a:t>
            </a:r>
            <a:r>
              <a:rPr lang="en-US" sz="2000" dirty="0" smtClean="0">
                <a:solidFill>
                  <a:sysClr val="windowText" lastClr="000000"/>
                </a:solidFill>
                <a:latin typeface="Calibri" pitchFamily="34" charset="0"/>
              </a:rPr>
              <a:t>rnet</a:t>
            </a:r>
            <a:br>
              <a:rPr lang="en-US" sz="2000" dirty="0" smtClean="0">
                <a:solidFill>
                  <a:sysClr val="windowText" lastClr="000000"/>
                </a:solidFill>
                <a:latin typeface="Calibri" pitchFamily="34" charset="0"/>
              </a:rPr>
            </a:br>
            <a:r>
              <a:rPr lang="en-US" sz="2000" dirty="0" err="1" smtClean="0">
                <a:solidFill>
                  <a:sysClr val="windowText" lastClr="000000"/>
                </a:solidFill>
                <a:latin typeface="Calibri" pitchFamily="34" charset="0"/>
              </a:rPr>
              <a:t>mashup</a:t>
            </a:r>
            <a:r>
              <a:rPr lang="en-US" sz="2000" dirty="0" smtClean="0">
                <a:solidFill>
                  <a:sysClr val="windowText" lastClr="000000"/>
                </a:solidFill>
                <a:latin typeface="Calibri" pitchFamily="34" charset="0"/>
              </a:rPr>
              <a:t> APIs</a:t>
            </a:r>
          </a:p>
        </p:txBody>
      </p:sp>
      <p:sp>
        <p:nvSpPr>
          <p:cNvPr id="18" name="Rounded Rectangle 17"/>
          <p:cNvSpPr/>
          <p:nvPr/>
        </p:nvSpPr>
        <p:spPr bwMode="auto">
          <a:xfrm>
            <a:off x="6223000" y="4083050"/>
            <a:ext cx="2438400" cy="990600"/>
          </a:xfrm>
          <a:prstGeom prst="roundRect">
            <a:avLst/>
          </a:prstGeom>
          <a:solidFill>
            <a:schemeClr val="tx2">
              <a:lumMod val="90000"/>
            </a:schemeClr>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t" anchorCtr="0" compatLnSpc="1">
            <a:prstTxWarp prst="textNoShape">
              <a:avLst/>
            </a:prstTxWarp>
          </a:bodyPr>
          <a:lstStyle/>
          <a:p>
            <a:pPr fontAlgn="base">
              <a:spcBef>
                <a:spcPct val="0"/>
              </a:spcBef>
              <a:spcAft>
                <a:spcPct val="0"/>
              </a:spcAft>
            </a:pPr>
            <a:r>
              <a:rPr lang="en-US" sz="2000" dirty="0" smtClean="0">
                <a:solidFill>
                  <a:sysClr val="windowText" lastClr="000000"/>
                </a:solidFill>
                <a:latin typeface="Calibri" pitchFamily="34" charset="0"/>
              </a:rPr>
              <a:t>Existing</a:t>
            </a:r>
            <a:br>
              <a:rPr lang="en-US" sz="2000" dirty="0" smtClean="0">
                <a:solidFill>
                  <a:sysClr val="windowText" lastClr="000000"/>
                </a:solidFill>
                <a:latin typeface="Calibri" pitchFamily="34" charset="0"/>
              </a:rPr>
            </a:br>
            <a:r>
              <a:rPr lang="en-US" sz="2000" dirty="0" smtClean="0">
                <a:solidFill>
                  <a:sysClr val="windowText" lastClr="000000"/>
                </a:solidFill>
                <a:latin typeface="Calibri" pitchFamily="34" charset="0"/>
              </a:rPr>
              <a:t>Intr</a:t>
            </a:r>
            <a:r>
              <a:rPr lang="en-US" sz="2000" b="1" u="sng" dirty="0" smtClean="0">
                <a:solidFill>
                  <a:sysClr val="windowText" lastClr="000000"/>
                </a:solidFill>
                <a:latin typeface="Calibri" pitchFamily="34" charset="0"/>
              </a:rPr>
              <a:t>a</a:t>
            </a:r>
            <a:r>
              <a:rPr lang="en-US" sz="2000" dirty="0" smtClean="0">
                <a:solidFill>
                  <a:sysClr val="windowText" lastClr="000000"/>
                </a:solidFill>
                <a:latin typeface="Calibri" pitchFamily="34" charset="0"/>
              </a:rPr>
              <a:t>net</a:t>
            </a:r>
            <a:br>
              <a:rPr lang="en-US" sz="2000" dirty="0" smtClean="0">
                <a:solidFill>
                  <a:sysClr val="windowText" lastClr="000000"/>
                </a:solidFill>
                <a:latin typeface="Calibri" pitchFamily="34" charset="0"/>
              </a:rPr>
            </a:br>
            <a:r>
              <a:rPr lang="en-US" sz="2000" dirty="0" smtClean="0">
                <a:solidFill>
                  <a:sysClr val="windowText" lastClr="000000"/>
                </a:solidFill>
                <a:latin typeface="Calibri" pitchFamily="34" charset="0"/>
              </a:rPr>
              <a:t>services</a:t>
            </a:r>
          </a:p>
        </p:txBody>
      </p:sp>
      <p:sp>
        <p:nvSpPr>
          <p:cNvPr id="19" name="Rounded Rectangle 18"/>
          <p:cNvSpPr/>
          <p:nvPr/>
        </p:nvSpPr>
        <p:spPr bwMode="auto">
          <a:xfrm>
            <a:off x="6223000" y="3016250"/>
            <a:ext cx="2438400" cy="990600"/>
          </a:xfrm>
          <a:prstGeom prst="roundRect">
            <a:avLst/>
          </a:prstGeom>
          <a:solidFill>
            <a:schemeClr val="tx2">
              <a:lumMod val="90000"/>
            </a:schemeClr>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t" anchorCtr="0" compatLnSpc="1">
            <a:prstTxWarp prst="textNoShape">
              <a:avLst/>
            </a:prstTxWarp>
          </a:bodyPr>
          <a:lstStyle/>
          <a:p>
            <a:pPr fontAlgn="base">
              <a:spcBef>
                <a:spcPct val="0"/>
              </a:spcBef>
              <a:spcAft>
                <a:spcPct val="0"/>
              </a:spcAft>
            </a:pPr>
            <a:r>
              <a:rPr lang="en-US" sz="2000" dirty="0" smtClean="0">
                <a:solidFill>
                  <a:sysClr val="windowText" lastClr="000000"/>
                </a:solidFill>
                <a:latin typeface="Calibri" pitchFamily="34" charset="0"/>
              </a:rPr>
              <a:t>New services</a:t>
            </a:r>
            <a:br>
              <a:rPr lang="en-US" sz="2000" dirty="0" smtClean="0">
                <a:solidFill>
                  <a:sysClr val="windowText" lastClr="000000"/>
                </a:solidFill>
                <a:latin typeface="Calibri" pitchFamily="34" charset="0"/>
              </a:rPr>
            </a:br>
            <a:r>
              <a:rPr lang="en-US" sz="2000" dirty="0" smtClean="0">
                <a:solidFill>
                  <a:sysClr val="windowText" lastClr="000000"/>
                </a:solidFill>
                <a:latin typeface="Calibri" pitchFamily="34" charset="0"/>
              </a:rPr>
              <a:t>you build</a:t>
            </a:r>
          </a:p>
        </p:txBody>
      </p:sp>
      <p:sp>
        <p:nvSpPr>
          <p:cNvPr id="20" name="Rounded Rectangle 19"/>
          <p:cNvSpPr/>
          <p:nvPr/>
        </p:nvSpPr>
        <p:spPr bwMode="auto">
          <a:xfrm>
            <a:off x="6223000" y="1949450"/>
            <a:ext cx="2438400" cy="990600"/>
          </a:xfrm>
          <a:prstGeom prst="roundRect">
            <a:avLst/>
          </a:prstGeom>
          <a:solidFill>
            <a:schemeClr val="tx2">
              <a:lumMod val="90000"/>
            </a:schemeClr>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t" anchorCtr="0" compatLnSpc="1">
            <a:prstTxWarp prst="textNoShape">
              <a:avLst/>
            </a:prstTxWarp>
          </a:bodyPr>
          <a:lstStyle/>
          <a:p>
            <a:pPr fontAlgn="base">
              <a:spcBef>
                <a:spcPct val="0"/>
              </a:spcBef>
              <a:spcAft>
                <a:spcPct val="0"/>
              </a:spcAft>
            </a:pPr>
            <a:r>
              <a:rPr lang="en-US" sz="2000" dirty="0" smtClean="0">
                <a:solidFill>
                  <a:sysClr val="windowText" lastClr="000000"/>
                </a:solidFill>
                <a:latin typeface="Calibri" pitchFamily="34" charset="0"/>
              </a:rPr>
              <a:t>RSS/Atom</a:t>
            </a:r>
            <a:br>
              <a:rPr lang="en-US" sz="2000" dirty="0" smtClean="0">
                <a:solidFill>
                  <a:sysClr val="windowText" lastClr="000000"/>
                </a:solidFill>
                <a:latin typeface="Calibri" pitchFamily="34" charset="0"/>
              </a:rPr>
            </a:br>
            <a:r>
              <a:rPr lang="en-US" sz="2000" dirty="0" smtClean="0">
                <a:solidFill>
                  <a:sysClr val="windowText" lastClr="000000"/>
                </a:solidFill>
                <a:latin typeface="Calibri" pitchFamily="34" charset="0"/>
              </a:rPr>
              <a:t>Feeds</a:t>
            </a:r>
          </a:p>
        </p:txBody>
      </p:sp>
      <p:sp>
        <p:nvSpPr>
          <p:cNvPr id="21" name="Rounded Rectangle 20"/>
          <p:cNvSpPr/>
          <p:nvPr/>
        </p:nvSpPr>
        <p:spPr bwMode="auto">
          <a:xfrm>
            <a:off x="6223000" y="882650"/>
            <a:ext cx="2438400" cy="990600"/>
          </a:xfrm>
          <a:prstGeom prst="roundRect">
            <a:avLst/>
          </a:prstGeom>
          <a:solidFill>
            <a:schemeClr val="tx2">
              <a:lumMod val="90000"/>
            </a:schemeClr>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t" anchorCtr="0" compatLnSpc="1">
            <a:prstTxWarp prst="textNoShape">
              <a:avLst/>
            </a:prstTxWarp>
          </a:bodyPr>
          <a:lstStyle/>
          <a:p>
            <a:pPr fontAlgn="base">
              <a:spcBef>
                <a:spcPct val="0"/>
              </a:spcBef>
              <a:spcAft>
                <a:spcPct val="0"/>
              </a:spcAft>
            </a:pPr>
            <a:r>
              <a:rPr lang="en-US" sz="2000" dirty="0" smtClean="0">
                <a:solidFill>
                  <a:sysClr val="windowText" lastClr="000000"/>
                </a:solidFill>
                <a:latin typeface="Calibri" pitchFamily="34" charset="0"/>
              </a:rPr>
              <a:t>Images</a:t>
            </a:r>
            <a:br>
              <a:rPr lang="en-US" sz="2000" dirty="0" smtClean="0">
                <a:solidFill>
                  <a:sysClr val="windowText" lastClr="000000"/>
                </a:solidFill>
                <a:latin typeface="Calibri" pitchFamily="34" charset="0"/>
              </a:rPr>
            </a:br>
            <a:r>
              <a:rPr lang="en-US" sz="2000" dirty="0" smtClean="0">
                <a:solidFill>
                  <a:sysClr val="windowText" lastClr="000000"/>
                </a:solidFill>
                <a:latin typeface="Calibri" pitchFamily="34" charset="0"/>
              </a:rPr>
              <a:t>Sounds</a:t>
            </a:r>
            <a:br>
              <a:rPr lang="en-US" sz="2000" dirty="0" smtClean="0">
                <a:solidFill>
                  <a:sysClr val="windowText" lastClr="000000"/>
                </a:solidFill>
                <a:latin typeface="Calibri" pitchFamily="34" charset="0"/>
              </a:rPr>
            </a:br>
            <a:r>
              <a:rPr lang="en-US" sz="2000" dirty="0" smtClean="0">
                <a:solidFill>
                  <a:sysClr val="windowText" lastClr="000000"/>
                </a:solidFill>
                <a:latin typeface="Calibri" pitchFamily="34" charset="0"/>
              </a:rPr>
              <a:t>Videos</a:t>
            </a:r>
          </a:p>
        </p:txBody>
      </p:sp>
      <p:sp>
        <p:nvSpPr>
          <p:cNvPr id="23" name="Oval 22"/>
          <p:cNvSpPr/>
          <p:nvPr/>
        </p:nvSpPr>
        <p:spPr bwMode="auto">
          <a:xfrm>
            <a:off x="7366000" y="6292850"/>
            <a:ext cx="76200" cy="76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fontAlgn="base">
              <a:spcBef>
                <a:spcPct val="0"/>
              </a:spcBef>
              <a:spcAft>
                <a:spcPct val="0"/>
              </a:spcAft>
            </a:pPr>
            <a:endParaRPr lang="en-US" u="sng" dirty="0" smtClean="0">
              <a:latin typeface="Arial" charset="0"/>
            </a:endParaRPr>
          </a:p>
        </p:txBody>
      </p:sp>
      <p:sp>
        <p:nvSpPr>
          <p:cNvPr id="24" name="Oval 23"/>
          <p:cNvSpPr/>
          <p:nvPr/>
        </p:nvSpPr>
        <p:spPr bwMode="auto">
          <a:xfrm>
            <a:off x="7366000" y="6445250"/>
            <a:ext cx="76200" cy="76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fontAlgn="base">
              <a:spcBef>
                <a:spcPct val="0"/>
              </a:spcBef>
              <a:spcAft>
                <a:spcPct val="0"/>
              </a:spcAft>
            </a:pPr>
            <a:endParaRPr lang="en-US" u="sng" dirty="0" smtClean="0">
              <a:latin typeface="Arial" charset="0"/>
            </a:endParaRPr>
          </a:p>
        </p:txBody>
      </p:sp>
      <p:sp>
        <p:nvSpPr>
          <p:cNvPr id="25" name="Oval 24"/>
          <p:cNvSpPr/>
          <p:nvPr/>
        </p:nvSpPr>
        <p:spPr bwMode="auto">
          <a:xfrm>
            <a:off x="7366000" y="6597650"/>
            <a:ext cx="76200" cy="76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fontAlgn="base">
              <a:spcBef>
                <a:spcPct val="0"/>
              </a:spcBef>
              <a:spcAft>
                <a:spcPct val="0"/>
              </a:spcAft>
            </a:pPr>
            <a:endParaRPr lang="en-US" u="sng" dirty="0" smtClean="0">
              <a:latin typeface="Arial" charset="0"/>
            </a:endParaRPr>
          </a:p>
        </p:txBody>
      </p:sp>
      <p:pic>
        <p:nvPicPr>
          <p:cNvPr id="53250" name="Picture 2" descr="http://tbn0.google.com/images?q=tbn:--IQZoA0t4jdOM:http://www.dynamicdrive.com/dynamicindex4/lightbox2/flower.jpg">
            <a:hlinkClick r:id="rId4"/>
          </p:cNvPr>
          <p:cNvPicPr>
            <a:picLocks noChangeAspect="1" noChangeArrowheads="1"/>
          </p:cNvPicPr>
          <p:nvPr/>
        </p:nvPicPr>
        <p:blipFill>
          <a:blip r:embed="rId5"/>
          <a:srcRect/>
          <a:stretch>
            <a:fillRect/>
          </a:stretch>
        </p:blipFill>
        <p:spPr bwMode="auto">
          <a:xfrm>
            <a:off x="7833670" y="1035051"/>
            <a:ext cx="675330" cy="685800"/>
          </a:xfrm>
          <a:prstGeom prst="rect">
            <a:avLst/>
          </a:prstGeom>
        </p:spPr>
        <p:style>
          <a:lnRef idx="2">
            <a:schemeClr val="accent2"/>
          </a:lnRef>
          <a:fillRef idx="1">
            <a:schemeClr val="lt1"/>
          </a:fillRef>
          <a:effectRef idx="0">
            <a:schemeClr val="accent2"/>
          </a:effectRef>
          <a:fontRef idx="minor">
            <a:schemeClr val="dk1"/>
          </a:fontRef>
        </p:style>
      </p:pic>
      <p:pic>
        <p:nvPicPr>
          <p:cNvPr id="53252" name="Picture 4" descr="http://tbn0.google.com/images?q=tbn:jfjKYgA4a6otCM:http://www.undercurrents.org/visionon/rss.png">
            <a:hlinkClick r:id="rId6"/>
          </p:cNvPr>
          <p:cNvPicPr>
            <a:picLocks noChangeAspect="1" noChangeArrowheads="1"/>
          </p:cNvPicPr>
          <p:nvPr/>
        </p:nvPicPr>
        <p:blipFill>
          <a:blip r:embed="rId7"/>
          <a:srcRect/>
          <a:stretch>
            <a:fillRect/>
          </a:stretch>
        </p:blipFill>
        <p:spPr bwMode="auto">
          <a:xfrm>
            <a:off x="7823202" y="2101850"/>
            <a:ext cx="685799" cy="685800"/>
          </a:xfrm>
          <a:prstGeom prst="rect">
            <a:avLst/>
          </a:prstGeom>
        </p:spPr>
        <p:style>
          <a:lnRef idx="2">
            <a:schemeClr val="accent2"/>
          </a:lnRef>
          <a:fillRef idx="1">
            <a:schemeClr val="lt1"/>
          </a:fillRef>
          <a:effectRef idx="0">
            <a:schemeClr val="accent2"/>
          </a:effectRef>
          <a:fontRef idx="minor">
            <a:schemeClr val="dk1"/>
          </a:fontRef>
        </p:style>
      </p:pic>
      <p:pic>
        <p:nvPicPr>
          <p:cNvPr id="53254" name="Picture 6" descr="http://tbn0.google.com/images?q=tbn:jMu21Vhy4eKCjM:http://www.precisiongears.com/images/spur_gear.jpg">
            <a:hlinkClick r:id="rId8"/>
          </p:cNvPr>
          <p:cNvPicPr>
            <a:picLocks noChangeAspect="1" noChangeArrowheads="1"/>
          </p:cNvPicPr>
          <p:nvPr/>
        </p:nvPicPr>
        <p:blipFill>
          <a:blip r:embed="rId9"/>
          <a:srcRect/>
          <a:stretch>
            <a:fillRect/>
          </a:stretch>
        </p:blipFill>
        <p:spPr bwMode="auto">
          <a:xfrm>
            <a:off x="7833671" y="3168650"/>
            <a:ext cx="675330" cy="685800"/>
          </a:xfrm>
          <a:prstGeom prst="rect">
            <a:avLst/>
          </a:prstGeom>
        </p:spPr>
        <p:style>
          <a:lnRef idx="2">
            <a:schemeClr val="accent2"/>
          </a:lnRef>
          <a:fillRef idx="1">
            <a:schemeClr val="lt1"/>
          </a:fillRef>
          <a:effectRef idx="0">
            <a:schemeClr val="accent2"/>
          </a:effectRef>
          <a:fontRef idx="minor">
            <a:schemeClr val="dk1"/>
          </a:fontRef>
        </p:style>
      </p:pic>
      <p:pic>
        <p:nvPicPr>
          <p:cNvPr id="53257" name="Picture 9"/>
          <p:cNvPicPr>
            <a:picLocks noChangeAspect="1" noChangeArrowheads="1"/>
          </p:cNvPicPr>
          <p:nvPr/>
        </p:nvPicPr>
        <p:blipFill>
          <a:blip r:embed="rId10"/>
          <a:srcRect/>
          <a:stretch>
            <a:fillRect/>
          </a:stretch>
        </p:blipFill>
        <p:spPr bwMode="auto">
          <a:xfrm>
            <a:off x="7823200" y="5302250"/>
            <a:ext cx="685800" cy="685800"/>
          </a:xfrm>
          <a:prstGeom prst="rect">
            <a:avLst/>
          </a:prstGeom>
          <a:ln>
            <a:headEnd/>
            <a:tailEnd/>
          </a:ln>
        </p:spPr>
        <p:style>
          <a:lnRef idx="2">
            <a:schemeClr val="accent2"/>
          </a:lnRef>
          <a:fillRef idx="1">
            <a:schemeClr val="lt1"/>
          </a:fillRef>
          <a:effectRef idx="0">
            <a:schemeClr val="accent2"/>
          </a:effectRef>
          <a:fontRef idx="minor">
            <a:schemeClr val="dk1"/>
          </a:fontRef>
        </p:style>
      </p:pic>
      <p:pic>
        <p:nvPicPr>
          <p:cNvPr id="53259" name="Picture 11" descr="http://tbn0.google.com/images?q=tbn:14Q8_8mhBTcm7M:http://www.notsostubby.net/pictures/Server.png">
            <a:hlinkClick r:id="rId11"/>
          </p:cNvPr>
          <p:cNvPicPr>
            <a:picLocks noChangeAspect="1" noChangeArrowheads="1"/>
          </p:cNvPicPr>
          <p:nvPr/>
        </p:nvPicPr>
        <p:blipFill>
          <a:blip r:embed="rId12"/>
          <a:srcRect/>
          <a:stretch>
            <a:fillRect/>
          </a:stretch>
        </p:blipFill>
        <p:spPr bwMode="auto">
          <a:xfrm>
            <a:off x="7823200" y="4235450"/>
            <a:ext cx="685800" cy="685801"/>
          </a:xfrm>
          <a:prstGeom prst="rect">
            <a:avLst/>
          </a:prstGeom>
        </p:spPr>
        <p:style>
          <a:lnRef idx="2">
            <a:schemeClr val="accent2"/>
          </a:lnRef>
          <a:fillRef idx="1">
            <a:schemeClr val="lt1"/>
          </a:fillRef>
          <a:effectRef idx="0">
            <a:schemeClr val="accent2"/>
          </a:effectRef>
          <a:fontRef idx="minor">
            <a:schemeClr val="dk1"/>
          </a:fontRef>
        </p:style>
      </p:pic>
    </p:spTree>
  </p:cSld>
  <p:clrMapOvr>
    <a:masterClrMapping/>
  </p:clrMapOvr>
  <p:transition advTm="6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2000"/>
                                        <p:tgtEl>
                                          <p:spTgt spid="21"/>
                                        </p:tgtEl>
                                      </p:cBhvr>
                                    </p:animEffect>
                                  </p:childTnLst>
                                </p:cTn>
                              </p:par>
                              <p:par>
                                <p:cTn id="15" presetID="10" presetClass="entr" presetSubtype="0" fill="hold" nodeType="withEffect">
                                  <p:stCondLst>
                                    <p:cond delay="0"/>
                                  </p:stCondLst>
                                  <p:childTnLst>
                                    <p:set>
                                      <p:cBhvr>
                                        <p:cTn id="16" dur="1" fill="hold">
                                          <p:stCondLst>
                                            <p:cond delay="0"/>
                                          </p:stCondLst>
                                        </p:cTn>
                                        <p:tgtEl>
                                          <p:spTgt spid="53250"/>
                                        </p:tgtEl>
                                        <p:attrNameLst>
                                          <p:attrName>style.visibility</p:attrName>
                                        </p:attrNameLst>
                                      </p:cBhvr>
                                      <p:to>
                                        <p:strVal val="visible"/>
                                      </p:to>
                                    </p:set>
                                    <p:animEffect transition="in" filter="fade">
                                      <p:cBhvr>
                                        <p:cTn id="17" dur="2000"/>
                                        <p:tgtEl>
                                          <p:spTgt spid="53250"/>
                                        </p:tgtEl>
                                      </p:cBhvr>
                                    </p:animEffect>
                                  </p:childTnLst>
                                </p:cTn>
                              </p:par>
                            </p:childTnLst>
                          </p:cTn>
                        </p:par>
                        <p:par>
                          <p:cTn id="18" fill="hold">
                            <p:stCondLst>
                              <p:cond delay="4000"/>
                            </p:stCondLst>
                            <p:childTnLst>
                              <p:par>
                                <p:cTn id="19" presetID="10"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3000"/>
                                        <p:tgtEl>
                                          <p:spTgt spid="20"/>
                                        </p:tgtEl>
                                      </p:cBhvr>
                                    </p:animEffect>
                                  </p:childTnLst>
                                </p:cTn>
                              </p:par>
                              <p:par>
                                <p:cTn id="22" presetID="10" presetClass="entr" presetSubtype="0" fill="hold" nodeType="withEffect">
                                  <p:stCondLst>
                                    <p:cond delay="0"/>
                                  </p:stCondLst>
                                  <p:childTnLst>
                                    <p:set>
                                      <p:cBhvr>
                                        <p:cTn id="23" dur="1" fill="hold">
                                          <p:stCondLst>
                                            <p:cond delay="0"/>
                                          </p:stCondLst>
                                        </p:cTn>
                                        <p:tgtEl>
                                          <p:spTgt spid="53252"/>
                                        </p:tgtEl>
                                        <p:attrNameLst>
                                          <p:attrName>style.visibility</p:attrName>
                                        </p:attrNameLst>
                                      </p:cBhvr>
                                      <p:to>
                                        <p:strVal val="visible"/>
                                      </p:to>
                                    </p:set>
                                    <p:animEffect transition="in" filter="fade">
                                      <p:cBhvr>
                                        <p:cTn id="24" dur="2000"/>
                                        <p:tgtEl>
                                          <p:spTgt spid="53252"/>
                                        </p:tgtEl>
                                      </p:cBhvr>
                                    </p:animEffect>
                                  </p:childTnLst>
                                </p:cTn>
                              </p:par>
                            </p:childTnLst>
                          </p:cTn>
                        </p:par>
                        <p:par>
                          <p:cTn id="25" fill="hold">
                            <p:stCondLst>
                              <p:cond delay="7000"/>
                            </p:stCondLst>
                            <p:childTnLst>
                              <p:par>
                                <p:cTn id="26" presetID="10"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3000"/>
                                        <p:tgtEl>
                                          <p:spTgt spid="19"/>
                                        </p:tgtEl>
                                      </p:cBhvr>
                                    </p:animEffect>
                                  </p:childTnLst>
                                </p:cTn>
                              </p:par>
                              <p:par>
                                <p:cTn id="29" presetID="10" presetClass="entr" presetSubtype="0" fill="hold" nodeType="withEffect">
                                  <p:stCondLst>
                                    <p:cond delay="0"/>
                                  </p:stCondLst>
                                  <p:childTnLst>
                                    <p:set>
                                      <p:cBhvr>
                                        <p:cTn id="30" dur="1" fill="hold">
                                          <p:stCondLst>
                                            <p:cond delay="0"/>
                                          </p:stCondLst>
                                        </p:cTn>
                                        <p:tgtEl>
                                          <p:spTgt spid="53254"/>
                                        </p:tgtEl>
                                        <p:attrNameLst>
                                          <p:attrName>style.visibility</p:attrName>
                                        </p:attrNameLst>
                                      </p:cBhvr>
                                      <p:to>
                                        <p:strVal val="visible"/>
                                      </p:to>
                                    </p:set>
                                    <p:animEffect transition="in" filter="fade">
                                      <p:cBhvr>
                                        <p:cTn id="31" dur="2000"/>
                                        <p:tgtEl>
                                          <p:spTgt spid="53254"/>
                                        </p:tgtEl>
                                      </p:cBhvr>
                                    </p:animEffect>
                                  </p:childTnLst>
                                </p:cTn>
                              </p:par>
                            </p:childTnLst>
                          </p:cTn>
                        </p:par>
                        <p:par>
                          <p:cTn id="32" fill="hold">
                            <p:stCondLst>
                              <p:cond delay="10000"/>
                            </p:stCondLst>
                            <p:childTnLst>
                              <p:par>
                                <p:cTn id="33" presetID="10"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3000"/>
                                        <p:tgtEl>
                                          <p:spTgt spid="18"/>
                                        </p:tgtEl>
                                      </p:cBhvr>
                                    </p:animEffect>
                                  </p:childTnLst>
                                </p:cTn>
                              </p:par>
                              <p:par>
                                <p:cTn id="36" presetID="10" presetClass="entr" presetSubtype="0" fill="hold" nodeType="withEffect">
                                  <p:stCondLst>
                                    <p:cond delay="0"/>
                                  </p:stCondLst>
                                  <p:childTnLst>
                                    <p:set>
                                      <p:cBhvr>
                                        <p:cTn id="37" dur="1" fill="hold">
                                          <p:stCondLst>
                                            <p:cond delay="0"/>
                                          </p:stCondLst>
                                        </p:cTn>
                                        <p:tgtEl>
                                          <p:spTgt spid="53259"/>
                                        </p:tgtEl>
                                        <p:attrNameLst>
                                          <p:attrName>style.visibility</p:attrName>
                                        </p:attrNameLst>
                                      </p:cBhvr>
                                      <p:to>
                                        <p:strVal val="visible"/>
                                      </p:to>
                                    </p:set>
                                    <p:animEffect transition="in" filter="fade">
                                      <p:cBhvr>
                                        <p:cTn id="38" dur="2000"/>
                                        <p:tgtEl>
                                          <p:spTgt spid="53259"/>
                                        </p:tgtEl>
                                      </p:cBhvr>
                                    </p:animEffect>
                                  </p:childTnLst>
                                </p:cTn>
                              </p:par>
                            </p:childTnLst>
                          </p:cTn>
                        </p:par>
                        <p:par>
                          <p:cTn id="39" fill="hold">
                            <p:stCondLst>
                              <p:cond delay="13000"/>
                            </p:stCondLst>
                            <p:childTnLst>
                              <p:par>
                                <p:cTn id="40" presetID="10" presetClass="entr" presetSubtype="0"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3000"/>
                                        <p:tgtEl>
                                          <p:spTgt spid="17"/>
                                        </p:tgtEl>
                                      </p:cBhvr>
                                    </p:animEffect>
                                  </p:childTnLst>
                                </p:cTn>
                              </p:par>
                              <p:par>
                                <p:cTn id="43" presetID="10" presetClass="entr" presetSubtype="0" fill="hold" nodeType="withEffect">
                                  <p:stCondLst>
                                    <p:cond delay="0"/>
                                  </p:stCondLst>
                                  <p:childTnLst>
                                    <p:set>
                                      <p:cBhvr>
                                        <p:cTn id="44" dur="1" fill="hold">
                                          <p:stCondLst>
                                            <p:cond delay="0"/>
                                          </p:stCondLst>
                                        </p:cTn>
                                        <p:tgtEl>
                                          <p:spTgt spid="53257"/>
                                        </p:tgtEl>
                                        <p:attrNameLst>
                                          <p:attrName>style.visibility</p:attrName>
                                        </p:attrNameLst>
                                      </p:cBhvr>
                                      <p:to>
                                        <p:strVal val="visible"/>
                                      </p:to>
                                    </p:set>
                                    <p:animEffect transition="in" filter="fade">
                                      <p:cBhvr>
                                        <p:cTn id="45" dur="2000"/>
                                        <p:tgtEl>
                                          <p:spTgt spid="53257"/>
                                        </p:tgtEl>
                                      </p:cBhvr>
                                    </p:animEffect>
                                  </p:childTnLst>
                                </p:cTn>
                              </p:par>
                            </p:childTnLst>
                          </p:cTn>
                        </p:par>
                        <p:par>
                          <p:cTn id="46" fill="hold">
                            <p:stCondLst>
                              <p:cond delay="16000"/>
                            </p:stCondLst>
                            <p:childTnLst>
                              <p:par>
                                <p:cTn id="47" presetID="10"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3000"/>
                                        <p:tgtEl>
                                          <p:spTgt spid="2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2000"/>
                                        <p:tgtEl>
                                          <p:spTgt spid="2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2000"/>
                                        <p:tgtEl>
                                          <p:spTgt spid="25"/>
                                        </p:tgtEl>
                                      </p:cBhvr>
                                    </p:animEffect>
                                  </p:childTnLst>
                                </p:cTn>
                              </p:par>
                            </p:childTnLst>
                          </p:cTn>
                        </p:par>
                        <p:par>
                          <p:cTn id="56" fill="hold">
                            <p:stCondLst>
                              <p:cond delay="19000"/>
                            </p:stCondLst>
                            <p:childTnLst>
                              <p:par>
                                <p:cTn id="57" presetID="22" presetClass="entr" presetSubtype="8" fill="hold" grpId="0"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wipe(left)">
                                      <p:cBhvr>
                                        <p:cTn id="59" dur="500"/>
                                        <p:tgtEl>
                                          <p:spTgt spid="10"/>
                                        </p:tgtEl>
                                      </p:cBhvr>
                                    </p:animEffect>
                                  </p:childTnLst>
                                </p:cTn>
                              </p:par>
                              <p:par>
                                <p:cTn id="60" presetID="22" presetClass="entr" presetSubtype="2"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right)">
                                      <p:cBhvr>
                                        <p:cTn id="6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7" grpId="0" animBg="1"/>
      <p:bldP spid="18" grpId="0" animBg="1"/>
      <p:bldP spid="19" grpId="0" animBg="1"/>
      <p:bldP spid="20" grpId="0" animBg="1"/>
      <p:bldP spid="21" grpId="0" animBg="1"/>
      <p:bldP spid="23" grpId="0" animBg="1"/>
      <p:bldP spid="24"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Networking</a:t>
            </a:r>
            <a:endParaRPr lang="en-GB" dirty="0"/>
          </a:p>
        </p:txBody>
      </p:sp>
      <p:sp>
        <p:nvSpPr>
          <p:cNvPr id="4" name="Text Placeholder 3"/>
          <p:cNvSpPr>
            <a:spLocks noGrp="1"/>
          </p:cNvSpPr>
          <p:nvPr>
            <p:ph type="body" sz="quarter" idx="10"/>
          </p:nvPr>
        </p:nvSpPr>
        <p:spPr/>
        <p:txBody>
          <a:bodyPr/>
          <a:lstStyle/>
          <a:p>
            <a:r>
              <a:rPr lang="en-US" smtClean="0"/>
              <a:t>demo </a:t>
            </a:r>
            <a:endParaRPr lang="en-US" dirty="0"/>
          </a:p>
        </p:txBody>
      </p:sp>
      <p:grpSp>
        <p:nvGrpSpPr>
          <p:cNvPr id="25" name="Group 24"/>
          <p:cNvGrpSpPr/>
          <p:nvPr/>
        </p:nvGrpSpPr>
        <p:grpSpPr>
          <a:xfrm>
            <a:off x="5683250" y="1206500"/>
            <a:ext cx="3155950" cy="3067050"/>
            <a:chOff x="5683250" y="1695450"/>
            <a:chExt cx="3155950" cy="3067050"/>
          </a:xfrm>
          <a:effectLst>
            <a:reflection blurRad="6350" stA="50000" endA="295" endPos="92000" dist="101600" dir="5400000" sy="-100000" algn="bl" rotWithShape="0"/>
          </a:effectLst>
        </p:grpSpPr>
        <p:sp>
          <p:nvSpPr>
            <p:cNvPr id="17" name="Rectangle 16"/>
            <p:cNvSpPr/>
            <p:nvPr/>
          </p:nvSpPr>
          <p:spPr bwMode="auto">
            <a:xfrm>
              <a:off x="5683250" y="1695450"/>
              <a:ext cx="3155950" cy="3067050"/>
            </a:xfrm>
            <a:prstGeom prst="rect">
              <a:avLst/>
            </a:prstGeom>
            <a:ln>
              <a:headEnd type="none" w="med" len="med"/>
              <a:tailEnd type="none" w="med" len="med"/>
            </a:ln>
          </p:spPr>
          <p:style>
            <a:lnRef idx="0">
              <a:schemeClr val="accent2"/>
            </a:lnRef>
            <a:fillRef idx="1003">
              <a:schemeClr val="lt1"/>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6" name="Picture 16" descr="eBay corporate logo">
              <a:hlinkClick r:id="rId3" tooltip="eBay corporate logo"/>
            </p:cNvPr>
            <p:cNvPicPr>
              <a:picLocks noChangeAspect="1" noChangeArrowheads="1"/>
            </p:cNvPicPr>
            <p:nvPr/>
          </p:nvPicPr>
          <p:blipFill>
            <a:blip r:embed="rId4" cstate="print">
              <a:clrChange>
                <a:clrFrom>
                  <a:srgbClr val="000000">
                    <a:alpha val="0"/>
                  </a:srgbClr>
                </a:clrFrom>
                <a:clrTo>
                  <a:srgbClr val="000000">
                    <a:alpha val="0"/>
                  </a:srgbClr>
                </a:clrTo>
              </a:clrChange>
            </a:blip>
            <a:srcRect/>
            <a:stretch>
              <a:fillRect/>
            </a:stretch>
          </p:blipFill>
          <p:spPr bwMode="auto">
            <a:xfrm>
              <a:off x="7449536" y="1905000"/>
              <a:ext cx="513364" cy="212679"/>
            </a:xfrm>
            <a:prstGeom prst="rect">
              <a:avLst/>
            </a:prstGeom>
            <a:noFill/>
          </p:spPr>
        </p:pic>
        <p:pic>
          <p:nvPicPr>
            <p:cNvPr id="7" name="Picture 10" descr="Amazon Web Services logo">
              <a:hlinkClick r:id="rId5" tooltip="Amazon Web Services logo"/>
            </p:cNvPr>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7335236" y="2475624"/>
              <a:ext cx="685800" cy="278354"/>
            </a:xfrm>
            <a:prstGeom prst="rect">
              <a:avLst/>
            </a:prstGeom>
            <a:noFill/>
          </p:spPr>
        </p:pic>
        <p:pic>
          <p:nvPicPr>
            <p:cNvPr id="9" name="Picture 12" descr="http://upload.wikimedia.org/wikipedia/en/thumb/5/51/Google.png/200px-Google.png">
              <a:hlinkClick r:id="rId7"/>
            </p:cNvPr>
            <p:cNvPicPr>
              <a:picLocks noChangeAspect="1" noChangeArrowheads="1"/>
            </p:cNvPicPr>
            <p:nvPr/>
          </p:nvPicPr>
          <p:blipFill>
            <a:blip r:embed="rId8" cstate="print">
              <a:clrChange>
                <a:clrFrom>
                  <a:srgbClr val="000000">
                    <a:alpha val="0"/>
                  </a:srgbClr>
                </a:clrFrom>
                <a:clrTo>
                  <a:srgbClr val="000000">
                    <a:alpha val="0"/>
                  </a:srgbClr>
                </a:clrTo>
              </a:clrChange>
            </a:blip>
            <a:srcRect/>
            <a:stretch>
              <a:fillRect/>
            </a:stretch>
          </p:blipFill>
          <p:spPr bwMode="auto">
            <a:xfrm>
              <a:off x="7962900" y="2214027"/>
              <a:ext cx="571500" cy="208598"/>
            </a:xfrm>
            <a:prstGeom prst="rect">
              <a:avLst/>
            </a:prstGeom>
            <a:noFill/>
          </p:spPr>
        </p:pic>
        <p:pic>
          <p:nvPicPr>
            <p:cNvPr id="10" name="Picture 4" descr="http://upload.wikimedia.org/wikipedia/en/thumb/0/0d/Flickr_gamma_Logo.svg/170px-Flickr_gamma_Logo.svg.png">
              <a:hlinkClick r:id="rId9"/>
            </p:cNvPr>
            <p:cNvPicPr>
              <a:picLocks noChangeAspect="1" noChangeArrowheads="1"/>
            </p:cNvPicPr>
            <p:nvPr/>
          </p:nvPicPr>
          <p:blipFill>
            <a:blip r:embed="rId10"/>
            <a:srcRect/>
            <a:stretch>
              <a:fillRect/>
            </a:stretch>
          </p:blipFill>
          <p:spPr bwMode="auto">
            <a:xfrm>
              <a:off x="7562850" y="3194798"/>
              <a:ext cx="571500" cy="158003"/>
            </a:xfrm>
            <a:prstGeom prst="rect">
              <a:avLst/>
            </a:prstGeom>
            <a:noFill/>
          </p:spPr>
        </p:pic>
        <p:pic>
          <p:nvPicPr>
            <p:cNvPr id="11" name="Picture 14" descr="http://upload.wikimedia.org/wikipedia/en/thumb/f/f6/Facebook_Logo.svg/200px-Facebook_Logo.svg.png">
              <a:hlinkClick r:id="rId11"/>
            </p:cNvPr>
            <p:cNvPicPr>
              <a:picLocks noChangeAspect="1" noChangeArrowheads="1"/>
            </p:cNvPicPr>
            <p:nvPr/>
          </p:nvPicPr>
          <p:blipFill>
            <a:blip r:embed="rId12" cstate="print"/>
            <a:srcRect/>
            <a:stretch>
              <a:fillRect/>
            </a:stretch>
          </p:blipFill>
          <p:spPr bwMode="auto">
            <a:xfrm>
              <a:off x="7962900" y="2824758"/>
              <a:ext cx="571500" cy="214313"/>
            </a:xfrm>
            <a:prstGeom prst="rect">
              <a:avLst/>
            </a:prstGeom>
            <a:noFill/>
          </p:spPr>
        </p:pic>
        <p:pic>
          <p:nvPicPr>
            <p:cNvPr id="12" name="Picture 2" descr="http://tbn0.google.com/images?q=tbn:cqNEWI4HwY94cM:http://www.hotrodscustomstuff.com/Cars/61yahooOlds/yahoo_logo.gif">
              <a:hlinkClick r:id="rId13"/>
            </p:cNvPr>
            <p:cNvPicPr>
              <a:picLocks noChangeAspect="1" noChangeArrowheads="1"/>
            </p:cNvPicPr>
            <p:nvPr/>
          </p:nvPicPr>
          <p:blipFill>
            <a:blip r:embed="rId14"/>
            <a:srcRect/>
            <a:stretch>
              <a:fillRect/>
            </a:stretch>
          </p:blipFill>
          <p:spPr bwMode="auto">
            <a:xfrm>
              <a:off x="7898239" y="3588444"/>
              <a:ext cx="795867" cy="152400"/>
            </a:xfrm>
            <a:prstGeom prst="rect">
              <a:avLst/>
            </a:prstGeom>
            <a:noFill/>
          </p:spPr>
        </p:pic>
        <p:pic>
          <p:nvPicPr>
            <p:cNvPr id="13" name="Picture 4" descr="http://tbn0.google.com/images?q=tbn:kLa4CO3kn5NbyM:http://i.afterdawn.com/v3/news/youtube_logo.jpg">
              <a:hlinkClick r:id="rId15"/>
            </p:cNvPr>
            <p:cNvPicPr>
              <a:picLocks noChangeAspect="1" noChangeArrowheads="1"/>
            </p:cNvPicPr>
            <p:nvPr/>
          </p:nvPicPr>
          <p:blipFill>
            <a:blip r:embed="rId16">
              <a:clrChange>
                <a:clrFrom>
                  <a:srgbClr val="FEFEFE"/>
                </a:clrFrom>
                <a:clrTo>
                  <a:srgbClr val="FEFEFE">
                    <a:alpha val="0"/>
                  </a:srgbClr>
                </a:clrTo>
              </a:clrChange>
            </a:blip>
            <a:srcRect/>
            <a:stretch>
              <a:fillRect/>
            </a:stretch>
          </p:blipFill>
          <p:spPr bwMode="auto">
            <a:xfrm>
              <a:off x="7639050" y="3740844"/>
              <a:ext cx="647700" cy="429782"/>
            </a:xfrm>
            <a:prstGeom prst="rect">
              <a:avLst/>
            </a:prstGeom>
            <a:noFill/>
          </p:spPr>
        </p:pic>
        <p:pic>
          <p:nvPicPr>
            <p:cNvPr id="14" name="Picture 6" descr="http://tbn0.google.com/images?q=tbn:UiWBpNQnTLFKFM:http://assets1.twitter.com/images/twitter.png">
              <a:hlinkClick r:id="rId17"/>
            </p:cNvPr>
            <p:cNvPicPr>
              <a:picLocks noChangeAspect="1" noChangeArrowheads="1"/>
            </p:cNvPicPr>
            <p:nvPr/>
          </p:nvPicPr>
          <p:blipFill>
            <a:blip r:embed="rId18"/>
            <a:srcRect/>
            <a:stretch>
              <a:fillRect/>
            </a:stretch>
          </p:blipFill>
          <p:spPr bwMode="auto">
            <a:xfrm>
              <a:off x="7848600" y="4329691"/>
              <a:ext cx="589564" cy="139048"/>
            </a:xfrm>
            <a:prstGeom prst="rect">
              <a:avLst/>
            </a:prstGeom>
            <a:noFill/>
          </p:spPr>
        </p:pic>
        <p:pic>
          <p:nvPicPr>
            <p:cNvPr id="18" name="Picture 2" descr="http://upload.wikimedia.org/wikipedia/en/thumb/2/2e/Java_Logo.svg/60px-Java_Logo.svg.png">
              <a:hlinkClick r:id="rId19"/>
            </p:cNvPr>
            <p:cNvPicPr>
              <a:picLocks noChangeAspect="1" noChangeArrowheads="1"/>
            </p:cNvPicPr>
            <p:nvPr/>
          </p:nvPicPr>
          <p:blipFill>
            <a:blip r:embed="rId20"/>
            <a:srcRect/>
            <a:stretch>
              <a:fillRect/>
            </a:stretch>
          </p:blipFill>
          <p:spPr bwMode="auto">
            <a:xfrm>
              <a:off x="6910191" y="2505456"/>
              <a:ext cx="265339" cy="495300"/>
            </a:xfrm>
            <a:prstGeom prst="rect">
              <a:avLst/>
            </a:prstGeom>
            <a:noFill/>
          </p:spPr>
        </p:pic>
        <p:pic>
          <p:nvPicPr>
            <p:cNvPr id="19" name="Picture 4" descr="http://upload.wikimedia.org/wikipedia/en/thumb/c/c1/Websphere_logo.png/300px-Websphere_logo.png">
              <a:hlinkClick r:id="rId21"/>
            </p:cNvPr>
            <p:cNvPicPr>
              <a:picLocks noChangeAspect="1" noChangeArrowheads="1"/>
            </p:cNvPicPr>
            <p:nvPr/>
          </p:nvPicPr>
          <p:blipFill>
            <a:blip r:embed="rId22">
              <a:clrChange>
                <a:clrFrom>
                  <a:srgbClr val="FFFFFF"/>
                </a:clrFrom>
                <a:clrTo>
                  <a:srgbClr val="FFFFFF">
                    <a:alpha val="0"/>
                  </a:srgbClr>
                </a:clrTo>
              </a:clrChange>
            </a:blip>
            <a:srcRect/>
            <a:stretch>
              <a:fillRect/>
            </a:stretch>
          </p:blipFill>
          <p:spPr bwMode="auto">
            <a:xfrm>
              <a:off x="6421105" y="3161875"/>
              <a:ext cx="811163" cy="285751"/>
            </a:xfrm>
            <a:prstGeom prst="rect">
              <a:avLst/>
            </a:prstGeom>
            <a:noFill/>
          </p:spPr>
        </p:pic>
        <p:pic>
          <p:nvPicPr>
            <p:cNvPr id="20" name="Picture 6" descr="http://upload.wikimedia.org/wikipedia/en/thumb/6/6c/Bea_logo.png/200px-Bea_logo.png">
              <a:hlinkClick r:id="rId23"/>
            </p:cNvPr>
            <p:cNvPicPr>
              <a:picLocks noChangeAspect="1" noChangeArrowheads="1"/>
            </p:cNvPicPr>
            <p:nvPr/>
          </p:nvPicPr>
          <p:blipFill>
            <a:blip r:embed="rId24" cstate="print">
              <a:clrChange>
                <a:clrFrom>
                  <a:srgbClr val="FFFFFF"/>
                </a:clrFrom>
                <a:clrTo>
                  <a:srgbClr val="FFFFFF">
                    <a:alpha val="0"/>
                  </a:srgbClr>
                </a:clrTo>
              </a:clrChange>
            </a:blip>
            <a:srcRect/>
            <a:stretch>
              <a:fillRect/>
            </a:stretch>
          </p:blipFill>
          <p:spPr bwMode="auto">
            <a:xfrm>
              <a:off x="6541454" y="2057400"/>
              <a:ext cx="533400" cy="448056"/>
            </a:xfrm>
            <a:prstGeom prst="rect">
              <a:avLst/>
            </a:prstGeom>
            <a:noFill/>
          </p:spPr>
        </p:pic>
        <p:pic>
          <p:nvPicPr>
            <p:cNvPr id="21" name="Picture 8" descr="ASP.NET logo">
              <a:hlinkClick r:id="rId25" tooltip="ASP.NET logo"/>
            </p:cNvPr>
            <p:cNvPicPr>
              <a:picLocks noChangeAspect="1" noChangeArrowheads="1"/>
            </p:cNvPicPr>
            <p:nvPr/>
          </p:nvPicPr>
          <p:blipFill>
            <a:blip r:embed="rId26">
              <a:clrChange>
                <a:clrFrom>
                  <a:srgbClr val="FFFFFF"/>
                </a:clrFrom>
                <a:clrTo>
                  <a:srgbClr val="FFFFFF">
                    <a:alpha val="0"/>
                  </a:srgbClr>
                </a:clrTo>
              </a:clrChange>
            </a:blip>
            <a:srcRect/>
            <a:stretch>
              <a:fillRect/>
            </a:stretch>
          </p:blipFill>
          <p:spPr bwMode="auto">
            <a:xfrm>
              <a:off x="5895115" y="3447626"/>
              <a:ext cx="914400" cy="281636"/>
            </a:xfrm>
            <a:prstGeom prst="rect">
              <a:avLst/>
            </a:prstGeom>
            <a:noFill/>
          </p:spPr>
        </p:pic>
        <p:pic>
          <p:nvPicPr>
            <p:cNvPr id="22" name="Picture 16" descr="eBay corporate logo">
              <a:hlinkClick r:id="rId3" tooltip="eBay corporate logo"/>
            </p:cNvPr>
            <p:cNvPicPr>
              <a:picLocks noChangeAspect="1" noChangeArrowheads="1"/>
            </p:cNvPicPr>
            <p:nvPr/>
          </p:nvPicPr>
          <p:blipFill>
            <a:blip r:embed="rId4" cstate="print">
              <a:clrChange>
                <a:clrFrom>
                  <a:srgbClr val="000000">
                    <a:alpha val="0"/>
                  </a:srgbClr>
                </a:clrFrom>
                <a:clrTo>
                  <a:srgbClr val="000000">
                    <a:alpha val="0"/>
                  </a:srgbClr>
                </a:clrTo>
              </a:clrChange>
            </a:blip>
            <a:srcRect/>
            <a:stretch>
              <a:fillRect/>
            </a:stretch>
          </p:blipFill>
          <p:spPr bwMode="auto">
            <a:xfrm>
              <a:off x="6718904" y="4377719"/>
              <a:ext cx="513364" cy="212679"/>
            </a:xfrm>
            <a:prstGeom prst="rect">
              <a:avLst/>
            </a:prstGeom>
            <a:noFill/>
          </p:spPr>
        </p:pic>
        <p:pic>
          <p:nvPicPr>
            <p:cNvPr id="23" name="Picture 10" descr="Amazon Web Services logo">
              <a:hlinkClick r:id="rId5" tooltip="Amazon Web Services logo"/>
            </p:cNvPr>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546468" y="3899909"/>
              <a:ext cx="685800" cy="278354"/>
            </a:xfrm>
            <a:prstGeom prst="rect">
              <a:avLst/>
            </a:prstGeom>
            <a:noFill/>
          </p:spPr>
        </p:pic>
        <p:pic>
          <p:nvPicPr>
            <p:cNvPr id="24" name="Picture 18" descr="Windows Live logo">
              <a:hlinkClick r:id="rId27" tooltip="Windows Live logo"/>
            </p:cNvPr>
            <p:cNvPicPr>
              <a:picLocks noChangeAspect="1" noChangeArrowheads="1"/>
            </p:cNvPicPr>
            <p:nvPr/>
          </p:nvPicPr>
          <p:blipFill>
            <a:blip r:embed="rId28" cstate="print">
              <a:clrChange>
                <a:clrFrom>
                  <a:srgbClr val="FFFFFF"/>
                </a:clrFrom>
                <a:clrTo>
                  <a:srgbClr val="FFFFFF">
                    <a:alpha val="0"/>
                  </a:srgbClr>
                </a:clrTo>
              </a:clrChange>
            </a:blip>
            <a:srcRect/>
            <a:stretch>
              <a:fillRect/>
            </a:stretch>
          </p:blipFill>
          <p:spPr bwMode="auto">
            <a:xfrm>
              <a:off x="5873398" y="2669427"/>
              <a:ext cx="845506" cy="169101"/>
            </a:xfrm>
            <a:prstGeom prst="rect">
              <a:avLst/>
            </a:prstGeom>
            <a:noFill/>
          </p:spPr>
        </p:pic>
      </p:grpSp>
      <p:sp>
        <p:nvSpPr>
          <p:cNvPr id="26" name="Rectangle 25"/>
          <p:cNvSpPr/>
          <p:nvPr/>
        </p:nvSpPr>
        <p:spPr>
          <a:xfrm>
            <a:off x="0" y="326639"/>
            <a:ext cx="9144000" cy="369332"/>
          </a:xfrm>
          <a:prstGeom prst="rect">
            <a:avLst/>
          </a:prstGeom>
        </p:spPr>
        <p:txBody>
          <a:bodyPr wrap="square">
            <a:spAutoFit/>
          </a:bodyPr>
          <a:lstStyle/>
          <a:p>
            <a:pPr algn="ctr"/>
            <a:r>
              <a:rPr lang="en-GB" dirty="0" smtClean="0">
                <a:hlinkClick r:id="rId29"/>
              </a:rPr>
              <a:t>http://www.danielmoth.com/Blog/2008/04/networking-in-silverlight-2-beta-1.html</a:t>
            </a:r>
            <a:r>
              <a:rPr lang="en-GB" dirty="0" smtClean="0"/>
              <a:t> </a:t>
            </a:r>
            <a:endParaRPr lang="en-GB" dirty="0"/>
          </a:p>
        </p:txBody>
      </p:sp>
    </p:spTree>
  </p:cSld>
  <p:clrMapOvr>
    <a:masterClrMapping/>
  </p:clrMapOvr>
  <p:transition advTm="72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3994150" y="2584450"/>
            <a:ext cx="4756150" cy="395605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lstStyle/>
          <a:p>
            <a:r>
              <a:rPr lang="en-GB" dirty="0" smtClean="0"/>
              <a:t>Access File System</a:t>
            </a:r>
            <a:endParaRPr lang="en-GB" dirty="0"/>
          </a:p>
        </p:txBody>
      </p:sp>
      <p:pic>
        <p:nvPicPr>
          <p:cNvPr id="17415" name="Picture 7"/>
          <p:cNvPicPr>
            <a:picLocks noChangeAspect="1" noChangeArrowheads="1"/>
          </p:cNvPicPr>
          <p:nvPr/>
        </p:nvPicPr>
        <p:blipFill>
          <a:blip r:embed="rId4"/>
          <a:srcRect/>
          <a:stretch>
            <a:fillRect/>
          </a:stretch>
        </p:blipFill>
        <p:spPr bwMode="auto">
          <a:xfrm>
            <a:off x="381000" y="1162051"/>
            <a:ext cx="4502150" cy="3601720"/>
          </a:xfrm>
          <a:prstGeom prst="rect">
            <a:avLst/>
          </a:prstGeom>
          <a:noFill/>
          <a:ln w="9525">
            <a:noFill/>
            <a:miter lim="800000"/>
            <a:headEnd/>
            <a:tailEnd/>
          </a:ln>
          <a:effectLst/>
        </p:spPr>
      </p:pic>
      <p:pic>
        <p:nvPicPr>
          <p:cNvPr id="17416" name="Picture 8" descr="http://upload.wikimedia.org/wikipedia/commons/thumb/9/9a/Choco_chip_cookie.jpg/800px-Choco_chip_cookie.jpg"/>
          <p:cNvPicPr>
            <a:picLocks noChangeAspect="1" noChangeArrowheads="1"/>
          </p:cNvPicPr>
          <p:nvPr/>
        </p:nvPicPr>
        <p:blipFill>
          <a:blip r:embed="rId5"/>
          <a:srcRect/>
          <a:stretch>
            <a:fillRect/>
          </a:stretch>
        </p:blipFill>
        <p:spPr bwMode="auto">
          <a:xfrm>
            <a:off x="4438650" y="4940300"/>
            <a:ext cx="2170628" cy="1511300"/>
          </a:xfrm>
          <a:prstGeom prst="rect">
            <a:avLst/>
          </a:prstGeom>
          <a:noFill/>
        </p:spPr>
      </p:pic>
      <p:pic>
        <p:nvPicPr>
          <p:cNvPr id="14338" name="Picture 2" descr="http://www.karendecoster.com/blog/archives/steroids.bmp"/>
          <p:cNvPicPr>
            <a:picLocks noChangeAspect="1" noChangeArrowheads="1"/>
          </p:cNvPicPr>
          <p:nvPr/>
        </p:nvPicPr>
        <p:blipFill>
          <a:blip r:embed="rId6"/>
          <a:srcRect/>
          <a:stretch>
            <a:fillRect/>
          </a:stretch>
        </p:blipFill>
        <p:spPr bwMode="auto">
          <a:xfrm>
            <a:off x="5861050" y="2762250"/>
            <a:ext cx="2711450" cy="3380840"/>
          </a:xfrm>
          <a:prstGeom prst="rect">
            <a:avLst/>
          </a:prstGeom>
          <a:noFill/>
        </p:spPr>
      </p:pic>
    </p:spTree>
    <p:custDataLst>
      <p:tags r:id="rId1"/>
    </p:custDataLst>
  </p:cSld>
  <p:clrMapOvr>
    <a:masterClrMapping/>
  </p:clrMapOvr>
  <p:transition advTm="6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415"/>
                                        </p:tgtEl>
                                        <p:attrNameLst>
                                          <p:attrName>style.visibility</p:attrName>
                                        </p:attrNameLst>
                                      </p:cBhvr>
                                      <p:to>
                                        <p:strVal val="visible"/>
                                      </p:to>
                                    </p:set>
                                    <p:animEffect transition="in" filter="fade">
                                      <p:cBhvr>
                                        <p:cTn id="7" dur="2000"/>
                                        <p:tgtEl>
                                          <p:spTgt spid="174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17416"/>
                                        </p:tgtEl>
                                        <p:attrNameLst>
                                          <p:attrName>style.visibility</p:attrName>
                                        </p:attrNameLst>
                                      </p:cBhvr>
                                      <p:to>
                                        <p:strVal val="visible"/>
                                      </p:to>
                                    </p:set>
                                    <p:animEffect transition="in" filter="fade">
                                      <p:cBhvr>
                                        <p:cTn id="16" dur="500"/>
                                        <p:tgtEl>
                                          <p:spTgt spid="174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338"/>
                                        </p:tgtEl>
                                        <p:attrNameLst>
                                          <p:attrName>style.visibility</p:attrName>
                                        </p:attrNameLst>
                                      </p:cBhvr>
                                      <p:to>
                                        <p:strVal val="visible"/>
                                      </p:to>
                                    </p:set>
                                    <p:animEffect transition="in" filter="fade">
                                      <p:cBhvr>
                                        <p:cTn id="21" dur="2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smtClean="0"/>
              <a:t>IsolatedStorage</a:t>
            </a:r>
            <a:r>
              <a:rPr lang="en-GB" dirty="0" smtClean="0"/>
              <a:t>, </a:t>
            </a:r>
            <a:r>
              <a:rPr lang="en-GB" dirty="0" err="1" smtClean="0"/>
              <a:t>OpenFileDialog</a:t>
            </a:r>
            <a:endParaRPr lang="en-GB" dirty="0"/>
          </a:p>
        </p:txBody>
      </p:sp>
      <p:sp>
        <p:nvSpPr>
          <p:cNvPr id="4" name="Text Placeholder 3"/>
          <p:cNvSpPr>
            <a:spLocks noGrp="1"/>
          </p:cNvSpPr>
          <p:nvPr>
            <p:ph type="body" sz="quarter" idx="10"/>
          </p:nvPr>
        </p:nvSpPr>
        <p:spPr/>
        <p:txBody>
          <a:bodyPr/>
          <a:lstStyle/>
          <a:p>
            <a:r>
              <a:rPr lang="en-US" dirty="0" smtClean="0"/>
              <a:t>demo </a:t>
            </a:r>
            <a:endParaRPr lang="en-US" dirty="0"/>
          </a:p>
        </p:txBody>
      </p:sp>
      <p:pic>
        <p:nvPicPr>
          <p:cNvPr id="3" name="Picture 2" descr="http://www.ccidistribution.co.uk/images/products/full/6968_SATA.jpg"/>
          <p:cNvPicPr>
            <a:picLocks noChangeAspect="1" noChangeArrowheads="1"/>
          </p:cNvPicPr>
          <p:nvPr/>
        </p:nvPicPr>
        <p:blipFill>
          <a:blip r:embed="rId3"/>
          <a:srcRect/>
          <a:stretch>
            <a:fillRect/>
          </a:stretch>
        </p:blipFill>
        <p:spPr bwMode="auto">
          <a:xfrm>
            <a:off x="4483100" y="2829697"/>
            <a:ext cx="4196027" cy="3582909"/>
          </a:xfrm>
          <a:prstGeom prst="rect">
            <a:avLst/>
          </a:prstGeom>
          <a:noFill/>
          <a:effectLst>
            <a:softEdge rad="635000"/>
          </a:effectLst>
          <a:scene3d>
            <a:camera prst="orthographicFront"/>
            <a:lightRig rig="threePt" dir="t"/>
          </a:scene3d>
          <a:sp3d>
            <a:bevelT w="114300" prst="artDeco"/>
          </a:sp3d>
        </p:spPr>
      </p:pic>
      <p:sp>
        <p:nvSpPr>
          <p:cNvPr id="5" name="Rectangle 4"/>
          <p:cNvSpPr/>
          <p:nvPr/>
        </p:nvSpPr>
        <p:spPr>
          <a:xfrm>
            <a:off x="0" y="3474"/>
            <a:ext cx="9144000" cy="369332"/>
          </a:xfrm>
          <a:prstGeom prst="rect">
            <a:avLst/>
          </a:prstGeom>
        </p:spPr>
        <p:txBody>
          <a:bodyPr wrap="square">
            <a:spAutoFit/>
          </a:bodyPr>
          <a:lstStyle/>
          <a:p>
            <a:pPr algn="ctr"/>
            <a:r>
              <a:rPr lang="en-GB" dirty="0" smtClean="0">
                <a:hlinkClick r:id="rId4"/>
              </a:rPr>
              <a:t>http://www.danielmoth.com/Blog/2008/04/isolatedstorage-in-siverlight-2-beta-1.html</a:t>
            </a:r>
            <a:r>
              <a:rPr lang="en-GB" dirty="0" smtClean="0"/>
              <a:t> </a:t>
            </a:r>
            <a:endParaRPr lang="en-GB" dirty="0"/>
          </a:p>
        </p:txBody>
      </p:sp>
      <p:sp>
        <p:nvSpPr>
          <p:cNvPr id="6" name="Rectangle 5"/>
          <p:cNvSpPr/>
          <p:nvPr/>
        </p:nvSpPr>
        <p:spPr>
          <a:xfrm>
            <a:off x="0" y="372806"/>
            <a:ext cx="9144000" cy="369332"/>
          </a:xfrm>
          <a:prstGeom prst="rect">
            <a:avLst/>
          </a:prstGeom>
        </p:spPr>
        <p:txBody>
          <a:bodyPr wrap="square">
            <a:spAutoFit/>
          </a:bodyPr>
          <a:lstStyle/>
          <a:p>
            <a:pPr algn="ctr"/>
            <a:r>
              <a:rPr lang="en-GB" dirty="0" smtClean="0">
                <a:hlinkClick r:id="rId5"/>
              </a:rPr>
              <a:t>http://www.danielmoth.com/Blog/2008/04/openfiledialog-and-filedialogfileinfo.html</a:t>
            </a:r>
            <a:r>
              <a:rPr lang="en-GB" dirty="0" smtClean="0"/>
              <a:t> </a:t>
            </a:r>
            <a:endParaRPr lang="en-GB" dirty="0"/>
          </a:p>
        </p:txBody>
      </p:sp>
    </p:spTree>
  </p:cSld>
  <p:clrMapOvr>
    <a:masterClrMapping/>
  </p:clrMapOvr>
  <p:transition advTm="60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Summary</a:t>
            </a:r>
            <a:endParaRPr lang="en-GB" dirty="0"/>
          </a:p>
        </p:txBody>
      </p:sp>
      <p:sp>
        <p:nvSpPr>
          <p:cNvPr id="5" name="Content Placeholder 4"/>
          <p:cNvSpPr>
            <a:spLocks noGrp="1"/>
          </p:cNvSpPr>
          <p:nvPr>
            <p:ph idx="1"/>
          </p:nvPr>
        </p:nvSpPr>
        <p:spPr>
          <a:xfrm>
            <a:off x="381000" y="1412874"/>
            <a:ext cx="8382000" cy="4302716"/>
          </a:xfrm>
        </p:spPr>
        <p:txBody>
          <a:bodyPr/>
          <a:lstStyle/>
          <a:p>
            <a:pPr>
              <a:buNone/>
            </a:pPr>
            <a:r>
              <a:rPr lang="en-GB" dirty="0" smtClean="0"/>
              <a:t>Cross-browser, cross-platform</a:t>
            </a:r>
          </a:p>
          <a:p>
            <a:pPr>
              <a:buNone/>
            </a:pPr>
            <a:endParaRPr lang="en-GB" sz="1600" dirty="0" smtClean="0"/>
          </a:p>
          <a:p>
            <a:pPr>
              <a:buNone/>
            </a:pPr>
            <a:r>
              <a:rPr lang="en-GB" dirty="0" smtClean="0"/>
              <a:t>.NET Everywhere</a:t>
            </a:r>
          </a:p>
          <a:p>
            <a:pPr lvl="1"/>
            <a:r>
              <a:rPr lang="en-GB" dirty="0" smtClean="0"/>
              <a:t>Relevant subset of the full .NET Framework</a:t>
            </a:r>
          </a:p>
          <a:p>
            <a:pPr lvl="1"/>
            <a:endParaRPr lang="en-GB" sz="1600" dirty="0" smtClean="0"/>
          </a:p>
          <a:p>
            <a:pPr>
              <a:buNone/>
            </a:pPr>
            <a:r>
              <a:rPr lang="en-GB" dirty="0" smtClean="0"/>
              <a:t>Rich User Experience</a:t>
            </a:r>
          </a:p>
          <a:p>
            <a:pPr lvl="1"/>
            <a:r>
              <a:rPr lang="en-GB" dirty="0" smtClean="0"/>
              <a:t>XAML-based UI</a:t>
            </a:r>
          </a:p>
          <a:p>
            <a:pPr lvl="1"/>
            <a:r>
              <a:rPr lang="en-GB" dirty="0" smtClean="0"/>
              <a:t>WPF subset</a:t>
            </a:r>
          </a:p>
          <a:p>
            <a:pPr lvl="1"/>
            <a:endParaRPr lang="en-GB" sz="1600" dirty="0" smtClean="0"/>
          </a:p>
          <a:p>
            <a:pPr>
              <a:buNone/>
            </a:pPr>
            <a:r>
              <a:rPr lang="en-GB" dirty="0" smtClean="0"/>
              <a:t>Get started now with Beta 1</a:t>
            </a:r>
            <a:endParaRPr lang="en-GB" dirty="0"/>
          </a:p>
        </p:txBody>
      </p:sp>
      <p:sp>
        <p:nvSpPr>
          <p:cNvPr id="8" name="Title 1"/>
          <p:cNvSpPr txBox="1">
            <a:spLocks/>
          </p:cNvSpPr>
          <p:nvPr/>
        </p:nvSpPr>
        <p:spPr>
          <a:xfrm>
            <a:off x="381000" y="5906006"/>
            <a:ext cx="8229600" cy="723394"/>
          </a:xfrm>
          <a:prstGeom prst="rect">
            <a:avLst/>
          </a:prstGeom>
          <a:effectLst>
            <a:reflection blurRad="6350" stA="50000" endA="275" endPos="40000" dist="101600" dir="5400000" sy="-100000" algn="bl" rotWithShape="0"/>
          </a:effectLst>
        </p:spPr>
        <p:txBody>
          <a:bodyPr vert="horz" wrap="square" lIns="0" tIns="0" rIns="0" bIns="0" rtlCol="0" anchor="ctr" anchorCtr="0">
            <a:noAutofit/>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150" normalizeH="0" baseline="0" noProof="0" dirty="0" smtClean="0">
                <a:ln w="3175">
                  <a:noFill/>
                </a:ln>
                <a:solidFill>
                  <a:srgbClr val="0099FF"/>
                </a:solidFill>
                <a:effectLst>
                  <a:outerShdw blurRad="50800" dist="38100" dir="2700000" algn="tl" rotWithShape="0">
                    <a:prstClr val="black">
                      <a:alpha val="40000"/>
                    </a:prstClr>
                  </a:outerShdw>
                </a:effectLst>
                <a:uLnTx/>
                <a:uFillTx/>
                <a:latin typeface="+mj-lt"/>
                <a:ea typeface="+mn-ea"/>
                <a:cs typeface="Arial" charset="0"/>
                <a:hlinkClick r:id="rId4"/>
              </a:rPr>
              <a:t>www.silverlight.net</a:t>
            </a:r>
            <a:endParaRPr kumimoji="0" lang="en-US" sz="5400" b="0" i="0" u="none" strike="noStrike" kern="1200" cap="none" spc="-150" normalizeH="0" baseline="0" noProof="0" dirty="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uLnTx/>
              <a:uFillTx/>
              <a:latin typeface="+mj-lt"/>
              <a:ea typeface="+mn-ea"/>
              <a:cs typeface="Arial" charset="0"/>
            </a:endParaRPr>
          </a:p>
        </p:txBody>
      </p:sp>
      <p:pic>
        <p:nvPicPr>
          <p:cNvPr id="9" name="Picture 3" descr="\\sharepoint\sites\silverlight\Marketing\Branding\Logo_Lockups_r\Logo_Lockups_r\vertical_r\Sl_v_rgb_r.png">
            <a:hlinkClick r:id="rId4"/>
          </p:cNvPr>
          <p:cNvPicPr>
            <a:picLocks noChangeAspect="1" noChangeArrowheads="1"/>
          </p:cNvPicPr>
          <p:nvPr/>
        </p:nvPicPr>
        <p:blipFill>
          <a:blip r:embed="rId5" cstate="print"/>
          <a:srcRect/>
          <a:stretch>
            <a:fillRect/>
          </a:stretch>
        </p:blipFill>
        <p:spPr bwMode="auto">
          <a:xfrm>
            <a:off x="6438900" y="3117850"/>
            <a:ext cx="2639939" cy="2946299"/>
          </a:xfrm>
          <a:prstGeom prst="rect">
            <a:avLst/>
          </a:prstGeom>
          <a:noFill/>
        </p:spPr>
      </p:pic>
    </p:spTree>
    <p:custDataLst>
      <p:tags r:id="rId1"/>
    </p:custDataLst>
  </p:cSld>
  <p:clrMapOvr>
    <a:masterClrMapping/>
  </p:clrMapOvr>
  <p:transition advTm="120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0"/>
                                        <p:tgtEl>
                                          <p:spTgt spid="5">
                                            <p:txEl>
                                              <p:pRg st="0" end="0"/>
                                            </p:txEl>
                                          </p:spTgt>
                                        </p:tgtEl>
                                      </p:cBhvr>
                                    </p:animEffect>
                                  </p:childTnLst>
                                </p:cTn>
                              </p:par>
                            </p:childTnLst>
                          </p:cTn>
                        </p:par>
                        <p:par>
                          <p:cTn id="8" fill="hold">
                            <p:stCondLst>
                              <p:cond delay="5000"/>
                            </p:stCondLst>
                            <p:childTnLst>
                              <p:par>
                                <p:cTn id="9" presetID="10" presetClass="entr" presetSubtype="0"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5000"/>
                                        <p:tgtEl>
                                          <p:spTgt spid="5">
                                            <p:txEl>
                                              <p:pRg st="2" end="2"/>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5000"/>
                                        <p:tgtEl>
                                          <p:spTgt spid="5">
                                            <p:txEl>
                                              <p:pRg st="3" end="3"/>
                                            </p:txEl>
                                          </p:spTgt>
                                        </p:tgtEl>
                                      </p:cBhvr>
                                    </p:animEffect>
                                  </p:childTnLst>
                                </p:cTn>
                              </p:par>
                            </p:childTnLst>
                          </p:cTn>
                        </p:par>
                        <p:par>
                          <p:cTn id="15" fill="hold">
                            <p:stCondLst>
                              <p:cond delay="10000"/>
                            </p:stCondLst>
                            <p:childTnLst>
                              <p:par>
                                <p:cTn id="16" presetID="10" presetClass="entr" presetSubtype="0" fill="hold" nodeType="afterEffect">
                                  <p:stCondLst>
                                    <p:cond delay="0"/>
                                  </p:stCondLst>
                                  <p:childTnLst>
                                    <p:set>
                                      <p:cBhvr>
                                        <p:cTn id="17" dur="1" fill="hold">
                                          <p:stCondLst>
                                            <p:cond delay="0"/>
                                          </p:stCondLst>
                                        </p:cTn>
                                        <p:tgtEl>
                                          <p:spTgt spid="5">
                                            <p:txEl>
                                              <p:pRg st="5" end="5"/>
                                            </p:txEl>
                                          </p:spTgt>
                                        </p:tgtEl>
                                        <p:attrNameLst>
                                          <p:attrName>style.visibility</p:attrName>
                                        </p:attrNameLst>
                                      </p:cBhvr>
                                      <p:to>
                                        <p:strVal val="visible"/>
                                      </p:to>
                                    </p:set>
                                    <p:animEffect transition="in" filter="fade">
                                      <p:cBhvr>
                                        <p:cTn id="18" dur="5000"/>
                                        <p:tgtEl>
                                          <p:spTgt spid="5">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Effect transition="in" filter="fade">
                                      <p:cBhvr>
                                        <p:cTn id="21" dur="5000"/>
                                        <p:tgtEl>
                                          <p:spTgt spid="5">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7" end="7"/>
                                            </p:txEl>
                                          </p:spTgt>
                                        </p:tgtEl>
                                        <p:attrNameLst>
                                          <p:attrName>style.visibility</p:attrName>
                                        </p:attrNameLst>
                                      </p:cBhvr>
                                      <p:to>
                                        <p:strVal val="visible"/>
                                      </p:to>
                                    </p:set>
                                    <p:animEffect transition="in" filter="fade">
                                      <p:cBhvr>
                                        <p:cTn id="24" dur="5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p:nvPr/>
        </p:nvGrpSpPr>
        <p:grpSpPr>
          <a:xfrm>
            <a:off x="381000" y="1519243"/>
            <a:ext cx="4400550" cy="2578105"/>
            <a:chOff x="527050" y="1473195"/>
            <a:chExt cx="4400550" cy="2578105"/>
          </a:xfrm>
          <a:effectLst>
            <a:glow rad="101600">
              <a:schemeClr val="accent1">
                <a:satMod val="175000"/>
                <a:alpha val="40000"/>
              </a:schemeClr>
            </a:glow>
          </a:effectLst>
        </p:grpSpPr>
        <p:sp>
          <p:nvSpPr>
            <p:cNvPr id="17" name="Rectangle 16"/>
            <p:cNvSpPr/>
            <p:nvPr/>
          </p:nvSpPr>
          <p:spPr bwMode="auto">
            <a:xfrm>
              <a:off x="527050" y="1473200"/>
              <a:ext cx="4400550" cy="2578100"/>
            </a:xfrm>
            <a:prstGeom prst="rect">
              <a:avLst/>
            </a:prstGeom>
            <a:solidFill>
              <a:schemeClr val="tx1"/>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18" name="Straight Connector 17"/>
            <p:cNvCxnSpPr/>
            <p:nvPr/>
          </p:nvCxnSpPr>
          <p:spPr>
            <a:xfrm>
              <a:off x="527050" y="1917700"/>
              <a:ext cx="4400550" cy="1588"/>
            </a:xfrm>
            <a:prstGeom prst="line">
              <a:avLst/>
            </a:prstGeom>
          </p:spPr>
          <p:style>
            <a:lnRef idx="3">
              <a:schemeClr val="dk1"/>
            </a:lnRef>
            <a:fillRef idx="0">
              <a:schemeClr val="dk1"/>
            </a:fillRef>
            <a:effectRef idx="2">
              <a:schemeClr val="dk1"/>
            </a:effectRef>
            <a:fontRef idx="minor">
              <a:schemeClr val="tx1"/>
            </a:fontRef>
          </p:style>
        </p:cxnSp>
        <p:sp>
          <p:nvSpPr>
            <p:cNvPr id="19" name="Left Arrow 18"/>
            <p:cNvSpPr/>
            <p:nvPr/>
          </p:nvSpPr>
          <p:spPr bwMode="auto">
            <a:xfrm>
              <a:off x="1104900" y="1503913"/>
              <a:ext cx="266700" cy="369337"/>
            </a:xfrm>
            <a:prstGeom prst="lef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1" name="TextBox 20"/>
            <p:cNvSpPr txBox="1"/>
            <p:nvPr/>
          </p:nvSpPr>
          <p:spPr>
            <a:xfrm>
              <a:off x="3949700" y="1473200"/>
              <a:ext cx="928459" cy="369332"/>
            </a:xfrm>
            <a:prstGeom prst="rect">
              <a:avLst/>
            </a:prstGeom>
            <a:noFill/>
            <a:ln>
              <a:solidFill>
                <a:schemeClr val="bg1"/>
              </a:solidFill>
            </a:ln>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GB" b="1" dirty="0" smtClean="0">
                  <a:ln w="50800"/>
                  <a:solidFill>
                    <a:schemeClr val="bg1">
                      <a:shade val="50000"/>
                    </a:schemeClr>
                  </a:solidFill>
                </a:rPr>
                <a:t>search</a:t>
              </a:r>
              <a:endParaRPr lang="en-GB" b="1" dirty="0">
                <a:ln w="50800"/>
                <a:solidFill>
                  <a:schemeClr val="bg1">
                    <a:shade val="50000"/>
                  </a:schemeClr>
                </a:solidFill>
              </a:endParaRPr>
            </a:p>
          </p:txBody>
        </p:sp>
        <p:pic>
          <p:nvPicPr>
            <p:cNvPr id="22" name="Picture 21" descr="http://tbn0.google.com/images?q=tbn:apxv-wSvMpsyUM:http://media.bestofmicro.com/internet-explorer-logo,6-Q-242-3.jpg">
              <a:hlinkClick r:id="rId4"/>
            </p:cNvPr>
            <p:cNvPicPr>
              <a:picLocks noChangeAspect="1" noChangeArrowheads="1"/>
            </p:cNvPicPr>
            <p:nvPr/>
          </p:nvPicPr>
          <p:blipFill>
            <a:blip r:embed="rId5"/>
            <a:srcRect/>
            <a:stretch>
              <a:fillRect/>
            </a:stretch>
          </p:blipFill>
          <p:spPr bwMode="auto">
            <a:xfrm>
              <a:off x="527050" y="1473195"/>
              <a:ext cx="432381" cy="4445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4" name="Title 3"/>
          <p:cNvSpPr>
            <a:spLocks noGrp="1"/>
          </p:cNvSpPr>
          <p:nvPr>
            <p:ph type="title"/>
          </p:nvPr>
        </p:nvSpPr>
        <p:spPr/>
        <p:txBody>
          <a:bodyPr/>
          <a:lstStyle/>
          <a:p>
            <a:r>
              <a:rPr lang="en-GB" dirty="0" smtClean="0"/>
              <a:t>Web vs. Client</a:t>
            </a:r>
            <a:endParaRPr lang="en-GB" dirty="0"/>
          </a:p>
        </p:txBody>
      </p:sp>
      <p:sp>
        <p:nvSpPr>
          <p:cNvPr id="12" name="TextBox 11"/>
          <p:cNvSpPr txBox="1"/>
          <p:nvPr/>
        </p:nvSpPr>
        <p:spPr>
          <a:xfrm>
            <a:off x="393700" y="2196408"/>
            <a:ext cx="1435100" cy="584775"/>
          </a:xfrm>
          <a:prstGeom prst="rect">
            <a:avLst/>
          </a:prstGeom>
          <a:noFill/>
        </p:spPr>
        <p:txBody>
          <a:bodyPr wrap="square" rtlCol="0">
            <a:spAutoFit/>
          </a:bodyPr>
          <a:lstStyle/>
          <a:p>
            <a:pPr algn="ctr"/>
            <a:r>
              <a:rPr lang="en-GB" sz="3200" b="1" dirty="0" smtClean="0">
                <a:solidFill>
                  <a:schemeClr val="bg1"/>
                </a:solidFill>
              </a:rPr>
              <a:t>HTML</a:t>
            </a:r>
            <a:endParaRPr lang="en-GB" sz="3200" b="1" dirty="0">
              <a:solidFill>
                <a:schemeClr val="bg1"/>
              </a:solidFill>
            </a:endParaRPr>
          </a:p>
        </p:txBody>
      </p:sp>
      <p:sp>
        <p:nvSpPr>
          <p:cNvPr id="16" name="Freeform 15"/>
          <p:cNvSpPr/>
          <p:nvPr/>
        </p:nvSpPr>
        <p:spPr>
          <a:xfrm>
            <a:off x="4781550" y="1979915"/>
            <a:ext cx="1940010" cy="737885"/>
          </a:xfrm>
          <a:custGeom>
            <a:avLst/>
            <a:gdLst>
              <a:gd name="connsiteX0" fmla="*/ 0 w 1940010"/>
              <a:gd name="connsiteY0" fmla="*/ 478393 h 737885"/>
              <a:gd name="connsiteX1" fmla="*/ 185351 w 1940010"/>
              <a:gd name="connsiteY1" fmla="*/ 515463 h 737885"/>
              <a:gd name="connsiteX2" fmla="*/ 234778 w 1940010"/>
              <a:gd name="connsiteY2" fmla="*/ 527820 h 737885"/>
              <a:gd name="connsiteX3" fmla="*/ 271848 w 1940010"/>
              <a:gd name="connsiteY3" fmla="*/ 540177 h 737885"/>
              <a:gd name="connsiteX4" fmla="*/ 345989 w 1940010"/>
              <a:gd name="connsiteY4" fmla="*/ 552533 h 737885"/>
              <a:gd name="connsiteX5" fmla="*/ 605481 w 1940010"/>
              <a:gd name="connsiteY5" fmla="*/ 639031 h 737885"/>
              <a:gd name="connsiteX6" fmla="*/ 667265 w 1940010"/>
              <a:gd name="connsiteY6" fmla="*/ 651387 h 737885"/>
              <a:gd name="connsiteX7" fmla="*/ 864973 w 1940010"/>
              <a:gd name="connsiteY7" fmla="*/ 700814 h 737885"/>
              <a:gd name="connsiteX8" fmla="*/ 926756 w 1940010"/>
              <a:gd name="connsiteY8" fmla="*/ 713171 h 737885"/>
              <a:gd name="connsiteX9" fmla="*/ 976183 w 1940010"/>
              <a:gd name="connsiteY9" fmla="*/ 725528 h 737885"/>
              <a:gd name="connsiteX10" fmla="*/ 1050324 w 1940010"/>
              <a:gd name="connsiteY10" fmla="*/ 737885 h 737885"/>
              <a:gd name="connsiteX11" fmla="*/ 988540 w 1940010"/>
              <a:gd name="connsiteY11" fmla="*/ 639031 h 737885"/>
              <a:gd name="connsiteX12" fmla="*/ 963827 w 1940010"/>
              <a:gd name="connsiteY12" fmla="*/ 589604 h 737885"/>
              <a:gd name="connsiteX13" fmla="*/ 914400 w 1940010"/>
              <a:gd name="connsiteY13" fmla="*/ 515463 h 737885"/>
              <a:gd name="connsiteX14" fmla="*/ 889686 w 1940010"/>
              <a:gd name="connsiteY14" fmla="*/ 466036 h 737885"/>
              <a:gd name="connsiteX15" fmla="*/ 778475 w 1940010"/>
              <a:gd name="connsiteY15" fmla="*/ 293041 h 737885"/>
              <a:gd name="connsiteX16" fmla="*/ 753762 w 1940010"/>
              <a:gd name="connsiteY16" fmla="*/ 255971 h 737885"/>
              <a:gd name="connsiteX17" fmla="*/ 704335 w 1940010"/>
              <a:gd name="connsiteY17" fmla="*/ 206544 h 737885"/>
              <a:gd name="connsiteX18" fmla="*/ 691978 w 1940010"/>
              <a:gd name="connsiteY18" fmla="*/ 169474 h 737885"/>
              <a:gd name="connsiteX19" fmla="*/ 988540 w 1940010"/>
              <a:gd name="connsiteY19" fmla="*/ 107690 h 737885"/>
              <a:gd name="connsiteX20" fmla="*/ 1260389 w 1940010"/>
              <a:gd name="connsiteY20" fmla="*/ 132404 h 737885"/>
              <a:gd name="connsiteX21" fmla="*/ 1408670 w 1940010"/>
              <a:gd name="connsiteY21" fmla="*/ 144760 h 737885"/>
              <a:gd name="connsiteX22" fmla="*/ 1668162 w 1940010"/>
              <a:gd name="connsiteY22" fmla="*/ 181831 h 737885"/>
              <a:gd name="connsiteX23" fmla="*/ 1742302 w 1940010"/>
              <a:gd name="connsiteY23" fmla="*/ 194187 h 737885"/>
              <a:gd name="connsiteX24" fmla="*/ 1841156 w 1940010"/>
              <a:gd name="connsiteY24" fmla="*/ 206544 h 737885"/>
              <a:gd name="connsiteX25" fmla="*/ 1940010 w 1940010"/>
              <a:gd name="connsiteY25" fmla="*/ 218901 h 737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40010" h="737885">
                <a:moveTo>
                  <a:pt x="0" y="478393"/>
                </a:moveTo>
                <a:cubicBezTo>
                  <a:pt x="99658" y="495003"/>
                  <a:pt x="67780" y="488331"/>
                  <a:pt x="185351" y="515463"/>
                </a:cubicBezTo>
                <a:cubicBezTo>
                  <a:pt x="201899" y="519282"/>
                  <a:pt x="218449" y="523154"/>
                  <a:pt x="234778" y="527820"/>
                </a:cubicBezTo>
                <a:cubicBezTo>
                  <a:pt x="247302" y="531398"/>
                  <a:pt x="259133" y="537352"/>
                  <a:pt x="271848" y="540177"/>
                </a:cubicBezTo>
                <a:cubicBezTo>
                  <a:pt x="296306" y="545612"/>
                  <a:pt x="321275" y="548414"/>
                  <a:pt x="345989" y="552533"/>
                </a:cubicBezTo>
                <a:cubicBezTo>
                  <a:pt x="432486" y="581366"/>
                  <a:pt x="518337" y="612217"/>
                  <a:pt x="605481" y="639031"/>
                </a:cubicBezTo>
                <a:cubicBezTo>
                  <a:pt x="625555" y="645208"/>
                  <a:pt x="646834" y="646522"/>
                  <a:pt x="667265" y="651387"/>
                </a:cubicBezTo>
                <a:cubicBezTo>
                  <a:pt x="733349" y="667121"/>
                  <a:pt x="798889" y="685080"/>
                  <a:pt x="864973" y="700814"/>
                </a:cubicBezTo>
                <a:cubicBezTo>
                  <a:pt x="885404" y="705679"/>
                  <a:pt x="906254" y="708615"/>
                  <a:pt x="926756" y="713171"/>
                </a:cubicBezTo>
                <a:cubicBezTo>
                  <a:pt x="943334" y="716855"/>
                  <a:pt x="959530" y="722197"/>
                  <a:pt x="976183" y="725528"/>
                </a:cubicBezTo>
                <a:cubicBezTo>
                  <a:pt x="1000751" y="730442"/>
                  <a:pt x="1025610" y="733766"/>
                  <a:pt x="1050324" y="737885"/>
                </a:cubicBezTo>
                <a:cubicBezTo>
                  <a:pt x="1024577" y="699265"/>
                  <a:pt x="1013377" y="683738"/>
                  <a:pt x="988540" y="639031"/>
                </a:cubicBezTo>
                <a:cubicBezTo>
                  <a:pt x="979594" y="622929"/>
                  <a:pt x="973304" y="605399"/>
                  <a:pt x="963827" y="589604"/>
                </a:cubicBezTo>
                <a:cubicBezTo>
                  <a:pt x="948546" y="564135"/>
                  <a:pt x="929682" y="540932"/>
                  <a:pt x="914400" y="515463"/>
                </a:cubicBezTo>
                <a:cubicBezTo>
                  <a:pt x="904923" y="499668"/>
                  <a:pt x="899291" y="481754"/>
                  <a:pt x="889686" y="466036"/>
                </a:cubicBezTo>
                <a:cubicBezTo>
                  <a:pt x="853939" y="407541"/>
                  <a:pt x="815716" y="350596"/>
                  <a:pt x="778475" y="293041"/>
                </a:cubicBezTo>
                <a:cubicBezTo>
                  <a:pt x="770407" y="280573"/>
                  <a:pt x="764263" y="266472"/>
                  <a:pt x="753762" y="255971"/>
                </a:cubicBezTo>
                <a:lnTo>
                  <a:pt x="704335" y="206544"/>
                </a:lnTo>
                <a:cubicBezTo>
                  <a:pt x="700216" y="194187"/>
                  <a:pt x="698304" y="180860"/>
                  <a:pt x="691978" y="169474"/>
                </a:cubicBezTo>
                <a:cubicBezTo>
                  <a:pt x="597826" y="0"/>
                  <a:pt x="537924" y="91596"/>
                  <a:pt x="988540" y="107690"/>
                </a:cubicBezTo>
                <a:lnTo>
                  <a:pt x="1260389" y="132404"/>
                </a:lnTo>
                <a:lnTo>
                  <a:pt x="1408670" y="144760"/>
                </a:lnTo>
                <a:cubicBezTo>
                  <a:pt x="1737897" y="199632"/>
                  <a:pt x="1399847" y="146056"/>
                  <a:pt x="1668162" y="181831"/>
                </a:cubicBezTo>
                <a:cubicBezTo>
                  <a:pt x="1692996" y="185142"/>
                  <a:pt x="1717500" y="190644"/>
                  <a:pt x="1742302" y="194187"/>
                </a:cubicBezTo>
                <a:cubicBezTo>
                  <a:pt x="1775176" y="198883"/>
                  <a:pt x="1808240" y="202155"/>
                  <a:pt x="1841156" y="206544"/>
                </a:cubicBezTo>
                <a:cubicBezTo>
                  <a:pt x="1938200" y="219483"/>
                  <a:pt x="1897614" y="218901"/>
                  <a:pt x="1940010" y="218901"/>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GB"/>
          </a:p>
        </p:txBody>
      </p:sp>
      <p:sp>
        <p:nvSpPr>
          <p:cNvPr id="25" name="Freeform 24"/>
          <p:cNvSpPr/>
          <p:nvPr/>
        </p:nvSpPr>
        <p:spPr>
          <a:xfrm rot="21013620">
            <a:off x="2734920" y="5322729"/>
            <a:ext cx="4460847" cy="890747"/>
          </a:xfrm>
          <a:custGeom>
            <a:avLst/>
            <a:gdLst>
              <a:gd name="connsiteX0" fmla="*/ 0 w 1940010"/>
              <a:gd name="connsiteY0" fmla="*/ 478393 h 737885"/>
              <a:gd name="connsiteX1" fmla="*/ 185351 w 1940010"/>
              <a:gd name="connsiteY1" fmla="*/ 515463 h 737885"/>
              <a:gd name="connsiteX2" fmla="*/ 234778 w 1940010"/>
              <a:gd name="connsiteY2" fmla="*/ 527820 h 737885"/>
              <a:gd name="connsiteX3" fmla="*/ 271848 w 1940010"/>
              <a:gd name="connsiteY3" fmla="*/ 540177 h 737885"/>
              <a:gd name="connsiteX4" fmla="*/ 345989 w 1940010"/>
              <a:gd name="connsiteY4" fmla="*/ 552533 h 737885"/>
              <a:gd name="connsiteX5" fmla="*/ 605481 w 1940010"/>
              <a:gd name="connsiteY5" fmla="*/ 639031 h 737885"/>
              <a:gd name="connsiteX6" fmla="*/ 667265 w 1940010"/>
              <a:gd name="connsiteY6" fmla="*/ 651387 h 737885"/>
              <a:gd name="connsiteX7" fmla="*/ 864973 w 1940010"/>
              <a:gd name="connsiteY7" fmla="*/ 700814 h 737885"/>
              <a:gd name="connsiteX8" fmla="*/ 926756 w 1940010"/>
              <a:gd name="connsiteY8" fmla="*/ 713171 h 737885"/>
              <a:gd name="connsiteX9" fmla="*/ 976183 w 1940010"/>
              <a:gd name="connsiteY9" fmla="*/ 725528 h 737885"/>
              <a:gd name="connsiteX10" fmla="*/ 1050324 w 1940010"/>
              <a:gd name="connsiteY10" fmla="*/ 737885 h 737885"/>
              <a:gd name="connsiteX11" fmla="*/ 988540 w 1940010"/>
              <a:gd name="connsiteY11" fmla="*/ 639031 h 737885"/>
              <a:gd name="connsiteX12" fmla="*/ 963827 w 1940010"/>
              <a:gd name="connsiteY12" fmla="*/ 589604 h 737885"/>
              <a:gd name="connsiteX13" fmla="*/ 914400 w 1940010"/>
              <a:gd name="connsiteY13" fmla="*/ 515463 h 737885"/>
              <a:gd name="connsiteX14" fmla="*/ 889686 w 1940010"/>
              <a:gd name="connsiteY14" fmla="*/ 466036 h 737885"/>
              <a:gd name="connsiteX15" fmla="*/ 778475 w 1940010"/>
              <a:gd name="connsiteY15" fmla="*/ 293041 h 737885"/>
              <a:gd name="connsiteX16" fmla="*/ 753762 w 1940010"/>
              <a:gd name="connsiteY16" fmla="*/ 255971 h 737885"/>
              <a:gd name="connsiteX17" fmla="*/ 704335 w 1940010"/>
              <a:gd name="connsiteY17" fmla="*/ 206544 h 737885"/>
              <a:gd name="connsiteX18" fmla="*/ 691978 w 1940010"/>
              <a:gd name="connsiteY18" fmla="*/ 169474 h 737885"/>
              <a:gd name="connsiteX19" fmla="*/ 988540 w 1940010"/>
              <a:gd name="connsiteY19" fmla="*/ 107690 h 737885"/>
              <a:gd name="connsiteX20" fmla="*/ 1260389 w 1940010"/>
              <a:gd name="connsiteY20" fmla="*/ 132404 h 737885"/>
              <a:gd name="connsiteX21" fmla="*/ 1408670 w 1940010"/>
              <a:gd name="connsiteY21" fmla="*/ 144760 h 737885"/>
              <a:gd name="connsiteX22" fmla="*/ 1668162 w 1940010"/>
              <a:gd name="connsiteY22" fmla="*/ 181831 h 737885"/>
              <a:gd name="connsiteX23" fmla="*/ 1742302 w 1940010"/>
              <a:gd name="connsiteY23" fmla="*/ 194187 h 737885"/>
              <a:gd name="connsiteX24" fmla="*/ 1841156 w 1940010"/>
              <a:gd name="connsiteY24" fmla="*/ 206544 h 737885"/>
              <a:gd name="connsiteX25" fmla="*/ 1940010 w 1940010"/>
              <a:gd name="connsiteY25" fmla="*/ 218901 h 737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40010" h="737885">
                <a:moveTo>
                  <a:pt x="0" y="478393"/>
                </a:moveTo>
                <a:cubicBezTo>
                  <a:pt x="99658" y="495003"/>
                  <a:pt x="67780" y="488331"/>
                  <a:pt x="185351" y="515463"/>
                </a:cubicBezTo>
                <a:cubicBezTo>
                  <a:pt x="201899" y="519282"/>
                  <a:pt x="218449" y="523154"/>
                  <a:pt x="234778" y="527820"/>
                </a:cubicBezTo>
                <a:cubicBezTo>
                  <a:pt x="247302" y="531398"/>
                  <a:pt x="259133" y="537352"/>
                  <a:pt x="271848" y="540177"/>
                </a:cubicBezTo>
                <a:cubicBezTo>
                  <a:pt x="296306" y="545612"/>
                  <a:pt x="321275" y="548414"/>
                  <a:pt x="345989" y="552533"/>
                </a:cubicBezTo>
                <a:cubicBezTo>
                  <a:pt x="432486" y="581366"/>
                  <a:pt x="518337" y="612217"/>
                  <a:pt x="605481" y="639031"/>
                </a:cubicBezTo>
                <a:cubicBezTo>
                  <a:pt x="625555" y="645208"/>
                  <a:pt x="646834" y="646522"/>
                  <a:pt x="667265" y="651387"/>
                </a:cubicBezTo>
                <a:cubicBezTo>
                  <a:pt x="733349" y="667121"/>
                  <a:pt x="798889" y="685080"/>
                  <a:pt x="864973" y="700814"/>
                </a:cubicBezTo>
                <a:cubicBezTo>
                  <a:pt x="885404" y="705679"/>
                  <a:pt x="906254" y="708615"/>
                  <a:pt x="926756" y="713171"/>
                </a:cubicBezTo>
                <a:cubicBezTo>
                  <a:pt x="943334" y="716855"/>
                  <a:pt x="959530" y="722197"/>
                  <a:pt x="976183" y="725528"/>
                </a:cubicBezTo>
                <a:cubicBezTo>
                  <a:pt x="1000751" y="730442"/>
                  <a:pt x="1025610" y="733766"/>
                  <a:pt x="1050324" y="737885"/>
                </a:cubicBezTo>
                <a:cubicBezTo>
                  <a:pt x="1024577" y="699265"/>
                  <a:pt x="1013377" y="683738"/>
                  <a:pt x="988540" y="639031"/>
                </a:cubicBezTo>
                <a:cubicBezTo>
                  <a:pt x="979594" y="622929"/>
                  <a:pt x="973304" y="605399"/>
                  <a:pt x="963827" y="589604"/>
                </a:cubicBezTo>
                <a:cubicBezTo>
                  <a:pt x="948546" y="564135"/>
                  <a:pt x="929682" y="540932"/>
                  <a:pt x="914400" y="515463"/>
                </a:cubicBezTo>
                <a:cubicBezTo>
                  <a:pt x="904923" y="499668"/>
                  <a:pt x="899291" y="481754"/>
                  <a:pt x="889686" y="466036"/>
                </a:cubicBezTo>
                <a:cubicBezTo>
                  <a:pt x="853939" y="407541"/>
                  <a:pt x="815716" y="350596"/>
                  <a:pt x="778475" y="293041"/>
                </a:cubicBezTo>
                <a:cubicBezTo>
                  <a:pt x="770407" y="280573"/>
                  <a:pt x="764263" y="266472"/>
                  <a:pt x="753762" y="255971"/>
                </a:cubicBezTo>
                <a:lnTo>
                  <a:pt x="704335" y="206544"/>
                </a:lnTo>
                <a:cubicBezTo>
                  <a:pt x="700216" y="194187"/>
                  <a:pt x="698304" y="180860"/>
                  <a:pt x="691978" y="169474"/>
                </a:cubicBezTo>
                <a:cubicBezTo>
                  <a:pt x="597826" y="0"/>
                  <a:pt x="537924" y="91596"/>
                  <a:pt x="988540" y="107690"/>
                </a:cubicBezTo>
                <a:lnTo>
                  <a:pt x="1260389" y="132404"/>
                </a:lnTo>
                <a:lnTo>
                  <a:pt x="1408670" y="144760"/>
                </a:lnTo>
                <a:cubicBezTo>
                  <a:pt x="1737897" y="199632"/>
                  <a:pt x="1399847" y="146056"/>
                  <a:pt x="1668162" y="181831"/>
                </a:cubicBezTo>
                <a:cubicBezTo>
                  <a:pt x="1692996" y="185142"/>
                  <a:pt x="1717500" y="190644"/>
                  <a:pt x="1742302" y="194187"/>
                </a:cubicBezTo>
                <a:cubicBezTo>
                  <a:pt x="1775176" y="198883"/>
                  <a:pt x="1808240" y="202155"/>
                  <a:pt x="1841156" y="206544"/>
                </a:cubicBezTo>
                <a:cubicBezTo>
                  <a:pt x="1938200" y="219483"/>
                  <a:pt x="1897614" y="218901"/>
                  <a:pt x="1940010" y="218901"/>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GB"/>
          </a:p>
        </p:txBody>
      </p:sp>
      <p:sp>
        <p:nvSpPr>
          <p:cNvPr id="26" name="TextBox 25"/>
          <p:cNvSpPr txBox="1"/>
          <p:nvPr/>
        </p:nvSpPr>
        <p:spPr>
          <a:xfrm>
            <a:off x="1873250" y="2196408"/>
            <a:ext cx="1435100" cy="584775"/>
          </a:xfrm>
          <a:prstGeom prst="rect">
            <a:avLst/>
          </a:prstGeom>
          <a:noFill/>
        </p:spPr>
        <p:txBody>
          <a:bodyPr wrap="square" rtlCol="0">
            <a:spAutoFit/>
          </a:bodyPr>
          <a:lstStyle/>
          <a:p>
            <a:pPr algn="ctr"/>
            <a:r>
              <a:rPr lang="en-GB" sz="3200" b="1" dirty="0" smtClean="0">
                <a:solidFill>
                  <a:schemeClr val="bg1"/>
                </a:solidFill>
              </a:rPr>
              <a:t>script</a:t>
            </a:r>
            <a:endParaRPr lang="en-GB" sz="3200" b="1" dirty="0">
              <a:solidFill>
                <a:schemeClr val="bg1"/>
              </a:solidFill>
            </a:endParaRPr>
          </a:p>
        </p:txBody>
      </p:sp>
      <p:sp>
        <p:nvSpPr>
          <p:cNvPr id="28" name="Freeform 27"/>
          <p:cNvSpPr/>
          <p:nvPr/>
        </p:nvSpPr>
        <p:spPr>
          <a:xfrm>
            <a:off x="6672649" y="3204574"/>
            <a:ext cx="371701" cy="1342712"/>
          </a:xfrm>
          <a:custGeom>
            <a:avLst/>
            <a:gdLst>
              <a:gd name="connsiteX0" fmla="*/ 271848 w 371701"/>
              <a:gd name="connsiteY0" fmla="*/ 0 h 1050324"/>
              <a:gd name="connsiteX1" fmla="*/ 98854 w 371701"/>
              <a:gd name="connsiteY1" fmla="*/ 74141 h 1050324"/>
              <a:gd name="connsiteX2" fmla="*/ 61783 w 371701"/>
              <a:gd name="connsiteY2" fmla="*/ 111211 h 1050324"/>
              <a:gd name="connsiteX3" fmla="*/ 37070 w 371701"/>
              <a:gd name="connsiteY3" fmla="*/ 185352 h 1050324"/>
              <a:gd name="connsiteX4" fmla="*/ 24713 w 371701"/>
              <a:gd name="connsiteY4" fmla="*/ 222422 h 1050324"/>
              <a:gd name="connsiteX5" fmla="*/ 0 w 371701"/>
              <a:gd name="connsiteY5" fmla="*/ 395416 h 1050324"/>
              <a:gd name="connsiteX6" fmla="*/ 24713 w 371701"/>
              <a:gd name="connsiteY6" fmla="*/ 580768 h 1050324"/>
              <a:gd name="connsiteX7" fmla="*/ 74140 w 371701"/>
              <a:gd name="connsiteY7" fmla="*/ 667265 h 1050324"/>
              <a:gd name="connsiteX8" fmla="*/ 111210 w 371701"/>
              <a:gd name="connsiteY8" fmla="*/ 704335 h 1050324"/>
              <a:gd name="connsiteX9" fmla="*/ 172994 w 371701"/>
              <a:gd name="connsiteY9" fmla="*/ 766119 h 1050324"/>
              <a:gd name="connsiteX10" fmla="*/ 234778 w 371701"/>
              <a:gd name="connsiteY10" fmla="*/ 852616 h 1050324"/>
              <a:gd name="connsiteX11" fmla="*/ 271848 w 371701"/>
              <a:gd name="connsiteY11" fmla="*/ 889687 h 1050324"/>
              <a:gd name="connsiteX12" fmla="*/ 358346 w 371701"/>
              <a:gd name="connsiteY12" fmla="*/ 988541 h 1050324"/>
              <a:gd name="connsiteX13" fmla="*/ 370702 w 371701"/>
              <a:gd name="connsiteY13" fmla="*/ 1050324 h 1050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1701" h="1050324">
                <a:moveTo>
                  <a:pt x="271848" y="0"/>
                </a:moveTo>
                <a:cubicBezTo>
                  <a:pt x="211859" y="14998"/>
                  <a:pt x="145108" y="27888"/>
                  <a:pt x="98854" y="74141"/>
                </a:cubicBezTo>
                <a:lnTo>
                  <a:pt x="61783" y="111211"/>
                </a:lnTo>
                <a:lnTo>
                  <a:pt x="37070" y="185352"/>
                </a:lnTo>
                <a:cubicBezTo>
                  <a:pt x="32951" y="197709"/>
                  <a:pt x="26854" y="209574"/>
                  <a:pt x="24713" y="222422"/>
                </a:cubicBezTo>
                <a:cubicBezTo>
                  <a:pt x="6897" y="329318"/>
                  <a:pt x="15463" y="271701"/>
                  <a:pt x="0" y="395416"/>
                </a:cubicBezTo>
                <a:cubicBezTo>
                  <a:pt x="3868" y="437972"/>
                  <a:pt x="5064" y="528371"/>
                  <a:pt x="24713" y="580768"/>
                </a:cubicBezTo>
                <a:cubicBezTo>
                  <a:pt x="32953" y="602740"/>
                  <a:pt x="57846" y="647712"/>
                  <a:pt x="74140" y="667265"/>
                </a:cubicBezTo>
                <a:cubicBezTo>
                  <a:pt x="85327" y="680690"/>
                  <a:pt x="100023" y="690910"/>
                  <a:pt x="111210" y="704335"/>
                </a:cubicBezTo>
                <a:cubicBezTo>
                  <a:pt x="162696" y="766119"/>
                  <a:pt x="105033" y="720812"/>
                  <a:pt x="172994" y="766119"/>
                </a:cubicBezTo>
                <a:cubicBezTo>
                  <a:pt x="192551" y="795454"/>
                  <a:pt x="211791" y="825797"/>
                  <a:pt x="234778" y="852616"/>
                </a:cubicBezTo>
                <a:cubicBezTo>
                  <a:pt x="246151" y="865884"/>
                  <a:pt x="261119" y="875893"/>
                  <a:pt x="271848" y="889687"/>
                </a:cubicBezTo>
                <a:cubicBezTo>
                  <a:pt x="349472" y="989490"/>
                  <a:pt x="286582" y="940698"/>
                  <a:pt x="358346" y="988541"/>
                </a:cubicBezTo>
                <a:cubicBezTo>
                  <a:pt x="371701" y="1041964"/>
                  <a:pt x="370702" y="1020985"/>
                  <a:pt x="370702" y="1050324"/>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GB"/>
          </a:p>
        </p:txBody>
      </p:sp>
      <p:sp>
        <p:nvSpPr>
          <p:cNvPr id="32" name="TextBox 31"/>
          <p:cNvSpPr txBox="1"/>
          <p:nvPr/>
        </p:nvSpPr>
        <p:spPr>
          <a:xfrm>
            <a:off x="3242459" y="2196408"/>
            <a:ext cx="1435100" cy="584775"/>
          </a:xfrm>
          <a:prstGeom prst="rect">
            <a:avLst/>
          </a:prstGeom>
          <a:noFill/>
        </p:spPr>
        <p:txBody>
          <a:bodyPr wrap="square" rtlCol="0">
            <a:spAutoFit/>
          </a:bodyPr>
          <a:lstStyle/>
          <a:p>
            <a:pPr algn="ctr"/>
            <a:r>
              <a:rPr lang="en-GB" sz="3200" b="1" dirty="0" smtClean="0">
                <a:solidFill>
                  <a:schemeClr val="bg1"/>
                </a:solidFill>
              </a:rPr>
              <a:t>AJAX</a:t>
            </a:r>
            <a:endParaRPr lang="en-GB" sz="3200" b="1" dirty="0">
              <a:solidFill>
                <a:schemeClr val="bg1"/>
              </a:solidFill>
            </a:endParaRPr>
          </a:p>
        </p:txBody>
      </p:sp>
      <p:sp>
        <p:nvSpPr>
          <p:cNvPr id="36" name="Freeform 35"/>
          <p:cNvSpPr/>
          <p:nvPr/>
        </p:nvSpPr>
        <p:spPr>
          <a:xfrm rot="21104363">
            <a:off x="4043525" y="4882005"/>
            <a:ext cx="3063053" cy="318847"/>
          </a:xfrm>
          <a:custGeom>
            <a:avLst/>
            <a:gdLst>
              <a:gd name="connsiteX0" fmla="*/ 0 w 1940010"/>
              <a:gd name="connsiteY0" fmla="*/ 478393 h 737885"/>
              <a:gd name="connsiteX1" fmla="*/ 185351 w 1940010"/>
              <a:gd name="connsiteY1" fmla="*/ 515463 h 737885"/>
              <a:gd name="connsiteX2" fmla="*/ 234778 w 1940010"/>
              <a:gd name="connsiteY2" fmla="*/ 527820 h 737885"/>
              <a:gd name="connsiteX3" fmla="*/ 271848 w 1940010"/>
              <a:gd name="connsiteY3" fmla="*/ 540177 h 737885"/>
              <a:gd name="connsiteX4" fmla="*/ 345989 w 1940010"/>
              <a:gd name="connsiteY4" fmla="*/ 552533 h 737885"/>
              <a:gd name="connsiteX5" fmla="*/ 605481 w 1940010"/>
              <a:gd name="connsiteY5" fmla="*/ 639031 h 737885"/>
              <a:gd name="connsiteX6" fmla="*/ 667265 w 1940010"/>
              <a:gd name="connsiteY6" fmla="*/ 651387 h 737885"/>
              <a:gd name="connsiteX7" fmla="*/ 864973 w 1940010"/>
              <a:gd name="connsiteY7" fmla="*/ 700814 h 737885"/>
              <a:gd name="connsiteX8" fmla="*/ 926756 w 1940010"/>
              <a:gd name="connsiteY8" fmla="*/ 713171 h 737885"/>
              <a:gd name="connsiteX9" fmla="*/ 976183 w 1940010"/>
              <a:gd name="connsiteY9" fmla="*/ 725528 h 737885"/>
              <a:gd name="connsiteX10" fmla="*/ 1050324 w 1940010"/>
              <a:gd name="connsiteY10" fmla="*/ 737885 h 737885"/>
              <a:gd name="connsiteX11" fmla="*/ 988540 w 1940010"/>
              <a:gd name="connsiteY11" fmla="*/ 639031 h 737885"/>
              <a:gd name="connsiteX12" fmla="*/ 963827 w 1940010"/>
              <a:gd name="connsiteY12" fmla="*/ 589604 h 737885"/>
              <a:gd name="connsiteX13" fmla="*/ 914400 w 1940010"/>
              <a:gd name="connsiteY13" fmla="*/ 515463 h 737885"/>
              <a:gd name="connsiteX14" fmla="*/ 889686 w 1940010"/>
              <a:gd name="connsiteY14" fmla="*/ 466036 h 737885"/>
              <a:gd name="connsiteX15" fmla="*/ 778475 w 1940010"/>
              <a:gd name="connsiteY15" fmla="*/ 293041 h 737885"/>
              <a:gd name="connsiteX16" fmla="*/ 753762 w 1940010"/>
              <a:gd name="connsiteY16" fmla="*/ 255971 h 737885"/>
              <a:gd name="connsiteX17" fmla="*/ 704335 w 1940010"/>
              <a:gd name="connsiteY17" fmla="*/ 206544 h 737885"/>
              <a:gd name="connsiteX18" fmla="*/ 691978 w 1940010"/>
              <a:gd name="connsiteY18" fmla="*/ 169474 h 737885"/>
              <a:gd name="connsiteX19" fmla="*/ 988540 w 1940010"/>
              <a:gd name="connsiteY19" fmla="*/ 107690 h 737885"/>
              <a:gd name="connsiteX20" fmla="*/ 1260389 w 1940010"/>
              <a:gd name="connsiteY20" fmla="*/ 132404 h 737885"/>
              <a:gd name="connsiteX21" fmla="*/ 1408670 w 1940010"/>
              <a:gd name="connsiteY21" fmla="*/ 144760 h 737885"/>
              <a:gd name="connsiteX22" fmla="*/ 1668162 w 1940010"/>
              <a:gd name="connsiteY22" fmla="*/ 181831 h 737885"/>
              <a:gd name="connsiteX23" fmla="*/ 1742302 w 1940010"/>
              <a:gd name="connsiteY23" fmla="*/ 194187 h 737885"/>
              <a:gd name="connsiteX24" fmla="*/ 1841156 w 1940010"/>
              <a:gd name="connsiteY24" fmla="*/ 206544 h 737885"/>
              <a:gd name="connsiteX25" fmla="*/ 1940010 w 1940010"/>
              <a:gd name="connsiteY25" fmla="*/ 218901 h 737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40010" h="737885">
                <a:moveTo>
                  <a:pt x="0" y="478393"/>
                </a:moveTo>
                <a:cubicBezTo>
                  <a:pt x="99658" y="495003"/>
                  <a:pt x="67780" y="488331"/>
                  <a:pt x="185351" y="515463"/>
                </a:cubicBezTo>
                <a:cubicBezTo>
                  <a:pt x="201899" y="519282"/>
                  <a:pt x="218449" y="523154"/>
                  <a:pt x="234778" y="527820"/>
                </a:cubicBezTo>
                <a:cubicBezTo>
                  <a:pt x="247302" y="531398"/>
                  <a:pt x="259133" y="537352"/>
                  <a:pt x="271848" y="540177"/>
                </a:cubicBezTo>
                <a:cubicBezTo>
                  <a:pt x="296306" y="545612"/>
                  <a:pt x="321275" y="548414"/>
                  <a:pt x="345989" y="552533"/>
                </a:cubicBezTo>
                <a:cubicBezTo>
                  <a:pt x="432486" y="581366"/>
                  <a:pt x="518337" y="612217"/>
                  <a:pt x="605481" y="639031"/>
                </a:cubicBezTo>
                <a:cubicBezTo>
                  <a:pt x="625555" y="645208"/>
                  <a:pt x="646834" y="646522"/>
                  <a:pt x="667265" y="651387"/>
                </a:cubicBezTo>
                <a:cubicBezTo>
                  <a:pt x="733349" y="667121"/>
                  <a:pt x="798889" y="685080"/>
                  <a:pt x="864973" y="700814"/>
                </a:cubicBezTo>
                <a:cubicBezTo>
                  <a:pt x="885404" y="705679"/>
                  <a:pt x="906254" y="708615"/>
                  <a:pt x="926756" y="713171"/>
                </a:cubicBezTo>
                <a:cubicBezTo>
                  <a:pt x="943334" y="716855"/>
                  <a:pt x="959530" y="722197"/>
                  <a:pt x="976183" y="725528"/>
                </a:cubicBezTo>
                <a:cubicBezTo>
                  <a:pt x="1000751" y="730442"/>
                  <a:pt x="1025610" y="733766"/>
                  <a:pt x="1050324" y="737885"/>
                </a:cubicBezTo>
                <a:cubicBezTo>
                  <a:pt x="1024577" y="699265"/>
                  <a:pt x="1013377" y="683738"/>
                  <a:pt x="988540" y="639031"/>
                </a:cubicBezTo>
                <a:cubicBezTo>
                  <a:pt x="979594" y="622929"/>
                  <a:pt x="973304" y="605399"/>
                  <a:pt x="963827" y="589604"/>
                </a:cubicBezTo>
                <a:cubicBezTo>
                  <a:pt x="948546" y="564135"/>
                  <a:pt x="929682" y="540932"/>
                  <a:pt x="914400" y="515463"/>
                </a:cubicBezTo>
                <a:cubicBezTo>
                  <a:pt x="904923" y="499668"/>
                  <a:pt x="899291" y="481754"/>
                  <a:pt x="889686" y="466036"/>
                </a:cubicBezTo>
                <a:cubicBezTo>
                  <a:pt x="853939" y="407541"/>
                  <a:pt x="815716" y="350596"/>
                  <a:pt x="778475" y="293041"/>
                </a:cubicBezTo>
                <a:cubicBezTo>
                  <a:pt x="770407" y="280573"/>
                  <a:pt x="764263" y="266472"/>
                  <a:pt x="753762" y="255971"/>
                </a:cubicBezTo>
                <a:lnTo>
                  <a:pt x="704335" y="206544"/>
                </a:lnTo>
                <a:cubicBezTo>
                  <a:pt x="700216" y="194187"/>
                  <a:pt x="698304" y="180860"/>
                  <a:pt x="691978" y="169474"/>
                </a:cubicBezTo>
                <a:cubicBezTo>
                  <a:pt x="597826" y="0"/>
                  <a:pt x="537924" y="91596"/>
                  <a:pt x="988540" y="107690"/>
                </a:cubicBezTo>
                <a:lnTo>
                  <a:pt x="1260389" y="132404"/>
                </a:lnTo>
                <a:lnTo>
                  <a:pt x="1408670" y="144760"/>
                </a:lnTo>
                <a:cubicBezTo>
                  <a:pt x="1737897" y="199632"/>
                  <a:pt x="1399847" y="146056"/>
                  <a:pt x="1668162" y="181831"/>
                </a:cubicBezTo>
                <a:cubicBezTo>
                  <a:pt x="1692996" y="185142"/>
                  <a:pt x="1717500" y="190644"/>
                  <a:pt x="1742302" y="194187"/>
                </a:cubicBezTo>
                <a:cubicBezTo>
                  <a:pt x="1775176" y="198883"/>
                  <a:pt x="1808240" y="202155"/>
                  <a:pt x="1841156" y="206544"/>
                </a:cubicBezTo>
                <a:cubicBezTo>
                  <a:pt x="1938200" y="219483"/>
                  <a:pt x="1897614" y="218901"/>
                  <a:pt x="1940010" y="218901"/>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GB"/>
          </a:p>
        </p:txBody>
      </p:sp>
      <p:sp>
        <p:nvSpPr>
          <p:cNvPr id="39" name="Freeform 38"/>
          <p:cNvSpPr/>
          <p:nvPr/>
        </p:nvSpPr>
        <p:spPr>
          <a:xfrm rot="1046549">
            <a:off x="4666050" y="4212261"/>
            <a:ext cx="2459055" cy="300425"/>
          </a:xfrm>
          <a:custGeom>
            <a:avLst/>
            <a:gdLst>
              <a:gd name="connsiteX0" fmla="*/ 0 w 1940010"/>
              <a:gd name="connsiteY0" fmla="*/ 478393 h 737885"/>
              <a:gd name="connsiteX1" fmla="*/ 185351 w 1940010"/>
              <a:gd name="connsiteY1" fmla="*/ 515463 h 737885"/>
              <a:gd name="connsiteX2" fmla="*/ 234778 w 1940010"/>
              <a:gd name="connsiteY2" fmla="*/ 527820 h 737885"/>
              <a:gd name="connsiteX3" fmla="*/ 271848 w 1940010"/>
              <a:gd name="connsiteY3" fmla="*/ 540177 h 737885"/>
              <a:gd name="connsiteX4" fmla="*/ 345989 w 1940010"/>
              <a:gd name="connsiteY4" fmla="*/ 552533 h 737885"/>
              <a:gd name="connsiteX5" fmla="*/ 605481 w 1940010"/>
              <a:gd name="connsiteY5" fmla="*/ 639031 h 737885"/>
              <a:gd name="connsiteX6" fmla="*/ 667265 w 1940010"/>
              <a:gd name="connsiteY6" fmla="*/ 651387 h 737885"/>
              <a:gd name="connsiteX7" fmla="*/ 864973 w 1940010"/>
              <a:gd name="connsiteY7" fmla="*/ 700814 h 737885"/>
              <a:gd name="connsiteX8" fmla="*/ 926756 w 1940010"/>
              <a:gd name="connsiteY8" fmla="*/ 713171 h 737885"/>
              <a:gd name="connsiteX9" fmla="*/ 976183 w 1940010"/>
              <a:gd name="connsiteY9" fmla="*/ 725528 h 737885"/>
              <a:gd name="connsiteX10" fmla="*/ 1050324 w 1940010"/>
              <a:gd name="connsiteY10" fmla="*/ 737885 h 737885"/>
              <a:gd name="connsiteX11" fmla="*/ 988540 w 1940010"/>
              <a:gd name="connsiteY11" fmla="*/ 639031 h 737885"/>
              <a:gd name="connsiteX12" fmla="*/ 963827 w 1940010"/>
              <a:gd name="connsiteY12" fmla="*/ 589604 h 737885"/>
              <a:gd name="connsiteX13" fmla="*/ 914400 w 1940010"/>
              <a:gd name="connsiteY13" fmla="*/ 515463 h 737885"/>
              <a:gd name="connsiteX14" fmla="*/ 889686 w 1940010"/>
              <a:gd name="connsiteY14" fmla="*/ 466036 h 737885"/>
              <a:gd name="connsiteX15" fmla="*/ 778475 w 1940010"/>
              <a:gd name="connsiteY15" fmla="*/ 293041 h 737885"/>
              <a:gd name="connsiteX16" fmla="*/ 753762 w 1940010"/>
              <a:gd name="connsiteY16" fmla="*/ 255971 h 737885"/>
              <a:gd name="connsiteX17" fmla="*/ 704335 w 1940010"/>
              <a:gd name="connsiteY17" fmla="*/ 206544 h 737885"/>
              <a:gd name="connsiteX18" fmla="*/ 691978 w 1940010"/>
              <a:gd name="connsiteY18" fmla="*/ 169474 h 737885"/>
              <a:gd name="connsiteX19" fmla="*/ 988540 w 1940010"/>
              <a:gd name="connsiteY19" fmla="*/ 107690 h 737885"/>
              <a:gd name="connsiteX20" fmla="*/ 1260389 w 1940010"/>
              <a:gd name="connsiteY20" fmla="*/ 132404 h 737885"/>
              <a:gd name="connsiteX21" fmla="*/ 1408670 w 1940010"/>
              <a:gd name="connsiteY21" fmla="*/ 144760 h 737885"/>
              <a:gd name="connsiteX22" fmla="*/ 1668162 w 1940010"/>
              <a:gd name="connsiteY22" fmla="*/ 181831 h 737885"/>
              <a:gd name="connsiteX23" fmla="*/ 1742302 w 1940010"/>
              <a:gd name="connsiteY23" fmla="*/ 194187 h 737885"/>
              <a:gd name="connsiteX24" fmla="*/ 1841156 w 1940010"/>
              <a:gd name="connsiteY24" fmla="*/ 206544 h 737885"/>
              <a:gd name="connsiteX25" fmla="*/ 1940010 w 1940010"/>
              <a:gd name="connsiteY25" fmla="*/ 218901 h 737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40010" h="737885">
                <a:moveTo>
                  <a:pt x="0" y="478393"/>
                </a:moveTo>
                <a:cubicBezTo>
                  <a:pt x="99658" y="495003"/>
                  <a:pt x="67780" y="488331"/>
                  <a:pt x="185351" y="515463"/>
                </a:cubicBezTo>
                <a:cubicBezTo>
                  <a:pt x="201899" y="519282"/>
                  <a:pt x="218449" y="523154"/>
                  <a:pt x="234778" y="527820"/>
                </a:cubicBezTo>
                <a:cubicBezTo>
                  <a:pt x="247302" y="531398"/>
                  <a:pt x="259133" y="537352"/>
                  <a:pt x="271848" y="540177"/>
                </a:cubicBezTo>
                <a:cubicBezTo>
                  <a:pt x="296306" y="545612"/>
                  <a:pt x="321275" y="548414"/>
                  <a:pt x="345989" y="552533"/>
                </a:cubicBezTo>
                <a:cubicBezTo>
                  <a:pt x="432486" y="581366"/>
                  <a:pt x="518337" y="612217"/>
                  <a:pt x="605481" y="639031"/>
                </a:cubicBezTo>
                <a:cubicBezTo>
                  <a:pt x="625555" y="645208"/>
                  <a:pt x="646834" y="646522"/>
                  <a:pt x="667265" y="651387"/>
                </a:cubicBezTo>
                <a:cubicBezTo>
                  <a:pt x="733349" y="667121"/>
                  <a:pt x="798889" y="685080"/>
                  <a:pt x="864973" y="700814"/>
                </a:cubicBezTo>
                <a:cubicBezTo>
                  <a:pt x="885404" y="705679"/>
                  <a:pt x="906254" y="708615"/>
                  <a:pt x="926756" y="713171"/>
                </a:cubicBezTo>
                <a:cubicBezTo>
                  <a:pt x="943334" y="716855"/>
                  <a:pt x="959530" y="722197"/>
                  <a:pt x="976183" y="725528"/>
                </a:cubicBezTo>
                <a:cubicBezTo>
                  <a:pt x="1000751" y="730442"/>
                  <a:pt x="1025610" y="733766"/>
                  <a:pt x="1050324" y="737885"/>
                </a:cubicBezTo>
                <a:cubicBezTo>
                  <a:pt x="1024577" y="699265"/>
                  <a:pt x="1013377" y="683738"/>
                  <a:pt x="988540" y="639031"/>
                </a:cubicBezTo>
                <a:cubicBezTo>
                  <a:pt x="979594" y="622929"/>
                  <a:pt x="973304" y="605399"/>
                  <a:pt x="963827" y="589604"/>
                </a:cubicBezTo>
                <a:cubicBezTo>
                  <a:pt x="948546" y="564135"/>
                  <a:pt x="929682" y="540932"/>
                  <a:pt x="914400" y="515463"/>
                </a:cubicBezTo>
                <a:cubicBezTo>
                  <a:pt x="904923" y="499668"/>
                  <a:pt x="899291" y="481754"/>
                  <a:pt x="889686" y="466036"/>
                </a:cubicBezTo>
                <a:cubicBezTo>
                  <a:pt x="853939" y="407541"/>
                  <a:pt x="815716" y="350596"/>
                  <a:pt x="778475" y="293041"/>
                </a:cubicBezTo>
                <a:cubicBezTo>
                  <a:pt x="770407" y="280573"/>
                  <a:pt x="764263" y="266472"/>
                  <a:pt x="753762" y="255971"/>
                </a:cubicBezTo>
                <a:lnTo>
                  <a:pt x="704335" y="206544"/>
                </a:lnTo>
                <a:cubicBezTo>
                  <a:pt x="700216" y="194187"/>
                  <a:pt x="698304" y="180860"/>
                  <a:pt x="691978" y="169474"/>
                </a:cubicBezTo>
                <a:cubicBezTo>
                  <a:pt x="597826" y="0"/>
                  <a:pt x="537924" y="91596"/>
                  <a:pt x="988540" y="107690"/>
                </a:cubicBezTo>
                <a:lnTo>
                  <a:pt x="1260389" y="132404"/>
                </a:lnTo>
                <a:lnTo>
                  <a:pt x="1408670" y="144760"/>
                </a:lnTo>
                <a:cubicBezTo>
                  <a:pt x="1737897" y="199632"/>
                  <a:pt x="1399847" y="146056"/>
                  <a:pt x="1668162" y="181831"/>
                </a:cubicBezTo>
                <a:cubicBezTo>
                  <a:pt x="1692996" y="185142"/>
                  <a:pt x="1717500" y="190644"/>
                  <a:pt x="1742302" y="194187"/>
                </a:cubicBezTo>
                <a:cubicBezTo>
                  <a:pt x="1775176" y="198883"/>
                  <a:pt x="1808240" y="202155"/>
                  <a:pt x="1841156" y="206544"/>
                </a:cubicBezTo>
                <a:cubicBezTo>
                  <a:pt x="1938200" y="219483"/>
                  <a:pt x="1897614" y="218901"/>
                  <a:pt x="1940010" y="218901"/>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GB"/>
          </a:p>
        </p:txBody>
      </p:sp>
      <p:pic>
        <p:nvPicPr>
          <p:cNvPr id="41" name="Picture 40" descr="cell Phone.png"/>
          <p:cNvPicPr>
            <a:picLocks noChangeAspect="1"/>
          </p:cNvPicPr>
          <p:nvPr/>
        </p:nvPicPr>
        <p:blipFill>
          <a:blip r:embed="rId6"/>
          <a:stretch>
            <a:fillRect/>
          </a:stretch>
        </p:blipFill>
        <p:spPr>
          <a:xfrm>
            <a:off x="3356028" y="4517911"/>
            <a:ext cx="1012217" cy="985404"/>
          </a:xfrm>
          <a:prstGeom prst="rect">
            <a:avLst/>
          </a:prstGeom>
        </p:spPr>
      </p:pic>
      <p:pic>
        <p:nvPicPr>
          <p:cNvPr id="38" name="Picture 37" descr="circ-net.png"/>
          <p:cNvPicPr>
            <a:picLocks noChangeAspect="1"/>
          </p:cNvPicPr>
          <p:nvPr/>
        </p:nvPicPr>
        <p:blipFill>
          <a:blip r:embed="rId7" cstate="print"/>
          <a:stretch>
            <a:fillRect/>
          </a:stretch>
        </p:blipFill>
        <p:spPr>
          <a:xfrm>
            <a:off x="3407401" y="4919604"/>
            <a:ext cx="960844" cy="396992"/>
          </a:xfrm>
          <a:prstGeom prst="roundRect">
            <a:avLst>
              <a:gd name="adj" fmla="val 8594"/>
            </a:avLst>
          </a:prstGeom>
          <a:solidFill>
            <a:srgbClr val="FFFFFF">
              <a:shade val="85000"/>
            </a:srgbClr>
          </a:solidFill>
          <a:ln>
            <a:solidFill>
              <a:schemeClr val="tx1"/>
            </a:solidFill>
          </a:ln>
          <a:effectLst>
            <a:glow rad="228600">
              <a:schemeClr val="accent1">
                <a:satMod val="175000"/>
                <a:alpha val="40000"/>
              </a:schemeClr>
            </a:glow>
            <a:reflection blurRad="12700" stA="38000" endPos="28000" dist="5000" dir="5400000" sy="-100000" algn="bl" rotWithShape="0"/>
          </a:effectLst>
        </p:spPr>
      </p:pic>
      <p:pic>
        <p:nvPicPr>
          <p:cNvPr id="1026" name="Picture 2" descr="E:\~Data\1. Technical Material\9. Other\clip art\PC with flat panel.png"/>
          <p:cNvPicPr>
            <a:picLocks noChangeAspect="1" noChangeArrowheads="1"/>
          </p:cNvPicPr>
          <p:nvPr/>
        </p:nvPicPr>
        <p:blipFill>
          <a:blip r:embed="rId8"/>
          <a:srcRect/>
          <a:stretch>
            <a:fillRect/>
          </a:stretch>
        </p:blipFill>
        <p:spPr bwMode="auto">
          <a:xfrm>
            <a:off x="1097353" y="4791212"/>
            <a:ext cx="2025575" cy="2035408"/>
          </a:xfrm>
          <a:prstGeom prst="rect">
            <a:avLst/>
          </a:prstGeom>
          <a:noFill/>
        </p:spPr>
      </p:pic>
      <p:pic>
        <p:nvPicPr>
          <p:cNvPr id="33" name="Picture 32" descr="circ-net.png"/>
          <p:cNvPicPr>
            <a:picLocks noChangeAspect="1"/>
          </p:cNvPicPr>
          <p:nvPr/>
        </p:nvPicPr>
        <p:blipFill>
          <a:blip r:embed="rId7" cstate="print"/>
          <a:stretch>
            <a:fillRect/>
          </a:stretch>
        </p:blipFill>
        <p:spPr>
          <a:xfrm>
            <a:off x="1274145" y="5503315"/>
            <a:ext cx="1671991" cy="690816"/>
          </a:xfrm>
          <a:prstGeom prst="roundRect">
            <a:avLst>
              <a:gd name="adj" fmla="val 8594"/>
            </a:avLst>
          </a:prstGeom>
          <a:solidFill>
            <a:srgbClr val="FFFFFF">
              <a:shade val="85000"/>
            </a:srgbClr>
          </a:solidFill>
          <a:ln>
            <a:solidFill>
              <a:schemeClr val="tx1"/>
            </a:solidFill>
          </a:ln>
          <a:effectLst>
            <a:glow rad="228600">
              <a:schemeClr val="accent1">
                <a:satMod val="175000"/>
                <a:alpha val="40000"/>
              </a:schemeClr>
            </a:glow>
            <a:reflection blurRad="12700" stA="38000" endPos="28000" dist="5000" dir="5400000" sy="-100000" algn="bl" rotWithShape="0"/>
          </a:effectLst>
        </p:spPr>
      </p:pic>
      <p:pic>
        <p:nvPicPr>
          <p:cNvPr id="1027" name="Picture 3" descr="E:\~Data\1. Technical Material\9. Other\clip art\Server.png"/>
          <p:cNvPicPr>
            <a:picLocks noChangeAspect="1" noChangeArrowheads="1"/>
          </p:cNvPicPr>
          <p:nvPr/>
        </p:nvPicPr>
        <p:blipFill>
          <a:blip r:embed="rId9"/>
          <a:srcRect/>
          <a:stretch>
            <a:fillRect/>
          </a:stretch>
        </p:blipFill>
        <p:spPr bwMode="auto">
          <a:xfrm>
            <a:off x="6672649" y="556267"/>
            <a:ext cx="2004980" cy="2957513"/>
          </a:xfrm>
          <a:prstGeom prst="rect">
            <a:avLst/>
          </a:prstGeom>
          <a:noFill/>
        </p:spPr>
      </p:pic>
      <p:pic>
        <p:nvPicPr>
          <p:cNvPr id="35" name="Picture 34" descr="circ-net.png"/>
          <p:cNvPicPr>
            <a:picLocks noChangeAspect="1"/>
          </p:cNvPicPr>
          <p:nvPr/>
        </p:nvPicPr>
        <p:blipFill>
          <a:blip r:embed="rId7" cstate="print"/>
          <a:stretch>
            <a:fillRect/>
          </a:stretch>
        </p:blipFill>
        <p:spPr>
          <a:xfrm>
            <a:off x="7113594" y="2026984"/>
            <a:ext cx="1671991" cy="690816"/>
          </a:xfrm>
          <a:prstGeom prst="roundRect">
            <a:avLst>
              <a:gd name="adj" fmla="val 8594"/>
            </a:avLst>
          </a:prstGeom>
          <a:solidFill>
            <a:srgbClr val="FFFFFF">
              <a:shade val="85000"/>
            </a:srgbClr>
          </a:solidFill>
          <a:ln>
            <a:solidFill>
              <a:schemeClr val="tx1"/>
            </a:solidFill>
          </a:ln>
          <a:effectLst>
            <a:glow rad="228600">
              <a:schemeClr val="accent1">
                <a:satMod val="175000"/>
                <a:alpha val="40000"/>
              </a:schemeClr>
            </a:glow>
            <a:reflection blurRad="12700" stA="38000" endPos="28000" dist="5000" dir="5400000" sy="-100000" algn="bl" rotWithShape="0"/>
          </a:effectLst>
        </p:spPr>
      </p:pic>
      <p:pic>
        <p:nvPicPr>
          <p:cNvPr id="1028" name="Picture 4" descr="E:\~Data\1. Technical Material\9. Other\clip art\Server XML Web Service.png"/>
          <p:cNvPicPr>
            <a:picLocks noChangeAspect="1" noChangeArrowheads="1"/>
          </p:cNvPicPr>
          <p:nvPr/>
        </p:nvPicPr>
        <p:blipFill>
          <a:blip r:embed="rId10"/>
          <a:srcRect/>
          <a:stretch>
            <a:fillRect/>
          </a:stretch>
        </p:blipFill>
        <p:spPr bwMode="auto">
          <a:xfrm>
            <a:off x="6975122" y="3699490"/>
            <a:ext cx="1810463" cy="2778125"/>
          </a:xfrm>
          <a:prstGeom prst="rect">
            <a:avLst/>
          </a:prstGeom>
          <a:noFill/>
        </p:spPr>
      </p:pic>
      <p:pic>
        <p:nvPicPr>
          <p:cNvPr id="34" name="Picture 33" descr="circ-net.png"/>
          <p:cNvPicPr>
            <a:picLocks noChangeAspect="1"/>
          </p:cNvPicPr>
          <p:nvPr/>
        </p:nvPicPr>
        <p:blipFill>
          <a:blip r:embed="rId7" cstate="print"/>
          <a:stretch>
            <a:fillRect/>
          </a:stretch>
        </p:blipFill>
        <p:spPr>
          <a:xfrm>
            <a:off x="7239000" y="4445804"/>
            <a:ext cx="1671991" cy="690816"/>
          </a:xfrm>
          <a:prstGeom prst="roundRect">
            <a:avLst>
              <a:gd name="adj" fmla="val 8594"/>
            </a:avLst>
          </a:prstGeom>
          <a:solidFill>
            <a:srgbClr val="FFFFFF">
              <a:shade val="85000"/>
            </a:srgbClr>
          </a:solidFill>
          <a:ln>
            <a:solidFill>
              <a:schemeClr val="tx1"/>
            </a:solidFill>
          </a:ln>
          <a:effectLst>
            <a:glow rad="228600">
              <a:schemeClr val="accent1">
                <a:satMod val="175000"/>
                <a:alpha val="40000"/>
              </a:schemeClr>
            </a:glow>
            <a:reflection blurRad="12700" stA="38000" endPos="28000" dist="5000" dir="5400000" sy="-100000" algn="bl" rotWithShape="0"/>
          </a:effectLst>
        </p:spPr>
      </p:pic>
      <p:sp>
        <p:nvSpPr>
          <p:cNvPr id="37" name="Left Arrow 36"/>
          <p:cNvSpPr/>
          <p:nvPr/>
        </p:nvSpPr>
        <p:spPr bwMode="auto">
          <a:xfrm flipH="1">
            <a:off x="1327150" y="1549961"/>
            <a:ext cx="266700" cy="369337"/>
          </a:xfrm>
          <a:prstGeom prst="lef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2" name="TextBox 41"/>
          <p:cNvSpPr txBox="1"/>
          <p:nvPr/>
        </p:nvSpPr>
        <p:spPr>
          <a:xfrm>
            <a:off x="958850" y="3114715"/>
            <a:ext cx="3350409" cy="584775"/>
          </a:xfrm>
          <a:prstGeom prst="rect">
            <a:avLst/>
          </a:prstGeom>
          <a:noFill/>
        </p:spPr>
        <p:txBody>
          <a:bodyPr wrap="square" rtlCol="0">
            <a:spAutoFit/>
          </a:bodyPr>
          <a:lstStyle/>
          <a:p>
            <a:pPr algn="ctr"/>
            <a:r>
              <a:rPr lang="en-GB" sz="3200" b="1" dirty="0" smtClean="0">
                <a:solidFill>
                  <a:schemeClr val="bg1"/>
                </a:solidFill>
              </a:rPr>
              <a:t>Silverlight 1.0</a:t>
            </a:r>
            <a:endParaRPr lang="en-GB" sz="3200" b="1" dirty="0">
              <a:solidFill>
                <a:schemeClr val="bg1"/>
              </a:solidFill>
            </a:endParaRPr>
          </a:p>
        </p:txBody>
      </p:sp>
    </p:spTree>
    <p:custDataLst>
      <p:tags r:id="rId1"/>
    </p:custDataLst>
  </p:cSld>
  <p:clrMapOvr>
    <a:masterClrMapping/>
  </p:clrMapOvr>
  <p:transition advTm="120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3" y="2787386"/>
            <a:ext cx="5939896" cy="1283229"/>
          </a:xfrm>
          <a:prstGeom prst="rect">
            <a:avLst/>
          </a:prstGeom>
          <a:noFill/>
        </p:spPr>
      </p:pic>
      <p:sp>
        <p:nvSpPr>
          <p:cNvPr id="5" name="Text Box 3"/>
          <p:cNvSpPr txBox="1">
            <a:spLocks noChangeArrowheads="1"/>
          </p:cNvSpPr>
          <p:nvPr/>
        </p:nvSpPr>
        <p:spPr bwMode="blackWhite">
          <a:xfrm>
            <a:off x="381000" y="6083573"/>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Segoe" pitchFamily="34" charset="0"/>
                <a:cs typeface="Arial" charset="0"/>
              </a:rPr>
              <a:t>© </a:t>
            </a:r>
            <a:r>
              <a:rPr lang="en-US" sz="700" dirty="0" smtClean="0">
                <a:latin typeface="Segoe" pitchFamily="34" charset="0"/>
                <a:cs typeface="Arial" charset="0"/>
              </a:rPr>
              <a:t>2007 Microsoft </a:t>
            </a:r>
            <a:r>
              <a:rPr lang="en-US" sz="700" dirty="0">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Segoe" pitchFamily="34" charset="0"/>
                <a:cs typeface="Arial" charset="0"/>
              </a:rPr>
            </a:br>
            <a:r>
              <a:rPr lang="en-US" sz="700" dirty="0">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p:nvPr/>
        </p:nvGrpSpPr>
        <p:grpSpPr>
          <a:xfrm>
            <a:off x="381000" y="1531358"/>
            <a:ext cx="4400550" cy="2578105"/>
            <a:chOff x="527050" y="1473195"/>
            <a:chExt cx="4400550" cy="2578105"/>
          </a:xfrm>
          <a:effectLst>
            <a:glow rad="101600">
              <a:schemeClr val="accent1">
                <a:satMod val="175000"/>
                <a:alpha val="40000"/>
              </a:schemeClr>
            </a:glow>
          </a:effectLst>
        </p:grpSpPr>
        <p:sp>
          <p:nvSpPr>
            <p:cNvPr id="17" name="Rectangle 16"/>
            <p:cNvSpPr/>
            <p:nvPr/>
          </p:nvSpPr>
          <p:spPr bwMode="auto">
            <a:xfrm>
              <a:off x="527050" y="1473200"/>
              <a:ext cx="4400550" cy="2578100"/>
            </a:xfrm>
            <a:prstGeom prst="rect">
              <a:avLst/>
            </a:prstGeom>
            <a:solidFill>
              <a:schemeClr val="tx1"/>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18" name="Straight Connector 17"/>
            <p:cNvCxnSpPr/>
            <p:nvPr/>
          </p:nvCxnSpPr>
          <p:spPr>
            <a:xfrm>
              <a:off x="527050" y="1917700"/>
              <a:ext cx="4400550" cy="1588"/>
            </a:xfrm>
            <a:prstGeom prst="line">
              <a:avLst/>
            </a:prstGeom>
          </p:spPr>
          <p:style>
            <a:lnRef idx="3">
              <a:schemeClr val="dk1"/>
            </a:lnRef>
            <a:fillRef idx="0">
              <a:schemeClr val="dk1"/>
            </a:fillRef>
            <a:effectRef idx="2">
              <a:schemeClr val="dk1"/>
            </a:effectRef>
            <a:fontRef idx="minor">
              <a:schemeClr val="tx1"/>
            </a:fontRef>
          </p:style>
        </p:cxnSp>
        <p:sp>
          <p:nvSpPr>
            <p:cNvPr id="19" name="Left Arrow 18"/>
            <p:cNvSpPr/>
            <p:nvPr/>
          </p:nvSpPr>
          <p:spPr bwMode="auto">
            <a:xfrm>
              <a:off x="1104900" y="1503913"/>
              <a:ext cx="266700" cy="369337"/>
            </a:xfrm>
            <a:prstGeom prst="lef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1" name="TextBox 20"/>
            <p:cNvSpPr txBox="1"/>
            <p:nvPr/>
          </p:nvSpPr>
          <p:spPr>
            <a:xfrm>
              <a:off x="3949700" y="1473200"/>
              <a:ext cx="928459" cy="369332"/>
            </a:xfrm>
            <a:prstGeom prst="rect">
              <a:avLst/>
            </a:prstGeom>
            <a:noFill/>
            <a:ln>
              <a:solidFill>
                <a:schemeClr val="bg1"/>
              </a:solidFill>
            </a:ln>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GB" b="1" dirty="0" smtClean="0">
                  <a:ln w="50800"/>
                  <a:solidFill>
                    <a:schemeClr val="bg1">
                      <a:shade val="50000"/>
                    </a:schemeClr>
                  </a:solidFill>
                </a:rPr>
                <a:t>search</a:t>
              </a:r>
              <a:endParaRPr lang="en-GB" b="1" dirty="0">
                <a:ln w="50800"/>
                <a:solidFill>
                  <a:schemeClr val="bg1">
                    <a:shade val="50000"/>
                  </a:schemeClr>
                </a:solidFill>
              </a:endParaRPr>
            </a:p>
          </p:txBody>
        </p:sp>
        <p:pic>
          <p:nvPicPr>
            <p:cNvPr id="22" name="Picture 21" descr="http://tbn0.google.com/images?q=tbn:apxv-wSvMpsyUM:http://media.bestofmicro.com/internet-explorer-logo,6-Q-242-3.jpg">
              <a:hlinkClick r:id="rId3"/>
            </p:cNvPr>
            <p:cNvPicPr>
              <a:picLocks noChangeAspect="1" noChangeArrowheads="1"/>
            </p:cNvPicPr>
            <p:nvPr/>
          </p:nvPicPr>
          <p:blipFill>
            <a:blip r:embed="rId4"/>
            <a:srcRect/>
            <a:stretch>
              <a:fillRect/>
            </a:stretch>
          </p:blipFill>
          <p:spPr bwMode="auto">
            <a:xfrm>
              <a:off x="527050" y="1473195"/>
              <a:ext cx="432381" cy="4445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16" name="Freeform 15"/>
          <p:cNvSpPr/>
          <p:nvPr/>
        </p:nvSpPr>
        <p:spPr>
          <a:xfrm>
            <a:off x="4781550" y="1979915"/>
            <a:ext cx="1940010" cy="737885"/>
          </a:xfrm>
          <a:custGeom>
            <a:avLst/>
            <a:gdLst>
              <a:gd name="connsiteX0" fmla="*/ 0 w 1940010"/>
              <a:gd name="connsiteY0" fmla="*/ 478393 h 737885"/>
              <a:gd name="connsiteX1" fmla="*/ 185351 w 1940010"/>
              <a:gd name="connsiteY1" fmla="*/ 515463 h 737885"/>
              <a:gd name="connsiteX2" fmla="*/ 234778 w 1940010"/>
              <a:gd name="connsiteY2" fmla="*/ 527820 h 737885"/>
              <a:gd name="connsiteX3" fmla="*/ 271848 w 1940010"/>
              <a:gd name="connsiteY3" fmla="*/ 540177 h 737885"/>
              <a:gd name="connsiteX4" fmla="*/ 345989 w 1940010"/>
              <a:gd name="connsiteY4" fmla="*/ 552533 h 737885"/>
              <a:gd name="connsiteX5" fmla="*/ 605481 w 1940010"/>
              <a:gd name="connsiteY5" fmla="*/ 639031 h 737885"/>
              <a:gd name="connsiteX6" fmla="*/ 667265 w 1940010"/>
              <a:gd name="connsiteY6" fmla="*/ 651387 h 737885"/>
              <a:gd name="connsiteX7" fmla="*/ 864973 w 1940010"/>
              <a:gd name="connsiteY7" fmla="*/ 700814 h 737885"/>
              <a:gd name="connsiteX8" fmla="*/ 926756 w 1940010"/>
              <a:gd name="connsiteY8" fmla="*/ 713171 h 737885"/>
              <a:gd name="connsiteX9" fmla="*/ 976183 w 1940010"/>
              <a:gd name="connsiteY9" fmla="*/ 725528 h 737885"/>
              <a:gd name="connsiteX10" fmla="*/ 1050324 w 1940010"/>
              <a:gd name="connsiteY10" fmla="*/ 737885 h 737885"/>
              <a:gd name="connsiteX11" fmla="*/ 988540 w 1940010"/>
              <a:gd name="connsiteY11" fmla="*/ 639031 h 737885"/>
              <a:gd name="connsiteX12" fmla="*/ 963827 w 1940010"/>
              <a:gd name="connsiteY12" fmla="*/ 589604 h 737885"/>
              <a:gd name="connsiteX13" fmla="*/ 914400 w 1940010"/>
              <a:gd name="connsiteY13" fmla="*/ 515463 h 737885"/>
              <a:gd name="connsiteX14" fmla="*/ 889686 w 1940010"/>
              <a:gd name="connsiteY14" fmla="*/ 466036 h 737885"/>
              <a:gd name="connsiteX15" fmla="*/ 778475 w 1940010"/>
              <a:gd name="connsiteY15" fmla="*/ 293041 h 737885"/>
              <a:gd name="connsiteX16" fmla="*/ 753762 w 1940010"/>
              <a:gd name="connsiteY16" fmla="*/ 255971 h 737885"/>
              <a:gd name="connsiteX17" fmla="*/ 704335 w 1940010"/>
              <a:gd name="connsiteY17" fmla="*/ 206544 h 737885"/>
              <a:gd name="connsiteX18" fmla="*/ 691978 w 1940010"/>
              <a:gd name="connsiteY18" fmla="*/ 169474 h 737885"/>
              <a:gd name="connsiteX19" fmla="*/ 988540 w 1940010"/>
              <a:gd name="connsiteY19" fmla="*/ 107690 h 737885"/>
              <a:gd name="connsiteX20" fmla="*/ 1260389 w 1940010"/>
              <a:gd name="connsiteY20" fmla="*/ 132404 h 737885"/>
              <a:gd name="connsiteX21" fmla="*/ 1408670 w 1940010"/>
              <a:gd name="connsiteY21" fmla="*/ 144760 h 737885"/>
              <a:gd name="connsiteX22" fmla="*/ 1668162 w 1940010"/>
              <a:gd name="connsiteY22" fmla="*/ 181831 h 737885"/>
              <a:gd name="connsiteX23" fmla="*/ 1742302 w 1940010"/>
              <a:gd name="connsiteY23" fmla="*/ 194187 h 737885"/>
              <a:gd name="connsiteX24" fmla="*/ 1841156 w 1940010"/>
              <a:gd name="connsiteY24" fmla="*/ 206544 h 737885"/>
              <a:gd name="connsiteX25" fmla="*/ 1940010 w 1940010"/>
              <a:gd name="connsiteY25" fmla="*/ 218901 h 737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40010" h="737885">
                <a:moveTo>
                  <a:pt x="0" y="478393"/>
                </a:moveTo>
                <a:cubicBezTo>
                  <a:pt x="99658" y="495003"/>
                  <a:pt x="67780" y="488331"/>
                  <a:pt x="185351" y="515463"/>
                </a:cubicBezTo>
                <a:cubicBezTo>
                  <a:pt x="201899" y="519282"/>
                  <a:pt x="218449" y="523154"/>
                  <a:pt x="234778" y="527820"/>
                </a:cubicBezTo>
                <a:cubicBezTo>
                  <a:pt x="247302" y="531398"/>
                  <a:pt x="259133" y="537352"/>
                  <a:pt x="271848" y="540177"/>
                </a:cubicBezTo>
                <a:cubicBezTo>
                  <a:pt x="296306" y="545612"/>
                  <a:pt x="321275" y="548414"/>
                  <a:pt x="345989" y="552533"/>
                </a:cubicBezTo>
                <a:cubicBezTo>
                  <a:pt x="432486" y="581366"/>
                  <a:pt x="518337" y="612217"/>
                  <a:pt x="605481" y="639031"/>
                </a:cubicBezTo>
                <a:cubicBezTo>
                  <a:pt x="625555" y="645208"/>
                  <a:pt x="646834" y="646522"/>
                  <a:pt x="667265" y="651387"/>
                </a:cubicBezTo>
                <a:cubicBezTo>
                  <a:pt x="733349" y="667121"/>
                  <a:pt x="798889" y="685080"/>
                  <a:pt x="864973" y="700814"/>
                </a:cubicBezTo>
                <a:cubicBezTo>
                  <a:pt x="885404" y="705679"/>
                  <a:pt x="906254" y="708615"/>
                  <a:pt x="926756" y="713171"/>
                </a:cubicBezTo>
                <a:cubicBezTo>
                  <a:pt x="943334" y="716855"/>
                  <a:pt x="959530" y="722197"/>
                  <a:pt x="976183" y="725528"/>
                </a:cubicBezTo>
                <a:cubicBezTo>
                  <a:pt x="1000751" y="730442"/>
                  <a:pt x="1025610" y="733766"/>
                  <a:pt x="1050324" y="737885"/>
                </a:cubicBezTo>
                <a:cubicBezTo>
                  <a:pt x="1024577" y="699265"/>
                  <a:pt x="1013377" y="683738"/>
                  <a:pt x="988540" y="639031"/>
                </a:cubicBezTo>
                <a:cubicBezTo>
                  <a:pt x="979594" y="622929"/>
                  <a:pt x="973304" y="605399"/>
                  <a:pt x="963827" y="589604"/>
                </a:cubicBezTo>
                <a:cubicBezTo>
                  <a:pt x="948546" y="564135"/>
                  <a:pt x="929682" y="540932"/>
                  <a:pt x="914400" y="515463"/>
                </a:cubicBezTo>
                <a:cubicBezTo>
                  <a:pt x="904923" y="499668"/>
                  <a:pt x="899291" y="481754"/>
                  <a:pt x="889686" y="466036"/>
                </a:cubicBezTo>
                <a:cubicBezTo>
                  <a:pt x="853939" y="407541"/>
                  <a:pt x="815716" y="350596"/>
                  <a:pt x="778475" y="293041"/>
                </a:cubicBezTo>
                <a:cubicBezTo>
                  <a:pt x="770407" y="280573"/>
                  <a:pt x="764263" y="266472"/>
                  <a:pt x="753762" y="255971"/>
                </a:cubicBezTo>
                <a:lnTo>
                  <a:pt x="704335" y="206544"/>
                </a:lnTo>
                <a:cubicBezTo>
                  <a:pt x="700216" y="194187"/>
                  <a:pt x="698304" y="180860"/>
                  <a:pt x="691978" y="169474"/>
                </a:cubicBezTo>
                <a:cubicBezTo>
                  <a:pt x="597826" y="0"/>
                  <a:pt x="537924" y="91596"/>
                  <a:pt x="988540" y="107690"/>
                </a:cubicBezTo>
                <a:lnTo>
                  <a:pt x="1260389" y="132404"/>
                </a:lnTo>
                <a:lnTo>
                  <a:pt x="1408670" y="144760"/>
                </a:lnTo>
                <a:cubicBezTo>
                  <a:pt x="1737897" y="199632"/>
                  <a:pt x="1399847" y="146056"/>
                  <a:pt x="1668162" y="181831"/>
                </a:cubicBezTo>
                <a:cubicBezTo>
                  <a:pt x="1692996" y="185142"/>
                  <a:pt x="1717500" y="190644"/>
                  <a:pt x="1742302" y="194187"/>
                </a:cubicBezTo>
                <a:cubicBezTo>
                  <a:pt x="1775176" y="198883"/>
                  <a:pt x="1808240" y="202155"/>
                  <a:pt x="1841156" y="206544"/>
                </a:cubicBezTo>
                <a:cubicBezTo>
                  <a:pt x="1938200" y="219483"/>
                  <a:pt x="1897614" y="218901"/>
                  <a:pt x="1940010" y="218901"/>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GB"/>
          </a:p>
        </p:txBody>
      </p:sp>
      <p:sp>
        <p:nvSpPr>
          <p:cNvPr id="25" name="Freeform 24"/>
          <p:cNvSpPr/>
          <p:nvPr/>
        </p:nvSpPr>
        <p:spPr>
          <a:xfrm rot="21013620">
            <a:off x="2734920" y="5322729"/>
            <a:ext cx="4460847" cy="890747"/>
          </a:xfrm>
          <a:custGeom>
            <a:avLst/>
            <a:gdLst>
              <a:gd name="connsiteX0" fmla="*/ 0 w 1940010"/>
              <a:gd name="connsiteY0" fmla="*/ 478393 h 737885"/>
              <a:gd name="connsiteX1" fmla="*/ 185351 w 1940010"/>
              <a:gd name="connsiteY1" fmla="*/ 515463 h 737885"/>
              <a:gd name="connsiteX2" fmla="*/ 234778 w 1940010"/>
              <a:gd name="connsiteY2" fmla="*/ 527820 h 737885"/>
              <a:gd name="connsiteX3" fmla="*/ 271848 w 1940010"/>
              <a:gd name="connsiteY3" fmla="*/ 540177 h 737885"/>
              <a:gd name="connsiteX4" fmla="*/ 345989 w 1940010"/>
              <a:gd name="connsiteY4" fmla="*/ 552533 h 737885"/>
              <a:gd name="connsiteX5" fmla="*/ 605481 w 1940010"/>
              <a:gd name="connsiteY5" fmla="*/ 639031 h 737885"/>
              <a:gd name="connsiteX6" fmla="*/ 667265 w 1940010"/>
              <a:gd name="connsiteY6" fmla="*/ 651387 h 737885"/>
              <a:gd name="connsiteX7" fmla="*/ 864973 w 1940010"/>
              <a:gd name="connsiteY7" fmla="*/ 700814 h 737885"/>
              <a:gd name="connsiteX8" fmla="*/ 926756 w 1940010"/>
              <a:gd name="connsiteY8" fmla="*/ 713171 h 737885"/>
              <a:gd name="connsiteX9" fmla="*/ 976183 w 1940010"/>
              <a:gd name="connsiteY9" fmla="*/ 725528 h 737885"/>
              <a:gd name="connsiteX10" fmla="*/ 1050324 w 1940010"/>
              <a:gd name="connsiteY10" fmla="*/ 737885 h 737885"/>
              <a:gd name="connsiteX11" fmla="*/ 988540 w 1940010"/>
              <a:gd name="connsiteY11" fmla="*/ 639031 h 737885"/>
              <a:gd name="connsiteX12" fmla="*/ 963827 w 1940010"/>
              <a:gd name="connsiteY12" fmla="*/ 589604 h 737885"/>
              <a:gd name="connsiteX13" fmla="*/ 914400 w 1940010"/>
              <a:gd name="connsiteY13" fmla="*/ 515463 h 737885"/>
              <a:gd name="connsiteX14" fmla="*/ 889686 w 1940010"/>
              <a:gd name="connsiteY14" fmla="*/ 466036 h 737885"/>
              <a:gd name="connsiteX15" fmla="*/ 778475 w 1940010"/>
              <a:gd name="connsiteY15" fmla="*/ 293041 h 737885"/>
              <a:gd name="connsiteX16" fmla="*/ 753762 w 1940010"/>
              <a:gd name="connsiteY16" fmla="*/ 255971 h 737885"/>
              <a:gd name="connsiteX17" fmla="*/ 704335 w 1940010"/>
              <a:gd name="connsiteY17" fmla="*/ 206544 h 737885"/>
              <a:gd name="connsiteX18" fmla="*/ 691978 w 1940010"/>
              <a:gd name="connsiteY18" fmla="*/ 169474 h 737885"/>
              <a:gd name="connsiteX19" fmla="*/ 988540 w 1940010"/>
              <a:gd name="connsiteY19" fmla="*/ 107690 h 737885"/>
              <a:gd name="connsiteX20" fmla="*/ 1260389 w 1940010"/>
              <a:gd name="connsiteY20" fmla="*/ 132404 h 737885"/>
              <a:gd name="connsiteX21" fmla="*/ 1408670 w 1940010"/>
              <a:gd name="connsiteY21" fmla="*/ 144760 h 737885"/>
              <a:gd name="connsiteX22" fmla="*/ 1668162 w 1940010"/>
              <a:gd name="connsiteY22" fmla="*/ 181831 h 737885"/>
              <a:gd name="connsiteX23" fmla="*/ 1742302 w 1940010"/>
              <a:gd name="connsiteY23" fmla="*/ 194187 h 737885"/>
              <a:gd name="connsiteX24" fmla="*/ 1841156 w 1940010"/>
              <a:gd name="connsiteY24" fmla="*/ 206544 h 737885"/>
              <a:gd name="connsiteX25" fmla="*/ 1940010 w 1940010"/>
              <a:gd name="connsiteY25" fmla="*/ 218901 h 737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40010" h="737885">
                <a:moveTo>
                  <a:pt x="0" y="478393"/>
                </a:moveTo>
                <a:cubicBezTo>
                  <a:pt x="99658" y="495003"/>
                  <a:pt x="67780" y="488331"/>
                  <a:pt x="185351" y="515463"/>
                </a:cubicBezTo>
                <a:cubicBezTo>
                  <a:pt x="201899" y="519282"/>
                  <a:pt x="218449" y="523154"/>
                  <a:pt x="234778" y="527820"/>
                </a:cubicBezTo>
                <a:cubicBezTo>
                  <a:pt x="247302" y="531398"/>
                  <a:pt x="259133" y="537352"/>
                  <a:pt x="271848" y="540177"/>
                </a:cubicBezTo>
                <a:cubicBezTo>
                  <a:pt x="296306" y="545612"/>
                  <a:pt x="321275" y="548414"/>
                  <a:pt x="345989" y="552533"/>
                </a:cubicBezTo>
                <a:cubicBezTo>
                  <a:pt x="432486" y="581366"/>
                  <a:pt x="518337" y="612217"/>
                  <a:pt x="605481" y="639031"/>
                </a:cubicBezTo>
                <a:cubicBezTo>
                  <a:pt x="625555" y="645208"/>
                  <a:pt x="646834" y="646522"/>
                  <a:pt x="667265" y="651387"/>
                </a:cubicBezTo>
                <a:cubicBezTo>
                  <a:pt x="733349" y="667121"/>
                  <a:pt x="798889" y="685080"/>
                  <a:pt x="864973" y="700814"/>
                </a:cubicBezTo>
                <a:cubicBezTo>
                  <a:pt x="885404" y="705679"/>
                  <a:pt x="906254" y="708615"/>
                  <a:pt x="926756" y="713171"/>
                </a:cubicBezTo>
                <a:cubicBezTo>
                  <a:pt x="943334" y="716855"/>
                  <a:pt x="959530" y="722197"/>
                  <a:pt x="976183" y="725528"/>
                </a:cubicBezTo>
                <a:cubicBezTo>
                  <a:pt x="1000751" y="730442"/>
                  <a:pt x="1025610" y="733766"/>
                  <a:pt x="1050324" y="737885"/>
                </a:cubicBezTo>
                <a:cubicBezTo>
                  <a:pt x="1024577" y="699265"/>
                  <a:pt x="1013377" y="683738"/>
                  <a:pt x="988540" y="639031"/>
                </a:cubicBezTo>
                <a:cubicBezTo>
                  <a:pt x="979594" y="622929"/>
                  <a:pt x="973304" y="605399"/>
                  <a:pt x="963827" y="589604"/>
                </a:cubicBezTo>
                <a:cubicBezTo>
                  <a:pt x="948546" y="564135"/>
                  <a:pt x="929682" y="540932"/>
                  <a:pt x="914400" y="515463"/>
                </a:cubicBezTo>
                <a:cubicBezTo>
                  <a:pt x="904923" y="499668"/>
                  <a:pt x="899291" y="481754"/>
                  <a:pt x="889686" y="466036"/>
                </a:cubicBezTo>
                <a:cubicBezTo>
                  <a:pt x="853939" y="407541"/>
                  <a:pt x="815716" y="350596"/>
                  <a:pt x="778475" y="293041"/>
                </a:cubicBezTo>
                <a:cubicBezTo>
                  <a:pt x="770407" y="280573"/>
                  <a:pt x="764263" y="266472"/>
                  <a:pt x="753762" y="255971"/>
                </a:cubicBezTo>
                <a:lnTo>
                  <a:pt x="704335" y="206544"/>
                </a:lnTo>
                <a:cubicBezTo>
                  <a:pt x="700216" y="194187"/>
                  <a:pt x="698304" y="180860"/>
                  <a:pt x="691978" y="169474"/>
                </a:cubicBezTo>
                <a:cubicBezTo>
                  <a:pt x="597826" y="0"/>
                  <a:pt x="537924" y="91596"/>
                  <a:pt x="988540" y="107690"/>
                </a:cubicBezTo>
                <a:lnTo>
                  <a:pt x="1260389" y="132404"/>
                </a:lnTo>
                <a:lnTo>
                  <a:pt x="1408670" y="144760"/>
                </a:lnTo>
                <a:cubicBezTo>
                  <a:pt x="1737897" y="199632"/>
                  <a:pt x="1399847" y="146056"/>
                  <a:pt x="1668162" y="181831"/>
                </a:cubicBezTo>
                <a:cubicBezTo>
                  <a:pt x="1692996" y="185142"/>
                  <a:pt x="1717500" y="190644"/>
                  <a:pt x="1742302" y="194187"/>
                </a:cubicBezTo>
                <a:cubicBezTo>
                  <a:pt x="1775176" y="198883"/>
                  <a:pt x="1808240" y="202155"/>
                  <a:pt x="1841156" y="206544"/>
                </a:cubicBezTo>
                <a:cubicBezTo>
                  <a:pt x="1938200" y="219483"/>
                  <a:pt x="1897614" y="218901"/>
                  <a:pt x="1940010" y="218901"/>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GB"/>
          </a:p>
        </p:txBody>
      </p:sp>
      <p:sp>
        <p:nvSpPr>
          <p:cNvPr id="28" name="Freeform 27"/>
          <p:cNvSpPr/>
          <p:nvPr/>
        </p:nvSpPr>
        <p:spPr>
          <a:xfrm>
            <a:off x="6672649" y="3186366"/>
            <a:ext cx="371701" cy="1360920"/>
          </a:xfrm>
          <a:custGeom>
            <a:avLst/>
            <a:gdLst>
              <a:gd name="connsiteX0" fmla="*/ 271848 w 371701"/>
              <a:gd name="connsiteY0" fmla="*/ 0 h 1050324"/>
              <a:gd name="connsiteX1" fmla="*/ 98854 w 371701"/>
              <a:gd name="connsiteY1" fmla="*/ 74141 h 1050324"/>
              <a:gd name="connsiteX2" fmla="*/ 61783 w 371701"/>
              <a:gd name="connsiteY2" fmla="*/ 111211 h 1050324"/>
              <a:gd name="connsiteX3" fmla="*/ 37070 w 371701"/>
              <a:gd name="connsiteY3" fmla="*/ 185352 h 1050324"/>
              <a:gd name="connsiteX4" fmla="*/ 24713 w 371701"/>
              <a:gd name="connsiteY4" fmla="*/ 222422 h 1050324"/>
              <a:gd name="connsiteX5" fmla="*/ 0 w 371701"/>
              <a:gd name="connsiteY5" fmla="*/ 395416 h 1050324"/>
              <a:gd name="connsiteX6" fmla="*/ 24713 w 371701"/>
              <a:gd name="connsiteY6" fmla="*/ 580768 h 1050324"/>
              <a:gd name="connsiteX7" fmla="*/ 74140 w 371701"/>
              <a:gd name="connsiteY7" fmla="*/ 667265 h 1050324"/>
              <a:gd name="connsiteX8" fmla="*/ 111210 w 371701"/>
              <a:gd name="connsiteY8" fmla="*/ 704335 h 1050324"/>
              <a:gd name="connsiteX9" fmla="*/ 172994 w 371701"/>
              <a:gd name="connsiteY9" fmla="*/ 766119 h 1050324"/>
              <a:gd name="connsiteX10" fmla="*/ 234778 w 371701"/>
              <a:gd name="connsiteY10" fmla="*/ 852616 h 1050324"/>
              <a:gd name="connsiteX11" fmla="*/ 271848 w 371701"/>
              <a:gd name="connsiteY11" fmla="*/ 889687 h 1050324"/>
              <a:gd name="connsiteX12" fmla="*/ 358346 w 371701"/>
              <a:gd name="connsiteY12" fmla="*/ 988541 h 1050324"/>
              <a:gd name="connsiteX13" fmla="*/ 370702 w 371701"/>
              <a:gd name="connsiteY13" fmla="*/ 1050324 h 1050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1701" h="1050324">
                <a:moveTo>
                  <a:pt x="271848" y="0"/>
                </a:moveTo>
                <a:cubicBezTo>
                  <a:pt x="211859" y="14998"/>
                  <a:pt x="145108" y="27888"/>
                  <a:pt x="98854" y="74141"/>
                </a:cubicBezTo>
                <a:lnTo>
                  <a:pt x="61783" y="111211"/>
                </a:lnTo>
                <a:lnTo>
                  <a:pt x="37070" y="185352"/>
                </a:lnTo>
                <a:cubicBezTo>
                  <a:pt x="32951" y="197709"/>
                  <a:pt x="26854" y="209574"/>
                  <a:pt x="24713" y="222422"/>
                </a:cubicBezTo>
                <a:cubicBezTo>
                  <a:pt x="6897" y="329318"/>
                  <a:pt x="15463" y="271701"/>
                  <a:pt x="0" y="395416"/>
                </a:cubicBezTo>
                <a:cubicBezTo>
                  <a:pt x="3868" y="437972"/>
                  <a:pt x="5064" y="528371"/>
                  <a:pt x="24713" y="580768"/>
                </a:cubicBezTo>
                <a:cubicBezTo>
                  <a:pt x="32953" y="602740"/>
                  <a:pt x="57846" y="647712"/>
                  <a:pt x="74140" y="667265"/>
                </a:cubicBezTo>
                <a:cubicBezTo>
                  <a:pt x="85327" y="680690"/>
                  <a:pt x="100023" y="690910"/>
                  <a:pt x="111210" y="704335"/>
                </a:cubicBezTo>
                <a:cubicBezTo>
                  <a:pt x="162696" y="766119"/>
                  <a:pt x="105033" y="720812"/>
                  <a:pt x="172994" y="766119"/>
                </a:cubicBezTo>
                <a:cubicBezTo>
                  <a:pt x="192551" y="795454"/>
                  <a:pt x="211791" y="825797"/>
                  <a:pt x="234778" y="852616"/>
                </a:cubicBezTo>
                <a:cubicBezTo>
                  <a:pt x="246151" y="865884"/>
                  <a:pt x="261119" y="875893"/>
                  <a:pt x="271848" y="889687"/>
                </a:cubicBezTo>
                <a:cubicBezTo>
                  <a:pt x="349472" y="989490"/>
                  <a:pt x="286582" y="940698"/>
                  <a:pt x="358346" y="988541"/>
                </a:cubicBezTo>
                <a:cubicBezTo>
                  <a:pt x="371701" y="1041964"/>
                  <a:pt x="370702" y="1020985"/>
                  <a:pt x="370702" y="1050324"/>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GB"/>
          </a:p>
        </p:txBody>
      </p:sp>
      <p:sp>
        <p:nvSpPr>
          <p:cNvPr id="36" name="Freeform 35"/>
          <p:cNvSpPr/>
          <p:nvPr/>
        </p:nvSpPr>
        <p:spPr>
          <a:xfrm rot="21104363">
            <a:off x="4043525" y="4882005"/>
            <a:ext cx="3063053" cy="318847"/>
          </a:xfrm>
          <a:custGeom>
            <a:avLst/>
            <a:gdLst>
              <a:gd name="connsiteX0" fmla="*/ 0 w 1940010"/>
              <a:gd name="connsiteY0" fmla="*/ 478393 h 737885"/>
              <a:gd name="connsiteX1" fmla="*/ 185351 w 1940010"/>
              <a:gd name="connsiteY1" fmla="*/ 515463 h 737885"/>
              <a:gd name="connsiteX2" fmla="*/ 234778 w 1940010"/>
              <a:gd name="connsiteY2" fmla="*/ 527820 h 737885"/>
              <a:gd name="connsiteX3" fmla="*/ 271848 w 1940010"/>
              <a:gd name="connsiteY3" fmla="*/ 540177 h 737885"/>
              <a:gd name="connsiteX4" fmla="*/ 345989 w 1940010"/>
              <a:gd name="connsiteY4" fmla="*/ 552533 h 737885"/>
              <a:gd name="connsiteX5" fmla="*/ 605481 w 1940010"/>
              <a:gd name="connsiteY5" fmla="*/ 639031 h 737885"/>
              <a:gd name="connsiteX6" fmla="*/ 667265 w 1940010"/>
              <a:gd name="connsiteY6" fmla="*/ 651387 h 737885"/>
              <a:gd name="connsiteX7" fmla="*/ 864973 w 1940010"/>
              <a:gd name="connsiteY7" fmla="*/ 700814 h 737885"/>
              <a:gd name="connsiteX8" fmla="*/ 926756 w 1940010"/>
              <a:gd name="connsiteY8" fmla="*/ 713171 h 737885"/>
              <a:gd name="connsiteX9" fmla="*/ 976183 w 1940010"/>
              <a:gd name="connsiteY9" fmla="*/ 725528 h 737885"/>
              <a:gd name="connsiteX10" fmla="*/ 1050324 w 1940010"/>
              <a:gd name="connsiteY10" fmla="*/ 737885 h 737885"/>
              <a:gd name="connsiteX11" fmla="*/ 988540 w 1940010"/>
              <a:gd name="connsiteY11" fmla="*/ 639031 h 737885"/>
              <a:gd name="connsiteX12" fmla="*/ 963827 w 1940010"/>
              <a:gd name="connsiteY12" fmla="*/ 589604 h 737885"/>
              <a:gd name="connsiteX13" fmla="*/ 914400 w 1940010"/>
              <a:gd name="connsiteY13" fmla="*/ 515463 h 737885"/>
              <a:gd name="connsiteX14" fmla="*/ 889686 w 1940010"/>
              <a:gd name="connsiteY14" fmla="*/ 466036 h 737885"/>
              <a:gd name="connsiteX15" fmla="*/ 778475 w 1940010"/>
              <a:gd name="connsiteY15" fmla="*/ 293041 h 737885"/>
              <a:gd name="connsiteX16" fmla="*/ 753762 w 1940010"/>
              <a:gd name="connsiteY16" fmla="*/ 255971 h 737885"/>
              <a:gd name="connsiteX17" fmla="*/ 704335 w 1940010"/>
              <a:gd name="connsiteY17" fmla="*/ 206544 h 737885"/>
              <a:gd name="connsiteX18" fmla="*/ 691978 w 1940010"/>
              <a:gd name="connsiteY18" fmla="*/ 169474 h 737885"/>
              <a:gd name="connsiteX19" fmla="*/ 988540 w 1940010"/>
              <a:gd name="connsiteY19" fmla="*/ 107690 h 737885"/>
              <a:gd name="connsiteX20" fmla="*/ 1260389 w 1940010"/>
              <a:gd name="connsiteY20" fmla="*/ 132404 h 737885"/>
              <a:gd name="connsiteX21" fmla="*/ 1408670 w 1940010"/>
              <a:gd name="connsiteY21" fmla="*/ 144760 h 737885"/>
              <a:gd name="connsiteX22" fmla="*/ 1668162 w 1940010"/>
              <a:gd name="connsiteY22" fmla="*/ 181831 h 737885"/>
              <a:gd name="connsiteX23" fmla="*/ 1742302 w 1940010"/>
              <a:gd name="connsiteY23" fmla="*/ 194187 h 737885"/>
              <a:gd name="connsiteX24" fmla="*/ 1841156 w 1940010"/>
              <a:gd name="connsiteY24" fmla="*/ 206544 h 737885"/>
              <a:gd name="connsiteX25" fmla="*/ 1940010 w 1940010"/>
              <a:gd name="connsiteY25" fmla="*/ 218901 h 737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40010" h="737885">
                <a:moveTo>
                  <a:pt x="0" y="478393"/>
                </a:moveTo>
                <a:cubicBezTo>
                  <a:pt x="99658" y="495003"/>
                  <a:pt x="67780" y="488331"/>
                  <a:pt x="185351" y="515463"/>
                </a:cubicBezTo>
                <a:cubicBezTo>
                  <a:pt x="201899" y="519282"/>
                  <a:pt x="218449" y="523154"/>
                  <a:pt x="234778" y="527820"/>
                </a:cubicBezTo>
                <a:cubicBezTo>
                  <a:pt x="247302" y="531398"/>
                  <a:pt x="259133" y="537352"/>
                  <a:pt x="271848" y="540177"/>
                </a:cubicBezTo>
                <a:cubicBezTo>
                  <a:pt x="296306" y="545612"/>
                  <a:pt x="321275" y="548414"/>
                  <a:pt x="345989" y="552533"/>
                </a:cubicBezTo>
                <a:cubicBezTo>
                  <a:pt x="432486" y="581366"/>
                  <a:pt x="518337" y="612217"/>
                  <a:pt x="605481" y="639031"/>
                </a:cubicBezTo>
                <a:cubicBezTo>
                  <a:pt x="625555" y="645208"/>
                  <a:pt x="646834" y="646522"/>
                  <a:pt x="667265" y="651387"/>
                </a:cubicBezTo>
                <a:cubicBezTo>
                  <a:pt x="733349" y="667121"/>
                  <a:pt x="798889" y="685080"/>
                  <a:pt x="864973" y="700814"/>
                </a:cubicBezTo>
                <a:cubicBezTo>
                  <a:pt x="885404" y="705679"/>
                  <a:pt x="906254" y="708615"/>
                  <a:pt x="926756" y="713171"/>
                </a:cubicBezTo>
                <a:cubicBezTo>
                  <a:pt x="943334" y="716855"/>
                  <a:pt x="959530" y="722197"/>
                  <a:pt x="976183" y="725528"/>
                </a:cubicBezTo>
                <a:cubicBezTo>
                  <a:pt x="1000751" y="730442"/>
                  <a:pt x="1025610" y="733766"/>
                  <a:pt x="1050324" y="737885"/>
                </a:cubicBezTo>
                <a:cubicBezTo>
                  <a:pt x="1024577" y="699265"/>
                  <a:pt x="1013377" y="683738"/>
                  <a:pt x="988540" y="639031"/>
                </a:cubicBezTo>
                <a:cubicBezTo>
                  <a:pt x="979594" y="622929"/>
                  <a:pt x="973304" y="605399"/>
                  <a:pt x="963827" y="589604"/>
                </a:cubicBezTo>
                <a:cubicBezTo>
                  <a:pt x="948546" y="564135"/>
                  <a:pt x="929682" y="540932"/>
                  <a:pt x="914400" y="515463"/>
                </a:cubicBezTo>
                <a:cubicBezTo>
                  <a:pt x="904923" y="499668"/>
                  <a:pt x="899291" y="481754"/>
                  <a:pt x="889686" y="466036"/>
                </a:cubicBezTo>
                <a:cubicBezTo>
                  <a:pt x="853939" y="407541"/>
                  <a:pt x="815716" y="350596"/>
                  <a:pt x="778475" y="293041"/>
                </a:cubicBezTo>
                <a:cubicBezTo>
                  <a:pt x="770407" y="280573"/>
                  <a:pt x="764263" y="266472"/>
                  <a:pt x="753762" y="255971"/>
                </a:cubicBezTo>
                <a:lnTo>
                  <a:pt x="704335" y="206544"/>
                </a:lnTo>
                <a:cubicBezTo>
                  <a:pt x="700216" y="194187"/>
                  <a:pt x="698304" y="180860"/>
                  <a:pt x="691978" y="169474"/>
                </a:cubicBezTo>
                <a:cubicBezTo>
                  <a:pt x="597826" y="0"/>
                  <a:pt x="537924" y="91596"/>
                  <a:pt x="988540" y="107690"/>
                </a:cubicBezTo>
                <a:lnTo>
                  <a:pt x="1260389" y="132404"/>
                </a:lnTo>
                <a:lnTo>
                  <a:pt x="1408670" y="144760"/>
                </a:lnTo>
                <a:cubicBezTo>
                  <a:pt x="1737897" y="199632"/>
                  <a:pt x="1399847" y="146056"/>
                  <a:pt x="1668162" y="181831"/>
                </a:cubicBezTo>
                <a:cubicBezTo>
                  <a:pt x="1692996" y="185142"/>
                  <a:pt x="1717500" y="190644"/>
                  <a:pt x="1742302" y="194187"/>
                </a:cubicBezTo>
                <a:cubicBezTo>
                  <a:pt x="1775176" y="198883"/>
                  <a:pt x="1808240" y="202155"/>
                  <a:pt x="1841156" y="206544"/>
                </a:cubicBezTo>
                <a:cubicBezTo>
                  <a:pt x="1938200" y="219483"/>
                  <a:pt x="1897614" y="218901"/>
                  <a:pt x="1940010" y="218901"/>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GB"/>
          </a:p>
        </p:txBody>
      </p:sp>
      <p:sp>
        <p:nvSpPr>
          <p:cNvPr id="39" name="Freeform 38"/>
          <p:cNvSpPr/>
          <p:nvPr/>
        </p:nvSpPr>
        <p:spPr>
          <a:xfrm rot="1046549">
            <a:off x="4666050" y="4212261"/>
            <a:ext cx="2459055" cy="300425"/>
          </a:xfrm>
          <a:custGeom>
            <a:avLst/>
            <a:gdLst>
              <a:gd name="connsiteX0" fmla="*/ 0 w 1940010"/>
              <a:gd name="connsiteY0" fmla="*/ 478393 h 737885"/>
              <a:gd name="connsiteX1" fmla="*/ 185351 w 1940010"/>
              <a:gd name="connsiteY1" fmla="*/ 515463 h 737885"/>
              <a:gd name="connsiteX2" fmla="*/ 234778 w 1940010"/>
              <a:gd name="connsiteY2" fmla="*/ 527820 h 737885"/>
              <a:gd name="connsiteX3" fmla="*/ 271848 w 1940010"/>
              <a:gd name="connsiteY3" fmla="*/ 540177 h 737885"/>
              <a:gd name="connsiteX4" fmla="*/ 345989 w 1940010"/>
              <a:gd name="connsiteY4" fmla="*/ 552533 h 737885"/>
              <a:gd name="connsiteX5" fmla="*/ 605481 w 1940010"/>
              <a:gd name="connsiteY5" fmla="*/ 639031 h 737885"/>
              <a:gd name="connsiteX6" fmla="*/ 667265 w 1940010"/>
              <a:gd name="connsiteY6" fmla="*/ 651387 h 737885"/>
              <a:gd name="connsiteX7" fmla="*/ 864973 w 1940010"/>
              <a:gd name="connsiteY7" fmla="*/ 700814 h 737885"/>
              <a:gd name="connsiteX8" fmla="*/ 926756 w 1940010"/>
              <a:gd name="connsiteY8" fmla="*/ 713171 h 737885"/>
              <a:gd name="connsiteX9" fmla="*/ 976183 w 1940010"/>
              <a:gd name="connsiteY9" fmla="*/ 725528 h 737885"/>
              <a:gd name="connsiteX10" fmla="*/ 1050324 w 1940010"/>
              <a:gd name="connsiteY10" fmla="*/ 737885 h 737885"/>
              <a:gd name="connsiteX11" fmla="*/ 988540 w 1940010"/>
              <a:gd name="connsiteY11" fmla="*/ 639031 h 737885"/>
              <a:gd name="connsiteX12" fmla="*/ 963827 w 1940010"/>
              <a:gd name="connsiteY12" fmla="*/ 589604 h 737885"/>
              <a:gd name="connsiteX13" fmla="*/ 914400 w 1940010"/>
              <a:gd name="connsiteY13" fmla="*/ 515463 h 737885"/>
              <a:gd name="connsiteX14" fmla="*/ 889686 w 1940010"/>
              <a:gd name="connsiteY14" fmla="*/ 466036 h 737885"/>
              <a:gd name="connsiteX15" fmla="*/ 778475 w 1940010"/>
              <a:gd name="connsiteY15" fmla="*/ 293041 h 737885"/>
              <a:gd name="connsiteX16" fmla="*/ 753762 w 1940010"/>
              <a:gd name="connsiteY16" fmla="*/ 255971 h 737885"/>
              <a:gd name="connsiteX17" fmla="*/ 704335 w 1940010"/>
              <a:gd name="connsiteY17" fmla="*/ 206544 h 737885"/>
              <a:gd name="connsiteX18" fmla="*/ 691978 w 1940010"/>
              <a:gd name="connsiteY18" fmla="*/ 169474 h 737885"/>
              <a:gd name="connsiteX19" fmla="*/ 988540 w 1940010"/>
              <a:gd name="connsiteY19" fmla="*/ 107690 h 737885"/>
              <a:gd name="connsiteX20" fmla="*/ 1260389 w 1940010"/>
              <a:gd name="connsiteY20" fmla="*/ 132404 h 737885"/>
              <a:gd name="connsiteX21" fmla="*/ 1408670 w 1940010"/>
              <a:gd name="connsiteY21" fmla="*/ 144760 h 737885"/>
              <a:gd name="connsiteX22" fmla="*/ 1668162 w 1940010"/>
              <a:gd name="connsiteY22" fmla="*/ 181831 h 737885"/>
              <a:gd name="connsiteX23" fmla="*/ 1742302 w 1940010"/>
              <a:gd name="connsiteY23" fmla="*/ 194187 h 737885"/>
              <a:gd name="connsiteX24" fmla="*/ 1841156 w 1940010"/>
              <a:gd name="connsiteY24" fmla="*/ 206544 h 737885"/>
              <a:gd name="connsiteX25" fmla="*/ 1940010 w 1940010"/>
              <a:gd name="connsiteY25" fmla="*/ 218901 h 737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40010" h="737885">
                <a:moveTo>
                  <a:pt x="0" y="478393"/>
                </a:moveTo>
                <a:cubicBezTo>
                  <a:pt x="99658" y="495003"/>
                  <a:pt x="67780" y="488331"/>
                  <a:pt x="185351" y="515463"/>
                </a:cubicBezTo>
                <a:cubicBezTo>
                  <a:pt x="201899" y="519282"/>
                  <a:pt x="218449" y="523154"/>
                  <a:pt x="234778" y="527820"/>
                </a:cubicBezTo>
                <a:cubicBezTo>
                  <a:pt x="247302" y="531398"/>
                  <a:pt x="259133" y="537352"/>
                  <a:pt x="271848" y="540177"/>
                </a:cubicBezTo>
                <a:cubicBezTo>
                  <a:pt x="296306" y="545612"/>
                  <a:pt x="321275" y="548414"/>
                  <a:pt x="345989" y="552533"/>
                </a:cubicBezTo>
                <a:cubicBezTo>
                  <a:pt x="432486" y="581366"/>
                  <a:pt x="518337" y="612217"/>
                  <a:pt x="605481" y="639031"/>
                </a:cubicBezTo>
                <a:cubicBezTo>
                  <a:pt x="625555" y="645208"/>
                  <a:pt x="646834" y="646522"/>
                  <a:pt x="667265" y="651387"/>
                </a:cubicBezTo>
                <a:cubicBezTo>
                  <a:pt x="733349" y="667121"/>
                  <a:pt x="798889" y="685080"/>
                  <a:pt x="864973" y="700814"/>
                </a:cubicBezTo>
                <a:cubicBezTo>
                  <a:pt x="885404" y="705679"/>
                  <a:pt x="906254" y="708615"/>
                  <a:pt x="926756" y="713171"/>
                </a:cubicBezTo>
                <a:cubicBezTo>
                  <a:pt x="943334" y="716855"/>
                  <a:pt x="959530" y="722197"/>
                  <a:pt x="976183" y="725528"/>
                </a:cubicBezTo>
                <a:cubicBezTo>
                  <a:pt x="1000751" y="730442"/>
                  <a:pt x="1025610" y="733766"/>
                  <a:pt x="1050324" y="737885"/>
                </a:cubicBezTo>
                <a:cubicBezTo>
                  <a:pt x="1024577" y="699265"/>
                  <a:pt x="1013377" y="683738"/>
                  <a:pt x="988540" y="639031"/>
                </a:cubicBezTo>
                <a:cubicBezTo>
                  <a:pt x="979594" y="622929"/>
                  <a:pt x="973304" y="605399"/>
                  <a:pt x="963827" y="589604"/>
                </a:cubicBezTo>
                <a:cubicBezTo>
                  <a:pt x="948546" y="564135"/>
                  <a:pt x="929682" y="540932"/>
                  <a:pt x="914400" y="515463"/>
                </a:cubicBezTo>
                <a:cubicBezTo>
                  <a:pt x="904923" y="499668"/>
                  <a:pt x="899291" y="481754"/>
                  <a:pt x="889686" y="466036"/>
                </a:cubicBezTo>
                <a:cubicBezTo>
                  <a:pt x="853939" y="407541"/>
                  <a:pt x="815716" y="350596"/>
                  <a:pt x="778475" y="293041"/>
                </a:cubicBezTo>
                <a:cubicBezTo>
                  <a:pt x="770407" y="280573"/>
                  <a:pt x="764263" y="266472"/>
                  <a:pt x="753762" y="255971"/>
                </a:cubicBezTo>
                <a:lnTo>
                  <a:pt x="704335" y="206544"/>
                </a:lnTo>
                <a:cubicBezTo>
                  <a:pt x="700216" y="194187"/>
                  <a:pt x="698304" y="180860"/>
                  <a:pt x="691978" y="169474"/>
                </a:cubicBezTo>
                <a:cubicBezTo>
                  <a:pt x="597826" y="0"/>
                  <a:pt x="537924" y="91596"/>
                  <a:pt x="988540" y="107690"/>
                </a:cubicBezTo>
                <a:lnTo>
                  <a:pt x="1260389" y="132404"/>
                </a:lnTo>
                <a:lnTo>
                  <a:pt x="1408670" y="144760"/>
                </a:lnTo>
                <a:cubicBezTo>
                  <a:pt x="1737897" y="199632"/>
                  <a:pt x="1399847" y="146056"/>
                  <a:pt x="1668162" y="181831"/>
                </a:cubicBezTo>
                <a:cubicBezTo>
                  <a:pt x="1692996" y="185142"/>
                  <a:pt x="1717500" y="190644"/>
                  <a:pt x="1742302" y="194187"/>
                </a:cubicBezTo>
                <a:cubicBezTo>
                  <a:pt x="1775176" y="198883"/>
                  <a:pt x="1808240" y="202155"/>
                  <a:pt x="1841156" y="206544"/>
                </a:cubicBezTo>
                <a:cubicBezTo>
                  <a:pt x="1938200" y="219483"/>
                  <a:pt x="1897614" y="218901"/>
                  <a:pt x="1940010" y="218901"/>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GB"/>
          </a:p>
        </p:txBody>
      </p:sp>
      <p:pic>
        <p:nvPicPr>
          <p:cNvPr id="41" name="Picture 40" descr="cell Phone.png"/>
          <p:cNvPicPr>
            <a:picLocks noChangeAspect="1"/>
          </p:cNvPicPr>
          <p:nvPr/>
        </p:nvPicPr>
        <p:blipFill>
          <a:blip r:embed="rId5"/>
          <a:stretch>
            <a:fillRect/>
          </a:stretch>
        </p:blipFill>
        <p:spPr>
          <a:xfrm>
            <a:off x="3356028" y="4517911"/>
            <a:ext cx="1012217" cy="985404"/>
          </a:xfrm>
          <a:prstGeom prst="rect">
            <a:avLst/>
          </a:prstGeom>
        </p:spPr>
      </p:pic>
      <p:pic>
        <p:nvPicPr>
          <p:cNvPr id="38" name="Picture 37" descr="circ-net.png"/>
          <p:cNvPicPr>
            <a:picLocks noChangeAspect="1"/>
          </p:cNvPicPr>
          <p:nvPr/>
        </p:nvPicPr>
        <p:blipFill>
          <a:blip r:embed="rId6" cstate="print"/>
          <a:stretch>
            <a:fillRect/>
          </a:stretch>
        </p:blipFill>
        <p:spPr>
          <a:xfrm>
            <a:off x="3407401" y="4919604"/>
            <a:ext cx="960844" cy="396992"/>
          </a:xfrm>
          <a:prstGeom prst="roundRect">
            <a:avLst>
              <a:gd name="adj" fmla="val 8594"/>
            </a:avLst>
          </a:prstGeom>
          <a:solidFill>
            <a:srgbClr val="FFFFFF">
              <a:shade val="85000"/>
            </a:srgbClr>
          </a:solidFill>
          <a:ln>
            <a:solidFill>
              <a:schemeClr val="tx1"/>
            </a:solidFill>
          </a:ln>
          <a:effectLst>
            <a:glow rad="228600">
              <a:schemeClr val="accent1">
                <a:satMod val="175000"/>
                <a:alpha val="40000"/>
              </a:schemeClr>
            </a:glow>
            <a:reflection blurRad="12700" stA="38000" endPos="28000" dist="5000" dir="5400000" sy="-100000" algn="bl" rotWithShape="0"/>
          </a:effectLst>
        </p:spPr>
      </p:pic>
      <p:pic>
        <p:nvPicPr>
          <p:cNvPr id="1026" name="Picture 2" descr="E:\~Data\1. Technical Material\9. Other\clip art\PC with flat panel.png"/>
          <p:cNvPicPr>
            <a:picLocks noChangeAspect="1" noChangeArrowheads="1"/>
          </p:cNvPicPr>
          <p:nvPr/>
        </p:nvPicPr>
        <p:blipFill>
          <a:blip r:embed="rId7"/>
          <a:srcRect/>
          <a:stretch>
            <a:fillRect/>
          </a:stretch>
        </p:blipFill>
        <p:spPr bwMode="auto">
          <a:xfrm>
            <a:off x="1097353" y="4791212"/>
            <a:ext cx="2025575" cy="2035408"/>
          </a:xfrm>
          <a:prstGeom prst="rect">
            <a:avLst/>
          </a:prstGeom>
          <a:noFill/>
        </p:spPr>
      </p:pic>
      <p:pic>
        <p:nvPicPr>
          <p:cNvPr id="33" name="Picture 32" descr="circ-net.png"/>
          <p:cNvPicPr>
            <a:picLocks noChangeAspect="1"/>
          </p:cNvPicPr>
          <p:nvPr/>
        </p:nvPicPr>
        <p:blipFill>
          <a:blip r:embed="rId6" cstate="print"/>
          <a:stretch>
            <a:fillRect/>
          </a:stretch>
        </p:blipFill>
        <p:spPr>
          <a:xfrm>
            <a:off x="1274145" y="5503315"/>
            <a:ext cx="1671991" cy="690816"/>
          </a:xfrm>
          <a:prstGeom prst="roundRect">
            <a:avLst>
              <a:gd name="adj" fmla="val 8594"/>
            </a:avLst>
          </a:prstGeom>
          <a:solidFill>
            <a:srgbClr val="FFFFFF">
              <a:shade val="85000"/>
            </a:srgbClr>
          </a:solidFill>
          <a:ln>
            <a:solidFill>
              <a:schemeClr val="tx1"/>
            </a:solidFill>
          </a:ln>
          <a:effectLst>
            <a:glow rad="228600">
              <a:schemeClr val="accent1">
                <a:satMod val="175000"/>
                <a:alpha val="40000"/>
              </a:schemeClr>
            </a:glow>
            <a:reflection blurRad="12700" stA="38000" endPos="28000" dist="5000" dir="5400000" sy="-100000" algn="bl" rotWithShape="0"/>
          </a:effectLst>
        </p:spPr>
      </p:pic>
      <p:pic>
        <p:nvPicPr>
          <p:cNvPr id="1027" name="Picture 3" descr="E:\~Data\1. Technical Material\9. Other\clip art\Server.png"/>
          <p:cNvPicPr>
            <a:picLocks noChangeAspect="1" noChangeArrowheads="1"/>
          </p:cNvPicPr>
          <p:nvPr/>
        </p:nvPicPr>
        <p:blipFill>
          <a:blip r:embed="rId8"/>
          <a:srcRect/>
          <a:stretch>
            <a:fillRect/>
          </a:stretch>
        </p:blipFill>
        <p:spPr bwMode="auto">
          <a:xfrm>
            <a:off x="6672649" y="556267"/>
            <a:ext cx="2004980" cy="2957513"/>
          </a:xfrm>
          <a:prstGeom prst="rect">
            <a:avLst/>
          </a:prstGeom>
          <a:noFill/>
        </p:spPr>
      </p:pic>
      <p:pic>
        <p:nvPicPr>
          <p:cNvPr id="35" name="Picture 34" descr="circ-net.png"/>
          <p:cNvPicPr>
            <a:picLocks noChangeAspect="1"/>
          </p:cNvPicPr>
          <p:nvPr/>
        </p:nvPicPr>
        <p:blipFill>
          <a:blip r:embed="rId6" cstate="print"/>
          <a:stretch>
            <a:fillRect/>
          </a:stretch>
        </p:blipFill>
        <p:spPr>
          <a:xfrm>
            <a:off x="7113594" y="2026984"/>
            <a:ext cx="1671991" cy="690816"/>
          </a:xfrm>
          <a:prstGeom prst="roundRect">
            <a:avLst>
              <a:gd name="adj" fmla="val 8594"/>
            </a:avLst>
          </a:prstGeom>
          <a:solidFill>
            <a:srgbClr val="FFFFFF">
              <a:shade val="85000"/>
            </a:srgbClr>
          </a:solidFill>
          <a:ln>
            <a:solidFill>
              <a:schemeClr val="tx1"/>
            </a:solidFill>
          </a:ln>
          <a:effectLst>
            <a:glow rad="228600">
              <a:schemeClr val="accent1">
                <a:satMod val="175000"/>
                <a:alpha val="40000"/>
              </a:schemeClr>
            </a:glow>
            <a:reflection blurRad="12700" stA="38000" endPos="28000" dist="5000" dir="5400000" sy="-100000" algn="bl" rotWithShape="0"/>
          </a:effectLst>
        </p:spPr>
      </p:pic>
      <p:pic>
        <p:nvPicPr>
          <p:cNvPr id="1028" name="Picture 4" descr="E:\~Data\1. Technical Material\9. Other\clip art\Server XML Web Service.png"/>
          <p:cNvPicPr>
            <a:picLocks noChangeAspect="1" noChangeArrowheads="1"/>
          </p:cNvPicPr>
          <p:nvPr/>
        </p:nvPicPr>
        <p:blipFill>
          <a:blip r:embed="rId9"/>
          <a:srcRect/>
          <a:stretch>
            <a:fillRect/>
          </a:stretch>
        </p:blipFill>
        <p:spPr bwMode="auto">
          <a:xfrm>
            <a:off x="6975122" y="3699490"/>
            <a:ext cx="1810463" cy="2778125"/>
          </a:xfrm>
          <a:prstGeom prst="rect">
            <a:avLst/>
          </a:prstGeom>
          <a:noFill/>
        </p:spPr>
      </p:pic>
      <p:pic>
        <p:nvPicPr>
          <p:cNvPr id="34" name="Picture 33" descr="circ-net.png"/>
          <p:cNvPicPr>
            <a:picLocks noChangeAspect="1"/>
          </p:cNvPicPr>
          <p:nvPr/>
        </p:nvPicPr>
        <p:blipFill>
          <a:blip r:embed="rId6" cstate="print"/>
          <a:stretch>
            <a:fillRect/>
          </a:stretch>
        </p:blipFill>
        <p:spPr>
          <a:xfrm>
            <a:off x="7239000" y="4445804"/>
            <a:ext cx="1671991" cy="690816"/>
          </a:xfrm>
          <a:prstGeom prst="roundRect">
            <a:avLst>
              <a:gd name="adj" fmla="val 8594"/>
            </a:avLst>
          </a:prstGeom>
          <a:solidFill>
            <a:srgbClr val="FFFFFF">
              <a:shade val="85000"/>
            </a:srgbClr>
          </a:solidFill>
          <a:ln>
            <a:solidFill>
              <a:schemeClr val="tx1"/>
            </a:solidFill>
          </a:ln>
          <a:effectLst>
            <a:glow rad="228600">
              <a:schemeClr val="accent1">
                <a:satMod val="175000"/>
                <a:alpha val="40000"/>
              </a:schemeClr>
            </a:glow>
            <a:reflection blurRad="12700" stA="38000" endPos="28000" dist="5000" dir="5400000" sy="-100000" algn="bl" rotWithShape="0"/>
          </a:effectLst>
        </p:spPr>
      </p:pic>
      <p:sp>
        <p:nvSpPr>
          <p:cNvPr id="45" name="Title 3"/>
          <p:cNvSpPr txBox="1">
            <a:spLocks/>
          </p:cNvSpPr>
          <p:nvPr/>
        </p:nvSpPr>
        <p:spPr>
          <a:xfrm>
            <a:off x="381000" y="230188"/>
            <a:ext cx="8763000" cy="664797"/>
          </a:xfrm>
          <a:prstGeom prst="rect">
            <a:avLst/>
          </a:prstGeom>
        </p:spPr>
        <p:txBody>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GB" sz="4800" b="0" i="0" u="none" strike="noStrike" kern="1200" cap="none" spc="-150" normalizeH="0" baseline="0" noProof="0" smtClean="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t>.NET Everywhere !</a:t>
            </a:r>
            <a:endParaRPr kumimoji="0" lang="en-GB" sz="4800" b="0" i="0" u="none" strike="noStrike" kern="1200" cap="none" spc="-150" normalizeH="0" baseline="0" noProof="0" dirty="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uLnTx/>
              <a:uFillTx/>
              <a:latin typeface="+mj-lt"/>
              <a:ea typeface="+mn-ea"/>
              <a:cs typeface="Arial" charset="0"/>
            </a:endParaRPr>
          </a:p>
        </p:txBody>
      </p:sp>
      <p:pic>
        <p:nvPicPr>
          <p:cNvPr id="46" name="Picture 45" descr="circ-net.png"/>
          <p:cNvPicPr>
            <a:picLocks noChangeAspect="1"/>
          </p:cNvPicPr>
          <p:nvPr/>
        </p:nvPicPr>
        <p:blipFill>
          <a:blip r:embed="rId6" cstate="print"/>
          <a:stretch>
            <a:fillRect/>
          </a:stretch>
        </p:blipFill>
        <p:spPr>
          <a:xfrm>
            <a:off x="2677759" y="2702164"/>
            <a:ext cx="1671991" cy="690816"/>
          </a:xfrm>
          <a:prstGeom prst="roundRect">
            <a:avLst>
              <a:gd name="adj" fmla="val 8594"/>
            </a:avLst>
          </a:prstGeom>
          <a:solidFill>
            <a:srgbClr val="FFFFFF">
              <a:shade val="85000"/>
            </a:srgbClr>
          </a:solidFill>
          <a:ln>
            <a:solidFill>
              <a:schemeClr val="tx1"/>
            </a:solidFill>
          </a:ln>
          <a:effectLst>
            <a:glow rad="228600">
              <a:schemeClr val="accent1">
                <a:satMod val="175000"/>
                <a:alpha val="40000"/>
              </a:schemeClr>
            </a:glow>
            <a:reflection blurRad="12700" stA="38000" endPos="28000" dist="5000" dir="5400000" sy="-100000" algn="bl" rotWithShape="0"/>
          </a:effectLst>
        </p:spPr>
      </p:pic>
      <p:pic>
        <p:nvPicPr>
          <p:cNvPr id="47" name="Content Placeholder 6" descr="Sl_h_rgb.jpg"/>
          <p:cNvPicPr>
            <a:picLocks noChangeAspect="1"/>
          </p:cNvPicPr>
          <p:nvPr/>
        </p:nvPicPr>
        <p:blipFill>
          <a:blip r:embed="rId10" cstate="print">
            <a:clrChange>
              <a:clrFrom>
                <a:srgbClr val="FFFFFF"/>
              </a:clrFrom>
              <a:clrTo>
                <a:srgbClr val="FFFFFF">
                  <a:alpha val="0"/>
                </a:srgbClr>
              </a:clrTo>
            </a:clrChange>
          </a:blip>
          <a:srcRect/>
          <a:stretch>
            <a:fillRect/>
          </a:stretch>
        </p:blipFill>
        <p:spPr>
          <a:xfrm>
            <a:off x="882650" y="2354995"/>
            <a:ext cx="1335088" cy="1385155"/>
          </a:xfrm>
          <a:prstGeom prst="rect">
            <a:avLst/>
          </a:prstGeom>
          <a:solidFill>
            <a:schemeClr val="tx1"/>
          </a:solidFill>
          <a:ln w="38100" cap="sq">
            <a:solidFill>
              <a:srgbClr val="000000"/>
            </a:solidFill>
            <a:prstDash val="solid"/>
            <a:miter lim="800000"/>
          </a:ln>
          <a:effectLst>
            <a:outerShdw blurRad="50800" dist="38100" dir="2700000" algn="tl" rotWithShape="0">
              <a:srgbClr val="000000">
                <a:alpha val="43000"/>
              </a:srgbClr>
            </a:outerShdw>
          </a:effectLst>
        </p:spPr>
      </p:pic>
      <p:sp>
        <p:nvSpPr>
          <p:cNvPr id="26" name="Left Arrow 25"/>
          <p:cNvSpPr/>
          <p:nvPr/>
        </p:nvSpPr>
        <p:spPr bwMode="auto">
          <a:xfrm flipH="1">
            <a:off x="1327150" y="1549961"/>
            <a:ext cx="266700" cy="369337"/>
          </a:xfrm>
          <a:prstGeom prst="lef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advTm="6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2000"/>
                                        <p:tgtEl>
                                          <p:spTgt spid="47"/>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Supported Platforms</a:t>
            </a:r>
            <a:endParaRPr lang="en-GB" dirty="0"/>
          </a:p>
        </p:txBody>
      </p:sp>
      <p:grpSp>
        <p:nvGrpSpPr>
          <p:cNvPr id="2" name="Group 8"/>
          <p:cNvGrpSpPr/>
          <p:nvPr/>
        </p:nvGrpSpPr>
        <p:grpSpPr>
          <a:xfrm>
            <a:off x="871662" y="2051027"/>
            <a:ext cx="7400677" cy="4244772"/>
            <a:chOff x="749300" y="2051027"/>
            <a:chExt cx="7400677" cy="4244772"/>
          </a:xfrm>
        </p:grpSpPr>
        <p:pic>
          <p:nvPicPr>
            <p:cNvPr id="3" name="Picture 2" descr="http://tbn0.google.com/images?q=tbn:apxv-wSvMpsyUM:http://media.bestofmicro.com/internet-explorer-logo,6-Q-242-3.jpg">
              <a:hlinkClick r:id="rId3"/>
            </p:cNvPr>
            <p:cNvPicPr>
              <a:picLocks noChangeArrowheads="1"/>
            </p:cNvPicPr>
            <p:nvPr/>
          </p:nvPicPr>
          <p:blipFill>
            <a:blip r:embed="rId4"/>
            <a:srcRect/>
            <a:stretch>
              <a:fillRect/>
            </a:stretch>
          </p:blipFill>
          <p:spPr bwMode="auto">
            <a:xfrm>
              <a:off x="749300" y="2051045"/>
              <a:ext cx="1800000" cy="1800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 name="Picture 4" descr="http://tbn0.google.com/images?q=tbn:CfiyBsuC17umxM:http://www.electionsquebec.qc.ca/img/aide/logos/firefox_logo.jpg">
              <a:hlinkClick r:id="rId5"/>
            </p:cNvPr>
            <p:cNvPicPr>
              <a:picLocks noChangeArrowheads="1"/>
            </p:cNvPicPr>
            <p:nvPr/>
          </p:nvPicPr>
          <p:blipFill>
            <a:blip r:embed="rId6"/>
            <a:srcRect/>
            <a:stretch>
              <a:fillRect/>
            </a:stretch>
          </p:blipFill>
          <p:spPr bwMode="auto">
            <a:xfrm>
              <a:off x="3538638" y="2051045"/>
              <a:ext cx="1800000" cy="1800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Picture 6" descr="http://tbn0.google.com/images?q=tbn:UQwElydFkGrjtM:http://www.gomojo.info/wp-content/uploads/2007/06/safari-logo-big.jpg">
              <a:hlinkClick r:id="rId7"/>
            </p:cNvPr>
            <p:cNvPicPr>
              <a:picLocks noChangeArrowheads="1"/>
            </p:cNvPicPr>
            <p:nvPr/>
          </p:nvPicPr>
          <p:blipFill>
            <a:blip r:embed="rId8"/>
            <a:srcRect/>
            <a:stretch>
              <a:fillRect/>
            </a:stretch>
          </p:blipFill>
          <p:spPr bwMode="auto">
            <a:xfrm>
              <a:off x="6349977" y="2051027"/>
              <a:ext cx="1800000" cy="1800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Picture 8" descr="http://tbn0.google.com/images?q=tbn:zJkVF1aGkQsfAM:http://connected.typepad.com/photos/uncategorized/windowslogo_1.jpg">
              <a:hlinkClick r:id="rId9"/>
            </p:cNvPr>
            <p:cNvPicPr>
              <a:picLocks noChangeArrowheads="1"/>
            </p:cNvPicPr>
            <p:nvPr/>
          </p:nvPicPr>
          <p:blipFill>
            <a:blip r:embed="rId10"/>
            <a:srcRect/>
            <a:stretch>
              <a:fillRect/>
            </a:stretch>
          </p:blipFill>
          <p:spPr bwMode="auto">
            <a:xfrm>
              <a:off x="1993877" y="4495799"/>
              <a:ext cx="1800000" cy="1800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7" name="Picture 10" descr="http://tbn0.google.com/images?q=tbn:10Wu4UdZNXUKiM:http://www.nathanbolender.com/eyetoy/Mac_Logo.png">
              <a:hlinkClick r:id="rId11"/>
            </p:cNvPr>
            <p:cNvPicPr>
              <a:picLocks noChangeArrowheads="1"/>
            </p:cNvPicPr>
            <p:nvPr/>
          </p:nvPicPr>
          <p:blipFill>
            <a:blip r:embed="rId12"/>
            <a:srcRect/>
            <a:stretch>
              <a:fillRect/>
            </a:stretch>
          </p:blipFill>
          <p:spPr bwMode="auto">
            <a:xfrm>
              <a:off x="5005488" y="4495799"/>
              <a:ext cx="1800000" cy="1800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pSp>
    </p:spTree>
  </p:cSld>
  <p:clrMapOvr>
    <a:masterClrMapping/>
  </p:clrMapOvr>
  <p:transition advTm="3000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369218" y="649805"/>
            <a:ext cx="7603332" cy="1523494"/>
          </a:xfrm>
        </p:spPr>
        <p:txBody>
          <a:bodyPr/>
          <a:lstStyle/>
          <a:p>
            <a:r>
              <a:rPr lang="en-GB" dirty="0" smtClean="0"/>
              <a:t>Rich Internet Applications</a:t>
            </a:r>
            <a:endParaRPr lang="en-GB" dirty="0"/>
          </a:p>
        </p:txBody>
      </p:sp>
      <p:sp>
        <p:nvSpPr>
          <p:cNvPr id="4" name="Text Placeholder 3"/>
          <p:cNvSpPr>
            <a:spLocks noGrp="1"/>
          </p:cNvSpPr>
          <p:nvPr>
            <p:ph type="body" sz="quarter" idx="10"/>
          </p:nvPr>
        </p:nvSpPr>
        <p:spPr/>
        <p:txBody>
          <a:bodyPr/>
          <a:lstStyle/>
          <a:p>
            <a:r>
              <a:rPr lang="en-GB" dirty="0" smtClean="0"/>
              <a:t>demo</a:t>
            </a:r>
            <a:endParaRPr lang="en-GB" dirty="0"/>
          </a:p>
        </p:txBody>
      </p:sp>
      <p:pic>
        <p:nvPicPr>
          <p:cNvPr id="9" name="Picture 2"/>
          <p:cNvPicPr>
            <a:picLocks noChangeAspect="1" noChangeArrowheads="1"/>
          </p:cNvPicPr>
          <p:nvPr/>
        </p:nvPicPr>
        <p:blipFill>
          <a:blip r:embed="rId3"/>
          <a:srcRect/>
          <a:stretch>
            <a:fillRect/>
          </a:stretch>
        </p:blipFill>
        <p:spPr bwMode="auto">
          <a:xfrm>
            <a:off x="1369218" y="3900488"/>
            <a:ext cx="2525713" cy="23622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0" name="Content Placeholder 8" descr="goldenglobes_ondemand.jpg"/>
          <p:cNvPicPr>
            <a:picLocks noChangeAspect="1"/>
          </p:cNvPicPr>
          <p:nvPr/>
        </p:nvPicPr>
        <p:blipFill>
          <a:blip r:embed="rId4"/>
          <a:srcRect/>
          <a:stretch>
            <a:fillRect/>
          </a:stretch>
        </p:blipFill>
        <p:spPr>
          <a:xfrm>
            <a:off x="5099050" y="4584700"/>
            <a:ext cx="3313113" cy="192881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1" name="Picture 8"/>
          <p:cNvPicPr>
            <a:picLocks noChangeAspect="1" noChangeArrowheads="1"/>
          </p:cNvPicPr>
          <p:nvPr/>
        </p:nvPicPr>
        <p:blipFill>
          <a:blip r:embed="rId5"/>
          <a:srcRect/>
          <a:stretch>
            <a:fillRect/>
          </a:stretch>
        </p:blipFill>
        <p:spPr bwMode="auto">
          <a:xfrm>
            <a:off x="4762500" y="2173298"/>
            <a:ext cx="2190284" cy="192245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7" name="Rectangle 6"/>
          <p:cNvSpPr/>
          <p:nvPr/>
        </p:nvSpPr>
        <p:spPr>
          <a:xfrm>
            <a:off x="0" y="184150"/>
            <a:ext cx="9144000" cy="369332"/>
          </a:xfrm>
          <a:prstGeom prst="rect">
            <a:avLst/>
          </a:prstGeom>
        </p:spPr>
        <p:txBody>
          <a:bodyPr wrap="square">
            <a:spAutoFit/>
          </a:bodyPr>
          <a:lstStyle/>
          <a:p>
            <a:pPr algn="ctr"/>
            <a:r>
              <a:rPr lang="en-GB" dirty="0" smtClean="0">
                <a:hlinkClick r:id="rId6"/>
              </a:rPr>
              <a:t>http://www.danielmoth.com/Blog/2008/05/silverlight-example-apps.html</a:t>
            </a:r>
            <a:r>
              <a:rPr lang="en-GB" dirty="0" smtClean="0"/>
              <a:t> </a:t>
            </a:r>
            <a:endParaRPr lang="en-GB" dirty="0"/>
          </a:p>
        </p:txBody>
      </p:sp>
    </p:spTree>
  </p:cSld>
  <p:clrMapOvr>
    <a:masterClrMapping/>
  </p:clrMapOvr>
  <p:transition advTm="39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You Need To Install</a:t>
            </a:r>
            <a:endParaRPr lang="en-GB" dirty="0"/>
          </a:p>
        </p:txBody>
      </p:sp>
      <p:pic>
        <p:nvPicPr>
          <p:cNvPr id="12" name="Picture 11" descr="C:\Users\jonwells\Pictures\work\logos\VS08_h_rgb_r.png"/>
          <p:cNvPicPr>
            <a:picLocks noChangeAspect="1" noChangeArrowheads="1"/>
          </p:cNvPicPr>
          <p:nvPr/>
        </p:nvPicPr>
        <p:blipFill>
          <a:blip r:embed="rId3"/>
          <a:srcRect/>
          <a:stretch>
            <a:fillRect/>
          </a:stretch>
        </p:blipFill>
        <p:spPr bwMode="auto">
          <a:xfrm>
            <a:off x="381000" y="1117600"/>
            <a:ext cx="8022432" cy="1041372"/>
          </a:xfrm>
          <a:prstGeom prst="rect">
            <a:avLst/>
          </a:prstGeom>
          <a:ln>
            <a:noFill/>
          </a:ln>
          <a:effectLst>
            <a:outerShdw blurRad="292100" dist="139700" dir="2700000" algn="tl" rotWithShape="0">
              <a:srgbClr val="333333">
                <a:alpha val="65000"/>
              </a:srgbClr>
            </a:outerShdw>
            <a:reflection blurRad="6350" stA="50000" endA="300" endPos="38500" dist="50800" dir="5400000" sy="-100000" algn="bl" rotWithShape="0"/>
          </a:effectLst>
        </p:spPr>
      </p:pic>
      <p:sp>
        <p:nvSpPr>
          <p:cNvPr id="13" name="Content Placeholder 12"/>
          <p:cNvSpPr>
            <a:spLocks noGrp="1"/>
          </p:cNvSpPr>
          <p:nvPr>
            <p:ph idx="1"/>
          </p:nvPr>
        </p:nvSpPr>
        <p:spPr>
          <a:xfrm>
            <a:off x="307303" y="3238516"/>
            <a:ext cx="8763000" cy="2609945"/>
          </a:xfrm>
        </p:spPr>
        <p:txBody>
          <a:bodyPr/>
          <a:lstStyle/>
          <a:p>
            <a:pPr>
              <a:buNone/>
            </a:pPr>
            <a:r>
              <a:rPr lang="en-GB" dirty="0" smtClean="0"/>
              <a:t>				   2 Beta 1 Tools for Visual Studio</a:t>
            </a:r>
          </a:p>
          <a:p>
            <a:pPr>
              <a:buNone/>
            </a:pPr>
            <a:endParaRPr lang="en-GB" dirty="0" smtClean="0"/>
          </a:p>
          <a:p>
            <a:pPr>
              <a:buNone/>
            </a:pPr>
            <a:endParaRPr lang="en-GB" dirty="0" smtClean="0"/>
          </a:p>
          <a:p>
            <a:pPr>
              <a:buNone/>
            </a:pPr>
            <a:endParaRPr lang="en-GB" dirty="0" smtClean="0"/>
          </a:p>
          <a:p>
            <a:pPr>
              <a:buNone/>
            </a:pPr>
            <a:r>
              <a:rPr lang="en-GB" dirty="0" smtClean="0"/>
              <a:t>				Expression Blend 2.5 CTP</a:t>
            </a:r>
          </a:p>
        </p:txBody>
      </p:sp>
      <p:pic>
        <p:nvPicPr>
          <p:cNvPr id="8" name="Picture 2"/>
          <p:cNvPicPr>
            <a:picLocks noChangeAspect="1" noChangeArrowheads="1"/>
          </p:cNvPicPr>
          <p:nvPr/>
        </p:nvPicPr>
        <p:blipFill>
          <a:blip r:embed="rId4"/>
          <a:srcRect/>
          <a:stretch>
            <a:fillRect/>
          </a:stretch>
        </p:blipFill>
        <p:spPr bwMode="auto">
          <a:xfrm>
            <a:off x="986753" y="4070461"/>
            <a:ext cx="2275682" cy="2514489"/>
          </a:xfrm>
          <a:prstGeom prst="rect">
            <a:avLst/>
          </a:prstGeom>
          <a:noFill/>
          <a:ln w="9525">
            <a:noFill/>
            <a:miter lim="800000"/>
            <a:headEnd/>
            <a:tailEnd/>
          </a:ln>
          <a:effectLst/>
        </p:spPr>
      </p:pic>
      <p:pic>
        <p:nvPicPr>
          <p:cNvPr id="7" name="Picture 1" descr="C:\Program Files\Microsoft Resource DVD Artwork\DVD_ART\BoxShots_Logos\Silverlight\Silverlight h c reverse.png"/>
          <p:cNvPicPr>
            <a:picLocks noChangeAspect="1" noChangeArrowheads="1"/>
          </p:cNvPicPr>
          <p:nvPr/>
        </p:nvPicPr>
        <p:blipFill>
          <a:blip r:embed="rId5" cstate="print"/>
          <a:srcRect/>
          <a:stretch>
            <a:fillRect/>
          </a:stretch>
        </p:blipFill>
        <p:spPr bwMode="auto">
          <a:xfrm>
            <a:off x="82550" y="2725848"/>
            <a:ext cx="3179885" cy="1033463"/>
          </a:xfrm>
          <a:prstGeom prst="rect">
            <a:avLst/>
          </a:prstGeom>
          <a:noFill/>
        </p:spPr>
      </p:pic>
    </p:spTree>
  </p:cSld>
  <p:clrMapOvr>
    <a:masterClrMapping/>
  </p:clrMapOvr>
  <p:transition advTm="9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2000"/>
                                        <p:tgtEl>
                                          <p:spTgt spid="13">
                                            <p:txEl>
                                              <p:pRg st="0" end="0"/>
                                            </p:txEl>
                                          </p:spTgt>
                                        </p:tgtEl>
                                      </p:cBhvr>
                                    </p:animEffect>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13">
                                            <p:txEl>
                                              <p:pRg st="4" end="4"/>
                                            </p:txEl>
                                          </p:spTgt>
                                        </p:tgtEl>
                                        <p:attrNameLst>
                                          <p:attrName>style.visibility</p:attrName>
                                        </p:attrNameLst>
                                      </p:cBhvr>
                                      <p:to>
                                        <p:strVal val="visible"/>
                                      </p:to>
                                    </p:set>
                                    <p:animEffect transition="in" filter="fade">
                                      <p:cBhvr>
                                        <p:cTn id="18" dur="2000"/>
                                        <p:tgtEl>
                                          <p:spTgt spid="1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E:\~Data\1. Technical Material\9. Other\clip art\Gateway Tower Media Center PC.png"/>
          <p:cNvPicPr>
            <a:picLocks noChangeAspect="1" noChangeArrowheads="1"/>
          </p:cNvPicPr>
          <p:nvPr/>
        </p:nvPicPr>
        <p:blipFill>
          <a:blip r:embed="rId3"/>
          <a:srcRect/>
          <a:stretch>
            <a:fillRect/>
          </a:stretch>
        </p:blipFill>
        <p:spPr bwMode="auto">
          <a:xfrm>
            <a:off x="0" y="2147570"/>
            <a:ext cx="9144001" cy="6659880"/>
          </a:xfrm>
          <a:prstGeom prst="rect">
            <a:avLst/>
          </a:prstGeom>
          <a:noFill/>
        </p:spPr>
      </p:pic>
      <p:grpSp>
        <p:nvGrpSpPr>
          <p:cNvPr id="13" name="Group 12"/>
          <p:cNvGrpSpPr/>
          <p:nvPr/>
        </p:nvGrpSpPr>
        <p:grpSpPr>
          <a:xfrm>
            <a:off x="2484732" y="2419171"/>
            <a:ext cx="6292955" cy="3772132"/>
            <a:chOff x="527050" y="1473195"/>
            <a:chExt cx="4400550" cy="2578105"/>
          </a:xfrm>
          <a:effectLst/>
        </p:grpSpPr>
        <p:sp>
          <p:nvSpPr>
            <p:cNvPr id="14" name="Rectangle 13"/>
            <p:cNvSpPr/>
            <p:nvPr/>
          </p:nvSpPr>
          <p:spPr bwMode="auto">
            <a:xfrm>
              <a:off x="527050" y="1473200"/>
              <a:ext cx="4400550" cy="2578100"/>
            </a:xfrm>
            <a:prstGeom prst="rect">
              <a:avLst/>
            </a:prstGeom>
            <a:solidFill>
              <a:schemeClr val="tx1"/>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15" name="Straight Connector 14"/>
            <p:cNvCxnSpPr/>
            <p:nvPr/>
          </p:nvCxnSpPr>
          <p:spPr>
            <a:xfrm>
              <a:off x="527050" y="1917700"/>
              <a:ext cx="4400550" cy="1588"/>
            </a:xfrm>
            <a:prstGeom prst="line">
              <a:avLst/>
            </a:prstGeom>
          </p:spPr>
          <p:style>
            <a:lnRef idx="3">
              <a:schemeClr val="dk1"/>
            </a:lnRef>
            <a:fillRef idx="0">
              <a:schemeClr val="dk1"/>
            </a:fillRef>
            <a:effectRef idx="2">
              <a:schemeClr val="dk1"/>
            </a:effectRef>
            <a:fontRef idx="minor">
              <a:schemeClr val="tx1"/>
            </a:fontRef>
          </p:style>
        </p:cxnSp>
        <p:sp>
          <p:nvSpPr>
            <p:cNvPr id="16" name="Left Arrow 15"/>
            <p:cNvSpPr/>
            <p:nvPr/>
          </p:nvSpPr>
          <p:spPr bwMode="auto">
            <a:xfrm>
              <a:off x="1104900" y="1503913"/>
              <a:ext cx="266700" cy="369337"/>
            </a:xfrm>
            <a:prstGeom prst="lef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8" name="TextBox 17"/>
            <p:cNvSpPr txBox="1"/>
            <p:nvPr/>
          </p:nvSpPr>
          <p:spPr>
            <a:xfrm>
              <a:off x="3949700" y="1473200"/>
              <a:ext cx="928459" cy="369332"/>
            </a:xfrm>
            <a:prstGeom prst="rect">
              <a:avLst/>
            </a:prstGeom>
            <a:noFill/>
            <a:ln>
              <a:solidFill>
                <a:schemeClr val="bg1"/>
              </a:solidFill>
            </a:ln>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GB" b="1" dirty="0" smtClean="0">
                  <a:ln w="50800"/>
                  <a:solidFill>
                    <a:schemeClr val="bg1">
                      <a:shade val="50000"/>
                    </a:schemeClr>
                  </a:solidFill>
                </a:rPr>
                <a:t>search</a:t>
              </a:r>
              <a:endParaRPr lang="en-GB" b="1" dirty="0">
                <a:ln w="50800"/>
                <a:solidFill>
                  <a:schemeClr val="bg1">
                    <a:shade val="50000"/>
                  </a:schemeClr>
                </a:solidFill>
              </a:endParaRPr>
            </a:p>
          </p:txBody>
        </p:sp>
        <p:pic>
          <p:nvPicPr>
            <p:cNvPr id="19" name="Picture 18" descr="http://tbn0.google.com/images?q=tbn:apxv-wSvMpsyUM:http://media.bestofmicro.com/internet-explorer-logo,6-Q-242-3.jpg">
              <a:hlinkClick r:id="rId4"/>
            </p:cNvPr>
            <p:cNvPicPr>
              <a:picLocks noChangeAspect="1" noChangeArrowheads="1"/>
            </p:cNvPicPr>
            <p:nvPr/>
          </p:nvPicPr>
          <p:blipFill>
            <a:blip r:embed="rId5"/>
            <a:srcRect/>
            <a:stretch>
              <a:fillRect/>
            </a:stretch>
          </p:blipFill>
          <p:spPr bwMode="auto">
            <a:xfrm>
              <a:off x="527050" y="1473195"/>
              <a:ext cx="432381" cy="4445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5" name="Title 4"/>
          <p:cNvSpPr>
            <a:spLocks noGrp="1"/>
          </p:cNvSpPr>
          <p:nvPr>
            <p:ph type="title"/>
          </p:nvPr>
        </p:nvSpPr>
        <p:spPr/>
        <p:txBody>
          <a:bodyPr/>
          <a:lstStyle/>
          <a:p>
            <a:r>
              <a:rPr lang="en-GB" dirty="0" smtClean="0"/>
              <a:t>AGENDA</a:t>
            </a:r>
            <a:endParaRPr lang="en-GB" dirty="0"/>
          </a:p>
        </p:txBody>
      </p:sp>
      <p:pic>
        <p:nvPicPr>
          <p:cNvPr id="20" name="Content Placeholder 6" descr="Sl_h_rgb.jpg"/>
          <p:cNvPicPr>
            <a:picLocks noChangeAspect="1"/>
          </p:cNvPicPr>
          <p:nvPr/>
        </p:nvPicPr>
        <p:blipFill>
          <a:blip r:embed="rId6" cstate="print">
            <a:clrChange>
              <a:clrFrom>
                <a:srgbClr val="FFFFFF"/>
              </a:clrFrom>
              <a:clrTo>
                <a:srgbClr val="FFFFFF">
                  <a:alpha val="0"/>
                </a:srgbClr>
              </a:clrTo>
            </a:clrChange>
          </a:blip>
          <a:srcRect/>
          <a:stretch>
            <a:fillRect/>
          </a:stretch>
        </p:blipFill>
        <p:spPr>
          <a:xfrm>
            <a:off x="3103052" y="3535511"/>
            <a:ext cx="2029153" cy="2105248"/>
          </a:xfrm>
          <a:prstGeom prst="rect">
            <a:avLst/>
          </a:prstGeom>
          <a:solidFill>
            <a:schemeClr val="tx1"/>
          </a:solidFill>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40" name="Group 39"/>
          <p:cNvGrpSpPr/>
          <p:nvPr/>
        </p:nvGrpSpPr>
        <p:grpSpPr>
          <a:xfrm>
            <a:off x="6386603" y="3539646"/>
            <a:ext cx="1985300" cy="2101113"/>
            <a:chOff x="6386603" y="3350362"/>
            <a:chExt cx="1985300" cy="2101113"/>
          </a:xfrm>
        </p:grpSpPr>
        <p:sp>
          <p:nvSpPr>
            <p:cNvPr id="23" name="Rectangle 22"/>
            <p:cNvSpPr/>
            <p:nvPr/>
          </p:nvSpPr>
          <p:spPr bwMode="auto">
            <a:xfrm>
              <a:off x="6386603" y="3350362"/>
              <a:ext cx="1985300" cy="2101113"/>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1" name="TextBox 20"/>
            <p:cNvSpPr txBox="1"/>
            <p:nvPr/>
          </p:nvSpPr>
          <p:spPr>
            <a:xfrm>
              <a:off x="6576074" y="3666550"/>
              <a:ext cx="1435100" cy="584775"/>
            </a:xfrm>
            <a:prstGeom prst="rect">
              <a:avLst/>
            </a:prstGeom>
            <a:noFill/>
          </p:spPr>
          <p:txBody>
            <a:bodyPr wrap="square" rtlCol="0">
              <a:spAutoFit/>
            </a:bodyPr>
            <a:lstStyle/>
            <a:p>
              <a:pPr algn="ctr"/>
              <a:r>
                <a:rPr lang="en-GB" sz="3200" b="1" dirty="0" smtClean="0">
                  <a:solidFill>
                    <a:schemeClr val="bg1"/>
                  </a:solidFill>
                </a:rPr>
                <a:t>HTML</a:t>
              </a:r>
              <a:endParaRPr lang="en-GB" sz="3200" b="1" dirty="0">
                <a:solidFill>
                  <a:schemeClr val="bg1"/>
                </a:solidFill>
              </a:endParaRPr>
            </a:p>
          </p:txBody>
        </p:sp>
        <p:sp>
          <p:nvSpPr>
            <p:cNvPr id="22" name="TextBox 21"/>
            <p:cNvSpPr txBox="1"/>
            <p:nvPr/>
          </p:nvSpPr>
          <p:spPr>
            <a:xfrm>
              <a:off x="6483350" y="4490717"/>
              <a:ext cx="1795829" cy="584775"/>
            </a:xfrm>
            <a:prstGeom prst="rect">
              <a:avLst/>
            </a:prstGeom>
            <a:noFill/>
          </p:spPr>
          <p:txBody>
            <a:bodyPr wrap="square" rtlCol="0">
              <a:spAutoFit/>
            </a:bodyPr>
            <a:lstStyle/>
            <a:p>
              <a:pPr algn="ctr"/>
              <a:r>
                <a:rPr lang="en-GB" sz="3200" b="1" dirty="0" smtClean="0">
                  <a:solidFill>
                    <a:schemeClr val="bg1"/>
                  </a:solidFill>
                </a:rPr>
                <a:t>(script)</a:t>
              </a:r>
              <a:endParaRPr lang="en-GB" sz="3200" b="1" dirty="0">
                <a:solidFill>
                  <a:schemeClr val="bg1"/>
                </a:solidFill>
              </a:endParaRPr>
            </a:p>
          </p:txBody>
        </p:sp>
      </p:grpSp>
      <p:cxnSp>
        <p:nvCxnSpPr>
          <p:cNvPr id="26" name="Straight Arrow Connector 25"/>
          <p:cNvCxnSpPr>
            <a:endCxn id="20" idx="3"/>
          </p:cNvCxnSpPr>
          <p:nvPr/>
        </p:nvCxnSpPr>
        <p:spPr>
          <a:xfrm rot="10800000" flipV="1">
            <a:off x="5132205" y="4440609"/>
            <a:ext cx="1254398" cy="147526"/>
          </a:xfrm>
          <a:prstGeom prst="straightConnector1">
            <a:avLst/>
          </a:prstGeom>
          <a:ln cmpd="sng">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7" name="Straight Arrow Connector 26"/>
          <p:cNvCxnSpPr/>
          <p:nvPr/>
        </p:nvCxnSpPr>
        <p:spPr>
          <a:xfrm rot="10800000" flipV="1">
            <a:off x="4200992" y="1573580"/>
            <a:ext cx="2860208" cy="1961929"/>
          </a:xfrm>
          <a:prstGeom prst="straightConnector1">
            <a:avLst/>
          </a:prstGeom>
          <a:ln cmpd="sng">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9" name="Straight Arrow Connector 28"/>
          <p:cNvCxnSpPr/>
          <p:nvPr/>
        </p:nvCxnSpPr>
        <p:spPr>
          <a:xfrm rot="10800000" flipV="1">
            <a:off x="1371600" y="4588135"/>
            <a:ext cx="1731452" cy="91865"/>
          </a:xfrm>
          <a:prstGeom prst="straightConnector1">
            <a:avLst/>
          </a:prstGeom>
          <a:ln cmpd="sng">
            <a:headEnd type="triangle"/>
            <a:tailEnd type="triangle"/>
          </a:ln>
        </p:spPr>
        <p:style>
          <a:lnRef idx="3">
            <a:schemeClr val="accent2"/>
          </a:lnRef>
          <a:fillRef idx="0">
            <a:schemeClr val="accent2"/>
          </a:fillRef>
          <a:effectRef idx="2">
            <a:schemeClr val="accent2"/>
          </a:effectRef>
          <a:fontRef idx="minor">
            <a:schemeClr val="tx1"/>
          </a:fontRef>
        </p:style>
      </p:cxnSp>
      <p:sp>
        <p:nvSpPr>
          <p:cNvPr id="38" name="Curved Down Arrow 37"/>
          <p:cNvSpPr/>
          <p:nvPr/>
        </p:nvSpPr>
        <p:spPr bwMode="auto">
          <a:xfrm flipH="1">
            <a:off x="3692470" y="4079926"/>
            <a:ext cx="790628" cy="1038174"/>
          </a:xfrm>
          <a:prstGeom prst="curvedDownArrow">
            <a:avLst>
              <a:gd name="adj1" fmla="val 0"/>
              <a:gd name="adj2" fmla="val 31080"/>
              <a:gd name="adj3" fmla="val 31903"/>
            </a:avLst>
          </a:prstGeom>
          <a:solidFill>
            <a:schemeClr val="accent2">
              <a:alpha val="99000"/>
            </a:schemeClr>
          </a:solidFill>
          <a:ln cmpd="sng">
            <a:headEnd type="none" w="med" len="med"/>
            <a:tailEnd type="none"/>
          </a:ln>
        </p:spPr>
        <p:style>
          <a:lnRef idx="3">
            <a:schemeClr val="accent2"/>
          </a:lnRef>
          <a:fillRef idx="0">
            <a:schemeClr val="accent2"/>
          </a:fillRef>
          <a:effectRef idx="2">
            <a:schemeClr val="accent2"/>
          </a:effectRef>
          <a:fontRef idx="minor">
            <a:schemeClr val="tx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39" name="Picture 4" descr="E:\~Data\1. Technical Material\9. Other\clip art\Server XML Web Service.png"/>
          <p:cNvPicPr>
            <a:picLocks noChangeAspect="1" noChangeArrowheads="1"/>
          </p:cNvPicPr>
          <p:nvPr/>
        </p:nvPicPr>
        <p:blipFill>
          <a:blip r:embed="rId7"/>
          <a:srcRect/>
          <a:stretch>
            <a:fillRect/>
          </a:stretch>
        </p:blipFill>
        <p:spPr bwMode="auto">
          <a:xfrm>
            <a:off x="7061200" y="729034"/>
            <a:ext cx="752828" cy="1155202"/>
          </a:xfrm>
          <a:prstGeom prst="rect">
            <a:avLst/>
          </a:prstGeom>
          <a:noFill/>
        </p:spPr>
      </p:pic>
      <p:sp>
        <p:nvSpPr>
          <p:cNvPr id="24" name="Quad Arrow Callout 23"/>
          <p:cNvSpPr/>
          <p:nvPr/>
        </p:nvSpPr>
        <p:spPr bwMode="auto">
          <a:xfrm>
            <a:off x="3692471" y="360050"/>
            <a:ext cx="2513308" cy="1524186"/>
          </a:xfrm>
          <a:prstGeom prst="quadArrowCallou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GB" sz="2300" dirty="0" smtClean="0">
                <a:solidFill>
                  <a:srgbClr val="FFFFFF"/>
                </a:solidFill>
                <a:effectLst>
                  <a:outerShdw blurRad="38100" dist="38100" dir="2700000" algn="tl">
                    <a:srgbClr val="000000">
                      <a:alpha val="43137"/>
                    </a:srgbClr>
                  </a:outerShdw>
                </a:effectLst>
                <a:latin typeface="Segoe" pitchFamily="34" charset="0"/>
              </a:rPr>
              <a:t>Hello World?</a:t>
            </a:r>
          </a:p>
        </p:txBody>
      </p:sp>
      <p:sp>
        <p:nvSpPr>
          <p:cNvPr id="28" name="Left Arrow 27"/>
          <p:cNvSpPr/>
          <p:nvPr/>
        </p:nvSpPr>
        <p:spPr bwMode="auto">
          <a:xfrm flipH="1">
            <a:off x="3771900" y="2488558"/>
            <a:ext cx="381391" cy="540392"/>
          </a:xfrm>
          <a:prstGeom prst="lef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advTm="6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2000"/>
                                        <p:tgtEl>
                                          <p:spTgt spid="40"/>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2000"/>
                                        <p:tgtEl>
                                          <p:spTgt spid="20"/>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2000"/>
                                        <p:tgtEl>
                                          <p:spTgt spid="24"/>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2000"/>
                                        <p:tgtEl>
                                          <p:spTgt spid="38"/>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2000"/>
                                        <p:tgtEl>
                                          <p:spTgt spid="26"/>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2000"/>
                                        <p:tgtEl>
                                          <p:spTgt spid="27"/>
                                        </p:tgtEl>
                                      </p:cBhvr>
                                    </p:animEffect>
                                  </p:childTnLst>
                                </p:cTn>
                              </p:par>
                            </p:childTnLst>
                          </p:cTn>
                        </p:par>
                        <p:par>
                          <p:cTn id="28" fill="hold">
                            <p:stCondLst>
                              <p:cond delay="12000"/>
                            </p:stCondLst>
                            <p:childTnLst>
                              <p:par>
                                <p:cTn id="29" presetID="10" presetClass="entr" presetSubtype="0"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3" name="Content Placeholder 2"/>
          <p:cNvSpPr>
            <a:spLocks noGrp="1"/>
          </p:cNvSpPr>
          <p:nvPr>
            <p:ph idx="1"/>
          </p:nvPr>
        </p:nvSpPr>
        <p:spPr>
          <a:xfrm>
            <a:off x="381000" y="1073150"/>
            <a:ext cx="8382000" cy="3151632"/>
          </a:xfrm>
        </p:spPr>
        <p:txBody>
          <a:bodyPr/>
          <a:lstStyle/>
          <a:p>
            <a:pPr>
              <a:buNone/>
            </a:pPr>
            <a:r>
              <a:rPr lang="en-GB" dirty="0" smtClean="0">
                <a:solidFill>
                  <a:schemeClr val="bg1">
                    <a:lumMod val="50000"/>
                    <a:lumOff val="50000"/>
                  </a:schemeClr>
                </a:solidFill>
              </a:rPr>
              <a:t>0. Set the scene</a:t>
            </a:r>
          </a:p>
          <a:p>
            <a:pPr>
              <a:buNone/>
            </a:pPr>
            <a:r>
              <a:rPr lang="en-GB" dirty="0" smtClean="0"/>
              <a:t>1. Hello World</a:t>
            </a:r>
          </a:p>
          <a:p>
            <a:pPr>
              <a:buNone/>
            </a:pPr>
            <a:r>
              <a:rPr lang="en-GB" dirty="0" smtClean="0"/>
              <a:t>2. XAML-based GUI</a:t>
            </a:r>
          </a:p>
          <a:p>
            <a:pPr>
              <a:buNone/>
            </a:pPr>
            <a:r>
              <a:rPr lang="en-GB" dirty="0" smtClean="0"/>
              <a:t>3. Browser Integration</a:t>
            </a:r>
          </a:p>
          <a:p>
            <a:pPr>
              <a:buNone/>
            </a:pPr>
            <a:r>
              <a:rPr lang="en-GB" dirty="0" smtClean="0"/>
              <a:t>4. Networking</a:t>
            </a:r>
          </a:p>
          <a:p>
            <a:pPr>
              <a:buNone/>
            </a:pPr>
            <a:r>
              <a:rPr lang="en-GB" dirty="0" smtClean="0"/>
              <a:t>5. Access File System</a:t>
            </a:r>
          </a:p>
        </p:txBody>
      </p:sp>
      <p:sp>
        <p:nvSpPr>
          <p:cNvPr id="23" name="Quad Arrow Callout 22"/>
          <p:cNvSpPr/>
          <p:nvPr/>
        </p:nvSpPr>
        <p:spPr bwMode="auto">
          <a:xfrm>
            <a:off x="5925393" y="3370103"/>
            <a:ext cx="1377352" cy="534935"/>
          </a:xfrm>
          <a:prstGeom prst="quadArrowCallou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GB" sz="1100" dirty="0" smtClean="0">
                <a:solidFill>
                  <a:srgbClr val="FFFFFF"/>
                </a:solidFill>
                <a:effectLst>
                  <a:outerShdw blurRad="38100" dist="38100" dir="2700000" algn="tl">
                    <a:srgbClr val="000000">
                      <a:alpha val="43137"/>
                    </a:srgbClr>
                  </a:outerShdw>
                </a:effectLst>
                <a:latin typeface="Segoe" pitchFamily="34" charset="0"/>
              </a:rPr>
              <a:t>Hello World?</a:t>
            </a:r>
          </a:p>
        </p:txBody>
      </p:sp>
      <p:sp>
        <p:nvSpPr>
          <p:cNvPr id="24" name="Left Arrow 23"/>
          <p:cNvSpPr/>
          <p:nvPr/>
        </p:nvSpPr>
        <p:spPr bwMode="auto">
          <a:xfrm flipH="1">
            <a:off x="5894413" y="4254085"/>
            <a:ext cx="233337" cy="330615"/>
          </a:xfrm>
          <a:prstGeom prst="lef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26" name="Group 25"/>
          <p:cNvGrpSpPr/>
          <p:nvPr/>
        </p:nvGrpSpPr>
        <p:grpSpPr>
          <a:xfrm>
            <a:off x="3549650" y="3198279"/>
            <a:ext cx="5594350" cy="4838673"/>
            <a:chOff x="3549650" y="3198279"/>
            <a:chExt cx="5594350" cy="4838673"/>
          </a:xfrm>
        </p:grpSpPr>
        <p:grpSp>
          <p:nvGrpSpPr>
            <p:cNvPr id="22" name="Group 21"/>
            <p:cNvGrpSpPr/>
            <p:nvPr/>
          </p:nvGrpSpPr>
          <p:grpSpPr>
            <a:xfrm>
              <a:off x="3549650" y="3198279"/>
              <a:ext cx="5594350" cy="4838673"/>
              <a:chOff x="0" y="729034"/>
              <a:chExt cx="9144001" cy="7908840"/>
            </a:xfrm>
          </p:grpSpPr>
          <p:pic>
            <p:nvPicPr>
              <p:cNvPr id="4" name="Picture 3" descr="E:\~Data\1. Technical Material\9. Other\clip art\Gateway Tower Media Center PC.png"/>
              <p:cNvPicPr>
                <a:picLocks noChangeAspect="1" noChangeArrowheads="1"/>
              </p:cNvPicPr>
              <p:nvPr/>
            </p:nvPicPr>
            <p:blipFill>
              <a:blip r:embed="rId3"/>
              <a:srcRect/>
              <a:stretch>
                <a:fillRect/>
              </a:stretch>
            </p:blipFill>
            <p:spPr bwMode="auto">
              <a:xfrm>
                <a:off x="0" y="1977994"/>
                <a:ext cx="9144001" cy="6659880"/>
              </a:xfrm>
              <a:prstGeom prst="rect">
                <a:avLst/>
              </a:prstGeom>
              <a:noFill/>
            </p:spPr>
          </p:pic>
          <p:grpSp>
            <p:nvGrpSpPr>
              <p:cNvPr id="5" name="Group 4"/>
              <p:cNvGrpSpPr/>
              <p:nvPr/>
            </p:nvGrpSpPr>
            <p:grpSpPr>
              <a:xfrm>
                <a:off x="2484732" y="2419171"/>
                <a:ext cx="6292955" cy="3772132"/>
                <a:chOff x="527050" y="1473195"/>
                <a:chExt cx="4400550" cy="2578105"/>
              </a:xfrm>
              <a:effectLst/>
            </p:grpSpPr>
            <p:sp>
              <p:nvSpPr>
                <p:cNvPr id="6" name="Rectangle 5"/>
                <p:cNvSpPr/>
                <p:nvPr/>
              </p:nvSpPr>
              <p:spPr bwMode="auto">
                <a:xfrm>
                  <a:off x="527050" y="1473200"/>
                  <a:ext cx="4400550" cy="2578100"/>
                </a:xfrm>
                <a:prstGeom prst="rect">
                  <a:avLst/>
                </a:prstGeom>
                <a:solidFill>
                  <a:schemeClr val="tx1"/>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7" name="Straight Connector 6"/>
                <p:cNvCxnSpPr/>
                <p:nvPr/>
              </p:nvCxnSpPr>
              <p:spPr>
                <a:xfrm>
                  <a:off x="527050" y="1917700"/>
                  <a:ext cx="4400550" cy="1588"/>
                </a:xfrm>
                <a:prstGeom prst="line">
                  <a:avLst/>
                </a:prstGeom>
              </p:spPr>
              <p:style>
                <a:lnRef idx="3">
                  <a:schemeClr val="dk1"/>
                </a:lnRef>
                <a:fillRef idx="0">
                  <a:schemeClr val="dk1"/>
                </a:fillRef>
                <a:effectRef idx="2">
                  <a:schemeClr val="dk1"/>
                </a:effectRef>
                <a:fontRef idx="minor">
                  <a:schemeClr val="tx1"/>
                </a:fontRef>
              </p:style>
            </p:cxnSp>
            <p:sp>
              <p:nvSpPr>
                <p:cNvPr id="8" name="Left Arrow 7"/>
                <p:cNvSpPr/>
                <p:nvPr/>
              </p:nvSpPr>
              <p:spPr bwMode="auto">
                <a:xfrm>
                  <a:off x="1104900" y="1503913"/>
                  <a:ext cx="266700" cy="369337"/>
                </a:xfrm>
                <a:prstGeom prst="lef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 name="TextBox 9"/>
                <p:cNvSpPr txBox="1"/>
                <p:nvPr/>
              </p:nvSpPr>
              <p:spPr>
                <a:xfrm>
                  <a:off x="3949700" y="1473199"/>
                  <a:ext cx="928459" cy="309442"/>
                </a:xfrm>
                <a:prstGeom prst="rect">
                  <a:avLst/>
                </a:prstGeom>
                <a:noFill/>
                <a:ln>
                  <a:solidFill>
                    <a:schemeClr val="bg1"/>
                  </a:solidFill>
                </a:ln>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GB" sz="1200" b="1" dirty="0" smtClean="0">
                      <a:ln w="50800"/>
                      <a:solidFill>
                        <a:schemeClr val="bg1">
                          <a:shade val="50000"/>
                        </a:schemeClr>
                      </a:solidFill>
                    </a:rPr>
                    <a:t>search</a:t>
                  </a:r>
                  <a:endParaRPr lang="en-GB" b="1" dirty="0">
                    <a:ln w="50800"/>
                    <a:solidFill>
                      <a:schemeClr val="bg1">
                        <a:shade val="50000"/>
                      </a:schemeClr>
                    </a:solidFill>
                  </a:endParaRPr>
                </a:p>
              </p:txBody>
            </p:sp>
            <p:pic>
              <p:nvPicPr>
                <p:cNvPr id="11" name="Picture 10" descr="http://tbn0.google.com/images?q=tbn:apxv-wSvMpsyUM:http://media.bestofmicro.com/internet-explorer-logo,6-Q-242-3.jpg">
                  <a:hlinkClick r:id="rId4"/>
                </p:cNvPr>
                <p:cNvPicPr>
                  <a:picLocks noChangeAspect="1" noChangeArrowheads="1"/>
                </p:cNvPicPr>
                <p:nvPr/>
              </p:nvPicPr>
              <p:blipFill>
                <a:blip r:embed="rId5"/>
                <a:srcRect/>
                <a:stretch>
                  <a:fillRect/>
                </a:stretch>
              </p:blipFill>
              <p:spPr bwMode="auto">
                <a:xfrm>
                  <a:off x="527050" y="1473195"/>
                  <a:ext cx="432381" cy="4445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pic>
            <p:nvPicPr>
              <p:cNvPr id="12" name="Content Placeholder 6" descr="Sl_h_rgb.jpg"/>
              <p:cNvPicPr>
                <a:picLocks noChangeAspect="1"/>
              </p:cNvPicPr>
              <p:nvPr/>
            </p:nvPicPr>
            <p:blipFill>
              <a:blip r:embed="rId6" cstate="print">
                <a:clrChange>
                  <a:clrFrom>
                    <a:srgbClr val="FFFFFF"/>
                  </a:clrFrom>
                  <a:clrTo>
                    <a:srgbClr val="FFFFFF">
                      <a:alpha val="0"/>
                    </a:srgbClr>
                  </a:clrTo>
                </a:clrChange>
              </a:blip>
              <a:srcRect/>
              <a:stretch>
                <a:fillRect/>
              </a:stretch>
            </p:blipFill>
            <p:spPr>
              <a:xfrm>
                <a:off x="3103052" y="3535511"/>
                <a:ext cx="2029153" cy="2105248"/>
              </a:xfrm>
              <a:prstGeom prst="rect">
                <a:avLst/>
              </a:prstGeom>
              <a:solidFill>
                <a:schemeClr val="tx1"/>
              </a:solidFill>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13" name="Group 12"/>
              <p:cNvGrpSpPr/>
              <p:nvPr/>
            </p:nvGrpSpPr>
            <p:grpSpPr>
              <a:xfrm>
                <a:off x="6386603" y="3539646"/>
                <a:ext cx="1985300" cy="2101113"/>
                <a:chOff x="6386603" y="3350362"/>
                <a:chExt cx="1985300" cy="2101113"/>
              </a:xfrm>
            </p:grpSpPr>
            <p:sp>
              <p:nvSpPr>
                <p:cNvPr id="14" name="Rectangle 13"/>
                <p:cNvSpPr/>
                <p:nvPr/>
              </p:nvSpPr>
              <p:spPr bwMode="auto">
                <a:xfrm>
                  <a:off x="6386603" y="3350362"/>
                  <a:ext cx="1985300" cy="2101113"/>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 name="TextBox 14"/>
                <p:cNvSpPr txBox="1"/>
                <p:nvPr/>
              </p:nvSpPr>
              <p:spPr>
                <a:xfrm>
                  <a:off x="6576073" y="3666551"/>
                  <a:ext cx="1435100" cy="603675"/>
                </a:xfrm>
                <a:prstGeom prst="rect">
                  <a:avLst/>
                </a:prstGeom>
                <a:noFill/>
              </p:spPr>
              <p:txBody>
                <a:bodyPr wrap="square" rtlCol="0">
                  <a:spAutoFit/>
                </a:bodyPr>
                <a:lstStyle/>
                <a:p>
                  <a:pPr algn="ctr"/>
                  <a:r>
                    <a:rPr lang="en-GB" b="1" dirty="0" smtClean="0">
                      <a:solidFill>
                        <a:schemeClr val="bg1"/>
                      </a:solidFill>
                    </a:rPr>
                    <a:t>HTML</a:t>
                  </a:r>
                  <a:endParaRPr lang="en-GB" sz="3200" b="1" dirty="0">
                    <a:solidFill>
                      <a:schemeClr val="bg1"/>
                    </a:solidFill>
                  </a:endParaRPr>
                </a:p>
              </p:txBody>
            </p:sp>
            <p:sp>
              <p:nvSpPr>
                <p:cNvPr id="16" name="TextBox 15"/>
                <p:cNvSpPr txBox="1"/>
                <p:nvPr/>
              </p:nvSpPr>
              <p:spPr>
                <a:xfrm>
                  <a:off x="6483349" y="4490717"/>
                  <a:ext cx="1795830" cy="603675"/>
                </a:xfrm>
                <a:prstGeom prst="rect">
                  <a:avLst/>
                </a:prstGeom>
                <a:noFill/>
              </p:spPr>
              <p:txBody>
                <a:bodyPr wrap="square" rtlCol="0">
                  <a:spAutoFit/>
                </a:bodyPr>
                <a:lstStyle/>
                <a:p>
                  <a:pPr algn="ctr"/>
                  <a:r>
                    <a:rPr lang="en-GB" b="1" dirty="0" smtClean="0">
                      <a:solidFill>
                        <a:schemeClr val="bg1"/>
                      </a:solidFill>
                    </a:rPr>
                    <a:t>(script)</a:t>
                  </a:r>
                  <a:endParaRPr lang="en-GB" b="1" dirty="0">
                    <a:solidFill>
                      <a:schemeClr val="bg1"/>
                    </a:solidFill>
                  </a:endParaRPr>
                </a:p>
              </p:txBody>
            </p:sp>
          </p:grpSp>
          <p:cxnSp>
            <p:nvCxnSpPr>
              <p:cNvPr id="17" name="Straight Arrow Connector 16"/>
              <p:cNvCxnSpPr>
                <a:endCxn id="12" idx="3"/>
              </p:cNvCxnSpPr>
              <p:nvPr/>
            </p:nvCxnSpPr>
            <p:spPr>
              <a:xfrm rot="10800000" flipV="1">
                <a:off x="5132205" y="4440609"/>
                <a:ext cx="1254398" cy="147526"/>
              </a:xfrm>
              <a:prstGeom prst="straightConnector1">
                <a:avLst/>
              </a:prstGeom>
              <a:ln cmpd="sng">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18" name="Straight Arrow Connector 17"/>
              <p:cNvCxnSpPr/>
              <p:nvPr/>
            </p:nvCxnSpPr>
            <p:spPr>
              <a:xfrm rot="10800000" flipV="1">
                <a:off x="4200992" y="1573580"/>
                <a:ext cx="2860208" cy="1961929"/>
              </a:xfrm>
              <a:prstGeom prst="straightConnector1">
                <a:avLst/>
              </a:prstGeom>
              <a:ln cmpd="sng">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19" name="Straight Arrow Connector 18"/>
              <p:cNvCxnSpPr/>
              <p:nvPr/>
            </p:nvCxnSpPr>
            <p:spPr>
              <a:xfrm rot="10800000" flipV="1">
                <a:off x="1371600" y="4588135"/>
                <a:ext cx="1731452" cy="91865"/>
              </a:xfrm>
              <a:prstGeom prst="straightConnector1">
                <a:avLst/>
              </a:prstGeom>
              <a:ln cmpd="sng">
                <a:headEnd type="triangle"/>
                <a:tailEnd type="triangle"/>
              </a:ln>
            </p:spPr>
            <p:style>
              <a:lnRef idx="3">
                <a:schemeClr val="accent2"/>
              </a:lnRef>
              <a:fillRef idx="0">
                <a:schemeClr val="accent2"/>
              </a:fillRef>
              <a:effectRef idx="2">
                <a:schemeClr val="accent2"/>
              </a:effectRef>
              <a:fontRef idx="minor">
                <a:schemeClr val="tx1"/>
              </a:fontRef>
            </p:style>
          </p:cxnSp>
          <p:pic>
            <p:nvPicPr>
              <p:cNvPr id="21" name="Picture 4" descr="E:\~Data\1. Technical Material\9. Other\clip art\Server XML Web Service.png"/>
              <p:cNvPicPr>
                <a:picLocks noChangeAspect="1" noChangeArrowheads="1"/>
              </p:cNvPicPr>
              <p:nvPr/>
            </p:nvPicPr>
            <p:blipFill>
              <a:blip r:embed="rId7"/>
              <a:srcRect/>
              <a:stretch>
                <a:fillRect/>
              </a:stretch>
            </p:blipFill>
            <p:spPr bwMode="auto">
              <a:xfrm>
                <a:off x="7061200" y="729034"/>
                <a:ext cx="752828" cy="1155202"/>
              </a:xfrm>
              <a:prstGeom prst="rect">
                <a:avLst/>
              </a:prstGeom>
              <a:noFill/>
            </p:spPr>
          </p:pic>
        </p:grpSp>
        <p:sp>
          <p:nvSpPr>
            <p:cNvPr id="25" name="Curved Down Arrow 24"/>
            <p:cNvSpPr/>
            <p:nvPr/>
          </p:nvSpPr>
          <p:spPr bwMode="auto">
            <a:xfrm flipH="1">
              <a:off x="5925393" y="5230513"/>
              <a:ext cx="350006" cy="657571"/>
            </a:xfrm>
            <a:prstGeom prst="curvedDownArrow">
              <a:avLst>
                <a:gd name="adj1" fmla="val 0"/>
                <a:gd name="adj2" fmla="val 31080"/>
                <a:gd name="adj3" fmla="val 31903"/>
              </a:avLst>
            </a:prstGeom>
            <a:solidFill>
              <a:schemeClr val="accent2">
                <a:alpha val="99000"/>
              </a:schemeClr>
            </a:solidFill>
            <a:ln cmpd="sng">
              <a:headEnd type="none" w="med" len="med"/>
              <a:tailEnd type="none"/>
            </a:ln>
          </p:spPr>
          <p:style>
            <a:lnRef idx="3">
              <a:schemeClr val="accent2"/>
            </a:lnRef>
            <a:fillRef idx="0">
              <a:schemeClr val="accent2"/>
            </a:fillRef>
            <a:effectRef idx="2">
              <a:schemeClr val="accent2"/>
            </a:effectRef>
            <a:fontRef idx="minor">
              <a:schemeClr val="tx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grpSp>
    </p:spTree>
  </p:cSld>
  <p:clrMapOvr>
    <a:masterClrMapping/>
  </p:clrMapOvr>
  <p:transition advTm="3000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Application Model</a:t>
            </a:r>
            <a:endParaRPr lang="en-GB" dirty="0"/>
          </a:p>
        </p:txBody>
      </p:sp>
      <p:pic>
        <p:nvPicPr>
          <p:cNvPr id="4" name="Picture 2" descr="http://samples.msdn.microsoft.com/Silverlight/Silverlight_Next/appmodel/figures/SilverlightApplicationSchematic.png"/>
          <p:cNvPicPr>
            <a:picLocks noChangeAspect="1" noChangeArrowheads="1"/>
          </p:cNvPicPr>
          <p:nvPr/>
        </p:nvPicPr>
        <p:blipFill>
          <a:blip r:embed="rId3"/>
          <a:srcRect/>
          <a:stretch>
            <a:fillRect/>
          </a:stretch>
        </p:blipFill>
        <p:spPr bwMode="auto">
          <a:xfrm>
            <a:off x="1880971" y="1073150"/>
            <a:ext cx="5382059" cy="5324742"/>
          </a:xfrm>
          <a:prstGeom prst="rect">
            <a:avLst/>
          </a:prstGeom>
          <a:noFill/>
          <a:ln>
            <a:noFill/>
          </a:ln>
          <a:effectLst>
            <a:outerShdw blurRad="149987" dist="250190" dir="8460000" algn="ctr">
              <a:srgbClr val="000000">
                <a:alpha val="28000"/>
              </a:srgbClr>
            </a:outerShdw>
            <a:reflection blurRad="6350" stA="50000" endA="275" endPos="40000" dist="101600" dir="5400000" sy="-100000" algn="bl" rotWithShape="0"/>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advTm="3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6.4|35.1"/>
</p:tagLst>
</file>

<file path=ppt/tags/tag2.xml><?xml version="1.0" encoding="utf-8"?>
<p:tagLst xmlns:a="http://schemas.openxmlformats.org/drawingml/2006/main" xmlns:r="http://schemas.openxmlformats.org/officeDocument/2006/relationships" xmlns:p="http://schemas.openxmlformats.org/presentationml/2006/main">
  <p:tag name="TIMING" val="|26.7|11.8"/>
</p:tagLst>
</file>

<file path=ppt/tags/tag3.xml><?xml version="1.0" encoding="utf-8"?>
<p:tagLst xmlns:a="http://schemas.openxmlformats.org/drawingml/2006/main" xmlns:r="http://schemas.openxmlformats.org/officeDocument/2006/relationships" xmlns:p="http://schemas.openxmlformats.org/presentationml/2006/main">
  <p:tag name="TIMING" val="|37.1"/>
</p:tagLst>
</file>

<file path=ppt/theme/theme1.xml><?xml version="1.0" encoding="utf-8"?>
<a:theme xmlns:a="http://schemas.openxmlformats.org/drawingml/2006/main" name="Heroes Happen Here - Launch Wave 2008 Template">
  <a:themeElements>
    <a:clrScheme name="Launch Wave colors">
      <a:dk1>
        <a:srgbClr val="000000"/>
      </a:dk1>
      <a:lt1>
        <a:srgbClr val="FFFFFF"/>
      </a:lt1>
      <a:dk2>
        <a:srgbClr val="4D4D4D"/>
      </a:dk2>
      <a:lt2>
        <a:srgbClr val="CCCCCC"/>
      </a:lt2>
      <a:accent1>
        <a:srgbClr val="0099FF"/>
      </a:accent1>
      <a:accent2>
        <a:srgbClr val="FF3300"/>
      </a:accent2>
      <a:accent3>
        <a:srgbClr val="B0B3B2"/>
      </a:accent3>
      <a:accent4>
        <a:srgbClr val="6EE094"/>
      </a:accent4>
      <a:accent5>
        <a:srgbClr val="F09D42"/>
      </a:accent5>
      <a:accent6>
        <a:srgbClr val="B092E6"/>
      </a:accent6>
      <a:hlink>
        <a:srgbClr val="0099FF"/>
      </a:hlink>
      <a:folHlink>
        <a:srgbClr val="BEBEBE"/>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1"/>
        </a:lnRef>
        <a:fillRef idx="3">
          <a:schemeClr val="accent1"/>
        </a:fillRef>
        <a:effectRef idx="3">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1008</Words>
  <Application>Microsoft Office PowerPoint</Application>
  <PresentationFormat>On-screen Show (4:3)</PresentationFormat>
  <Paragraphs>125</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Heroes Happen Here - Launch Wave 2008 Template</vt:lpstr>
      <vt:lpstr>Introduction to Silverlight 2</vt:lpstr>
      <vt:lpstr>Web vs. Client</vt:lpstr>
      <vt:lpstr>Slide 3</vt:lpstr>
      <vt:lpstr>Supported Platforms</vt:lpstr>
      <vt:lpstr>Rich Internet Applications</vt:lpstr>
      <vt:lpstr>What You Need To Install</vt:lpstr>
      <vt:lpstr>AGENDA</vt:lpstr>
      <vt:lpstr>AGENDA</vt:lpstr>
      <vt:lpstr>Application Model</vt:lpstr>
      <vt:lpstr>Getting Started</vt:lpstr>
      <vt:lpstr>Rich User Interface</vt:lpstr>
      <vt:lpstr>XAML-based UI</vt:lpstr>
      <vt:lpstr>Browser Integration</vt:lpstr>
      <vt:lpstr>HTML Bridge</vt:lpstr>
      <vt:lpstr>Many Types of Outside Data</vt:lpstr>
      <vt:lpstr>Networking</vt:lpstr>
      <vt:lpstr>Access File System</vt:lpstr>
      <vt:lpstr>IsolatedStorage, OpenFileDialog</vt:lpstr>
      <vt:lpstr>Summary</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2008-04-21T00:28:10Z</dcterms:created>
  <dcterms:modified xsi:type="dcterms:W3CDTF">2008-05-19T23:36:48Z</dcterms:modified>
</cp:coreProperties>
</file>