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31"/>
  </p:notesMasterIdLst>
  <p:handoutMasterIdLst>
    <p:handoutMasterId r:id="rId32"/>
  </p:handoutMasterIdLst>
  <p:sldIdLst>
    <p:sldId id="390" r:id="rId2"/>
    <p:sldId id="353" r:id="rId3"/>
    <p:sldId id="335" r:id="rId4"/>
    <p:sldId id="336" r:id="rId5"/>
    <p:sldId id="382" r:id="rId6"/>
    <p:sldId id="317" r:id="rId7"/>
    <p:sldId id="318" r:id="rId8"/>
    <p:sldId id="323" r:id="rId9"/>
    <p:sldId id="319" r:id="rId10"/>
    <p:sldId id="320" r:id="rId11"/>
    <p:sldId id="321" r:id="rId12"/>
    <p:sldId id="383" r:id="rId13"/>
    <p:sldId id="338" r:id="rId14"/>
    <p:sldId id="339" r:id="rId15"/>
    <p:sldId id="340" r:id="rId16"/>
    <p:sldId id="327" r:id="rId17"/>
    <p:sldId id="358" r:id="rId18"/>
    <p:sldId id="328" r:id="rId19"/>
    <p:sldId id="357" r:id="rId20"/>
    <p:sldId id="329" r:id="rId21"/>
    <p:sldId id="356" r:id="rId22"/>
    <p:sldId id="330" r:id="rId23"/>
    <p:sldId id="355" r:id="rId24"/>
    <p:sldId id="346" r:id="rId25"/>
    <p:sldId id="348" r:id="rId26"/>
    <p:sldId id="391" r:id="rId27"/>
    <p:sldId id="392" r:id="rId28"/>
    <p:sldId id="393" r:id="rId29"/>
    <p:sldId id="394" r:id="rId30"/>
  </p:sldIdLst>
  <p:sldSz cx="9144000" cy="6858000" type="screen4x3"/>
  <p:notesSz cx="6858000" cy="9144000"/>
  <p:custDataLst>
    <p:tags r:id="rId33"/>
  </p:custDataLst>
  <p:defaultTextStyle>
    <a:defPPr>
      <a:defRPr lang="en-US"/>
    </a:defPPr>
    <a:lvl1pPr algn="l" rtl="0" fontAlgn="base">
      <a:spcBef>
        <a:spcPct val="0"/>
      </a:spcBef>
      <a:spcAft>
        <a:spcPct val="0"/>
      </a:spcAft>
      <a:defRPr kern="1200">
        <a:solidFill>
          <a:schemeClr val="tx1"/>
        </a:solidFill>
        <a:latin typeface="Segoe Semibold"/>
        <a:ea typeface="+mn-ea"/>
        <a:cs typeface="Arial" pitchFamily="34" charset="0"/>
      </a:defRPr>
    </a:lvl1pPr>
    <a:lvl2pPr marL="457200" algn="l" rtl="0" fontAlgn="base">
      <a:spcBef>
        <a:spcPct val="0"/>
      </a:spcBef>
      <a:spcAft>
        <a:spcPct val="0"/>
      </a:spcAft>
      <a:defRPr kern="1200">
        <a:solidFill>
          <a:schemeClr val="tx1"/>
        </a:solidFill>
        <a:latin typeface="Segoe Semibold"/>
        <a:ea typeface="+mn-ea"/>
        <a:cs typeface="Arial" pitchFamily="34" charset="0"/>
      </a:defRPr>
    </a:lvl2pPr>
    <a:lvl3pPr marL="914400" algn="l" rtl="0" fontAlgn="base">
      <a:spcBef>
        <a:spcPct val="0"/>
      </a:spcBef>
      <a:spcAft>
        <a:spcPct val="0"/>
      </a:spcAft>
      <a:defRPr kern="1200">
        <a:solidFill>
          <a:schemeClr val="tx1"/>
        </a:solidFill>
        <a:latin typeface="Segoe Semibold"/>
        <a:ea typeface="+mn-ea"/>
        <a:cs typeface="Arial" pitchFamily="34" charset="0"/>
      </a:defRPr>
    </a:lvl3pPr>
    <a:lvl4pPr marL="1371600" algn="l" rtl="0" fontAlgn="base">
      <a:spcBef>
        <a:spcPct val="0"/>
      </a:spcBef>
      <a:spcAft>
        <a:spcPct val="0"/>
      </a:spcAft>
      <a:defRPr kern="1200">
        <a:solidFill>
          <a:schemeClr val="tx1"/>
        </a:solidFill>
        <a:latin typeface="Segoe Semibold"/>
        <a:ea typeface="+mn-ea"/>
        <a:cs typeface="Arial" pitchFamily="34" charset="0"/>
      </a:defRPr>
    </a:lvl4pPr>
    <a:lvl5pPr marL="1828800" algn="l" rtl="0" fontAlgn="base">
      <a:spcBef>
        <a:spcPct val="0"/>
      </a:spcBef>
      <a:spcAft>
        <a:spcPct val="0"/>
      </a:spcAft>
      <a:defRPr kern="1200">
        <a:solidFill>
          <a:schemeClr val="tx1"/>
        </a:solidFill>
        <a:latin typeface="Segoe Semibold"/>
        <a:ea typeface="+mn-ea"/>
        <a:cs typeface="Arial" pitchFamily="34" charset="0"/>
      </a:defRPr>
    </a:lvl5pPr>
    <a:lvl6pPr marL="2286000" algn="l" defTabSz="914400" rtl="0" eaLnBrk="1" latinLnBrk="0" hangingPunct="1">
      <a:defRPr kern="1200">
        <a:solidFill>
          <a:schemeClr val="tx1"/>
        </a:solidFill>
        <a:latin typeface="Segoe Semibold"/>
        <a:ea typeface="+mn-ea"/>
        <a:cs typeface="Arial" pitchFamily="34" charset="0"/>
      </a:defRPr>
    </a:lvl6pPr>
    <a:lvl7pPr marL="2743200" algn="l" defTabSz="914400" rtl="0" eaLnBrk="1" latinLnBrk="0" hangingPunct="1">
      <a:defRPr kern="1200">
        <a:solidFill>
          <a:schemeClr val="tx1"/>
        </a:solidFill>
        <a:latin typeface="Segoe Semibold"/>
        <a:ea typeface="+mn-ea"/>
        <a:cs typeface="Arial" pitchFamily="34" charset="0"/>
      </a:defRPr>
    </a:lvl7pPr>
    <a:lvl8pPr marL="3200400" algn="l" defTabSz="914400" rtl="0" eaLnBrk="1" latinLnBrk="0" hangingPunct="1">
      <a:defRPr kern="1200">
        <a:solidFill>
          <a:schemeClr val="tx1"/>
        </a:solidFill>
        <a:latin typeface="Segoe Semibold"/>
        <a:ea typeface="+mn-ea"/>
        <a:cs typeface="Arial" pitchFamily="34" charset="0"/>
      </a:defRPr>
    </a:lvl8pPr>
    <a:lvl9pPr marL="3657600" algn="l" defTabSz="914400" rtl="0" eaLnBrk="1" latinLnBrk="0" hangingPunct="1">
      <a:defRPr kern="1200">
        <a:solidFill>
          <a:schemeClr val="tx1"/>
        </a:solidFill>
        <a:latin typeface="Segoe Semibold"/>
        <a:ea typeface="+mn-ea"/>
        <a:cs typeface="Arial"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webPr encoding="windows-1252"/>
  <p:prnPr prnWhat="handouts6" clrMode="bw" frameSlides="1"/>
  <p:showPr showNarration="1" useTimings="0">
    <p:present/>
    <p:sldAll/>
    <p:penClr>
      <a:srgbClr val="FF0000"/>
    </p:penClr>
  </p:showPr>
  <p:clrMru>
    <a:srgbClr val="22233A"/>
    <a:srgbClr val="777777"/>
    <a:srgbClr val="DDDDDD"/>
    <a:srgbClr val="FFFFFF"/>
    <a:srgbClr val="D06800"/>
    <a:srgbClr val="BC5E00"/>
    <a:srgbClr val="FF9933"/>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13" autoAdjust="0"/>
    <p:restoredTop sz="93939" autoAdjust="0"/>
  </p:normalViewPr>
  <p:slideViewPr>
    <p:cSldViewPr snapToGrid="0">
      <p:cViewPr varScale="1">
        <p:scale>
          <a:sx n="52" d="100"/>
          <a:sy n="52" d="100"/>
        </p:scale>
        <p:origin x="-538" y="-77"/>
      </p:cViewPr>
      <p:guideLst>
        <p:guide orient="horz" pos="2160"/>
        <p:guide orient="horz" pos="899"/>
        <p:guide orient="horz" pos="2590"/>
        <p:guide pos="2264"/>
        <p:guide pos="240"/>
        <p:guide pos="484"/>
        <p:guide pos="5543"/>
        <p:guide pos="5308"/>
      </p:guideLst>
    </p:cSldViewPr>
  </p:slideViewPr>
  <p:notesTextViewPr>
    <p:cViewPr>
      <p:scale>
        <a:sx n="100" d="100"/>
        <a:sy n="100" d="100"/>
      </p:scale>
      <p:origin x="0" y="0"/>
    </p:cViewPr>
  </p:notesTextViewPr>
  <p:sorterViewPr>
    <p:cViewPr>
      <p:scale>
        <a:sx n="80" d="100"/>
        <a:sy n="80" d="100"/>
      </p:scale>
      <p:origin x="0" y="6206"/>
    </p:cViewPr>
  </p:sorterViewPr>
  <p:notesViewPr>
    <p:cSldViewPr snapToGrid="0">
      <p:cViewPr>
        <p:scale>
          <a:sx n="50" d="100"/>
          <a:sy n="50" d="100"/>
        </p:scale>
        <p:origin x="-2676" y="-29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defRPr sz="1200" b="1">
                <a:effectLst/>
                <a:latin typeface="Segoe Semibold" pitchFamily="34" charset="0"/>
                <a:cs typeface="+mn-cs"/>
              </a:defRPr>
            </a:lvl1pPr>
          </a:lstStyle>
          <a:p>
            <a:pPr>
              <a:defRPr/>
            </a:pPr>
            <a:endParaRPr lang="en-US"/>
          </a:p>
        </p:txBody>
      </p:sp>
      <p:sp>
        <p:nvSpPr>
          <p:cNvPr id="1945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000">
                <a:effectLst/>
                <a:latin typeface="Segoe" pitchFamily="34" charset="0"/>
                <a:cs typeface="+mn-cs"/>
              </a:defRPr>
            </a:lvl1pPr>
          </a:lstStyle>
          <a:p>
            <a:pPr>
              <a:defRPr/>
            </a:pPr>
            <a:fld id="{D37D6EB9-668F-4E20-90AF-7C1781D7D3F4}" type="datetime8">
              <a:rPr lang="en-US"/>
              <a:pPr>
                <a:defRPr/>
              </a:pPr>
              <a:t>6/4/2008 2:16 PM</a:t>
            </a:fld>
            <a:endParaRPr lang="en-US"/>
          </a:p>
        </p:txBody>
      </p:sp>
      <p:sp>
        <p:nvSpPr>
          <p:cNvPr id="19460" name="Rectangle 4"/>
          <p:cNvSpPr>
            <a:spLocks noGrp="1" noChangeArrowheads="1"/>
          </p:cNvSpPr>
          <p:nvPr>
            <p:ph type="ftr" sz="quarter" idx="2"/>
          </p:nvPr>
        </p:nvSpPr>
        <p:spPr bwMode="auto">
          <a:xfrm>
            <a:off x="0" y="8686800"/>
            <a:ext cx="61849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defRPr sz="800">
                <a:effectLst/>
                <a:latin typeface="Segoe" pitchFamily="34" charset="0"/>
                <a:cs typeface="Arial" charset="0"/>
              </a:defRPr>
            </a:lvl1pPr>
          </a:lstStyle>
          <a:p>
            <a:pPr>
              <a:defRPr/>
            </a:pPr>
            <a:r>
              <a:rPr lang="en-US" sz="1600" dirty="0" smtClean="0"/>
              <a:t>MED304</a:t>
            </a:r>
            <a:endParaRPr lang="en-US" sz="1600" dirty="0"/>
          </a:p>
        </p:txBody>
      </p:sp>
      <p:sp>
        <p:nvSpPr>
          <p:cNvPr id="19461" name="Rectangle 5"/>
          <p:cNvSpPr>
            <a:spLocks noGrp="1" noChangeArrowheads="1"/>
          </p:cNvSpPr>
          <p:nvPr>
            <p:ph type="sldNum" sz="quarter" idx="3"/>
          </p:nvPr>
        </p:nvSpPr>
        <p:spPr bwMode="auto">
          <a:xfrm>
            <a:off x="6246813" y="8686800"/>
            <a:ext cx="6111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b="1">
                <a:effectLst/>
                <a:latin typeface="Segoe Semibold" pitchFamily="34" charset="0"/>
                <a:cs typeface="+mn-cs"/>
              </a:defRPr>
            </a:lvl1pPr>
          </a:lstStyle>
          <a:p>
            <a:pPr>
              <a:defRPr/>
            </a:pPr>
            <a:fld id="{3F808EF9-E105-4DD8-9E3E-0D6BF80A4A8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spcBef>
                <a:spcPct val="0"/>
              </a:spcBef>
              <a:defRPr sz="1200">
                <a:effectLst/>
                <a:latin typeface="Times New Roman" pitchFamily="18" charset="0"/>
                <a:cs typeface="+mn-cs"/>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200">
                <a:effectLst/>
                <a:latin typeface="Times New Roman" pitchFamily="18" charset="0"/>
                <a:cs typeface="+mn-cs"/>
              </a:defRPr>
            </a:lvl1pPr>
          </a:lstStyle>
          <a:p>
            <a:pPr>
              <a:defRPr/>
            </a:pPr>
            <a:fld id="{BEC7875B-CBEE-4D30-A27F-3319239C0706}" type="datetime8">
              <a:rPr lang="en-US"/>
              <a:pPr>
                <a:defRPr/>
              </a:pPr>
              <a:t>6/4/2008 2:16 PM</a:t>
            </a:fld>
            <a:endParaRPr lang="en-US"/>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9702" name="Rectangle 6"/>
          <p:cNvSpPr>
            <a:spLocks noGrp="1" noChangeArrowheads="1"/>
          </p:cNvSpPr>
          <p:nvPr>
            <p:ph type="ftr" sz="quarter" idx="4"/>
          </p:nvPr>
        </p:nvSpPr>
        <p:spPr bwMode="auto">
          <a:xfrm>
            <a:off x="0" y="8791575"/>
            <a:ext cx="5667375" cy="350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defRPr sz="800">
                <a:effectLst/>
                <a:latin typeface="Segoe" pitchFamily="34" charset="0"/>
                <a:cs typeface="Arial" charset="0"/>
              </a:defRPr>
            </a:lvl1pPr>
          </a:lstStyle>
          <a:p>
            <a:pPr>
              <a:defRPr/>
            </a:pPr>
            <a:r>
              <a:rPr lang="en-US"/>
              <a:t>© 2004 Microsoft Corporation. All rights reserved.</a:t>
            </a:r>
          </a:p>
          <a:p>
            <a:pPr>
              <a:defRPr/>
            </a:pPr>
            <a:r>
              <a:rPr lang="en-US"/>
              <a:t>This presentation is for informational purposes only. Microsoft makes no warranties, express or implied, in this summary.</a:t>
            </a:r>
          </a:p>
        </p:txBody>
      </p:sp>
      <p:sp>
        <p:nvSpPr>
          <p:cNvPr id="29703" name="Rectangle 7"/>
          <p:cNvSpPr>
            <a:spLocks noGrp="1" noChangeArrowheads="1"/>
          </p:cNvSpPr>
          <p:nvPr>
            <p:ph type="sldNum" sz="quarter" idx="5"/>
          </p:nvPr>
        </p:nvSpPr>
        <p:spPr bwMode="auto">
          <a:xfrm>
            <a:off x="5583238" y="8685213"/>
            <a:ext cx="1273175"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defRPr sz="1200">
                <a:effectLst/>
                <a:latin typeface="Times New Roman" pitchFamily="18" charset="0"/>
                <a:cs typeface="+mn-cs"/>
              </a:defRPr>
            </a:lvl1pPr>
          </a:lstStyle>
          <a:p>
            <a:pPr>
              <a:defRPr/>
            </a:pPr>
            <a:fld id="{3F00C210-71ED-4D44-8CF8-387E802203AD}" type="slidenum">
              <a:rPr lang="en-US"/>
              <a:pPr>
                <a:defRPr/>
              </a:pPr>
              <a:t>‹#›</a:t>
            </a:fld>
            <a:endParaRPr lang="en-US"/>
          </a:p>
        </p:txBody>
      </p:sp>
    </p:spTree>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dt" sz="quarter" idx="1"/>
          </p:nvPr>
        </p:nvSpPr>
        <p:spPr>
          <a:noFill/>
        </p:spPr>
        <p:txBody>
          <a:bodyPr/>
          <a:lstStyle/>
          <a:p>
            <a:fld id="{48F9A3E3-3AC8-4CA2-B9CF-FDEC61C024D5}" type="datetime8">
              <a:rPr lang="en-US" smtClean="0"/>
              <a:pPr/>
              <a:t>6/4/2008 2:16 PM</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dt" sz="quarter" idx="1"/>
          </p:nvPr>
        </p:nvSpPr>
        <p:spPr>
          <a:noFill/>
        </p:spPr>
        <p:txBody>
          <a:bodyPr/>
          <a:lstStyle/>
          <a:p>
            <a:fld id="{40A461E5-21D5-457C-BE4F-5678C4286014}" type="datetime8">
              <a:rPr lang="en-US" smtClean="0"/>
              <a:pPr/>
              <a:t>6/4/2008 2:16 PM</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dt" sz="quarter" idx="1"/>
          </p:nvPr>
        </p:nvSpPr>
        <p:spPr>
          <a:noFill/>
        </p:spPr>
        <p:txBody>
          <a:bodyPr/>
          <a:lstStyle/>
          <a:p>
            <a:fld id="{9AF66460-CCE6-4A5F-9264-4352AF8CC716}" type="datetime8">
              <a:rPr lang="en-US" smtClean="0"/>
              <a:pPr/>
              <a:t>6/4/2008 2:16 PM</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a:noFill/>
        </p:spPr>
        <p:txBody>
          <a:bodyPr/>
          <a:lstStyle/>
          <a:p>
            <a:fld id="{AA6AB65D-0090-45D7-8881-ABDE8762C975}" type="datetime8">
              <a:rPr lang="en-US" smtClean="0"/>
              <a:pPr/>
              <a:t>6/4/2008 2:16 PM</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dt" sz="quarter" idx="1"/>
          </p:nvPr>
        </p:nvSpPr>
        <p:spPr>
          <a:noFill/>
        </p:spPr>
        <p:txBody>
          <a:bodyPr/>
          <a:lstStyle/>
          <a:p>
            <a:fld id="{4D459CCE-3C5D-4148-B324-358162D4F3A8}" type="datetime8">
              <a:rPr lang="en-US" smtClean="0"/>
              <a:pPr/>
              <a:t>6/4/2008 2:16 PM</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dt" sz="quarter" idx="1"/>
          </p:nvPr>
        </p:nvSpPr>
        <p:spPr>
          <a:noFill/>
        </p:spPr>
        <p:txBody>
          <a:bodyPr/>
          <a:lstStyle/>
          <a:p>
            <a:fld id="{B8C8B4A1-A077-4593-A6DE-E46E13208909}" type="datetime8">
              <a:rPr lang="en-US" smtClean="0"/>
              <a:pPr/>
              <a:t>6/4/2008 2:16 PM</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a:noFill/>
        </p:spPr>
        <p:txBody>
          <a:bodyPr/>
          <a:lstStyle/>
          <a:p>
            <a:fld id="{CE7398E6-F088-4582-ABC8-1D2CB284BE12}" type="datetime8">
              <a:rPr lang="en-US" smtClean="0"/>
              <a:pPr/>
              <a:t>6/4/2008 2:16 PM</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dt" sz="quarter" idx="1"/>
          </p:nvPr>
        </p:nvSpPr>
        <p:spPr>
          <a:noFill/>
        </p:spPr>
        <p:txBody>
          <a:bodyPr/>
          <a:lstStyle/>
          <a:p>
            <a:fld id="{02F32342-9A02-4B0B-8866-F2BFC844F6A1}" type="datetime8">
              <a:rPr lang="en-US" smtClean="0"/>
              <a:pPr/>
              <a:t>6/4/2008 2:16 PM</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dt" sz="quarter" idx="1"/>
          </p:nvPr>
        </p:nvSpPr>
        <p:spPr>
          <a:noFill/>
        </p:spPr>
        <p:txBody>
          <a:bodyPr/>
          <a:lstStyle/>
          <a:p>
            <a:fld id="{B3BB4E5E-DBE9-4FCC-9CB7-EE8EA59CAF1E}" type="datetime8">
              <a:rPr lang="en-US" smtClean="0"/>
              <a:pPr/>
              <a:t>6/4/2008 2:16 PM</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dt" sz="quarter" idx="1"/>
          </p:nvPr>
        </p:nvSpPr>
        <p:spPr>
          <a:noFill/>
        </p:spPr>
        <p:txBody>
          <a:bodyPr/>
          <a:lstStyle/>
          <a:p>
            <a:fld id="{B2FC82C4-E5A2-4A6C-9285-AE6D75153538}" type="datetime8">
              <a:rPr lang="en-US" smtClean="0"/>
              <a:pPr/>
              <a:t>6/4/2008 2:16 PM</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dt" sz="quarter" idx="1"/>
          </p:nvPr>
        </p:nvSpPr>
        <p:spPr>
          <a:noFill/>
        </p:spPr>
        <p:txBody>
          <a:bodyPr/>
          <a:lstStyle/>
          <a:p>
            <a:fld id="{C2DDC681-073D-42A8-8595-DD8C1E066BC4}" type="datetime8">
              <a:rPr lang="en-US" smtClean="0"/>
              <a:pPr/>
              <a:t>6/4/2008 2:16 PM</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a:noFill/>
        </p:spPr>
        <p:txBody>
          <a:bodyPr/>
          <a:lstStyle/>
          <a:p>
            <a:fld id="{F655551F-AE31-40AA-A1B8-D9E0AAEFB451}" type="datetime8">
              <a:rPr lang="en-US" smtClean="0"/>
              <a:pPr/>
              <a:t>6/4/2008 2:16 PM</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6/4/2008 2:16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29</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dt" sz="quarter" idx="1"/>
          </p:nvPr>
        </p:nvSpPr>
        <p:spPr>
          <a:noFill/>
        </p:spPr>
        <p:txBody>
          <a:bodyPr/>
          <a:lstStyle/>
          <a:p>
            <a:fld id="{AEAC90DF-4866-4C08-B551-C2ADE18F2FE6}" type="datetime8">
              <a:rPr lang="en-US" smtClean="0"/>
              <a:pPr/>
              <a:t>6/4/2008 2:16 PM</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dt" sz="quarter" idx="1"/>
          </p:nvPr>
        </p:nvSpPr>
        <p:spPr>
          <a:noFill/>
        </p:spPr>
        <p:txBody>
          <a:bodyPr/>
          <a:lstStyle/>
          <a:p>
            <a:fld id="{A1FBBFF8-12FE-492A-9D13-1CB6AFE24339}" type="datetime8">
              <a:rPr lang="en-US" smtClean="0"/>
              <a:pPr/>
              <a:t>6/4/2008 2:16 PM</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dt" sz="quarter" idx="1"/>
          </p:nvPr>
        </p:nvSpPr>
        <p:spPr>
          <a:noFill/>
        </p:spPr>
        <p:txBody>
          <a:bodyPr/>
          <a:lstStyle/>
          <a:p>
            <a:fld id="{A15E7D95-AE6E-4588-9C8A-537C17000581}" type="datetime8">
              <a:rPr lang="en-US" smtClean="0"/>
              <a:pPr/>
              <a:t>6/4/2008 2:16 PM</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dt" sz="quarter" idx="1"/>
          </p:nvPr>
        </p:nvSpPr>
        <p:spPr>
          <a:noFill/>
        </p:spPr>
        <p:txBody>
          <a:bodyPr/>
          <a:lstStyle/>
          <a:p>
            <a:fld id="{94D7D41E-9E4E-4F16-A0B2-640FACB6B159}" type="datetime8">
              <a:rPr lang="en-US" smtClean="0"/>
              <a:pPr/>
              <a:t>6/4/2008 2:16 PM</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dt" sz="quarter" idx="1"/>
          </p:nvPr>
        </p:nvSpPr>
        <p:spPr>
          <a:noFill/>
        </p:spPr>
        <p:txBody>
          <a:bodyPr/>
          <a:lstStyle/>
          <a:p>
            <a:fld id="{F98DB9A4-16EB-407F-8955-1A735F04E6C2}" type="datetime8">
              <a:rPr lang="en-US" smtClean="0"/>
              <a:pPr/>
              <a:t>6/4/2008 2:16 PM</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dt" sz="quarter" idx="1"/>
          </p:nvPr>
        </p:nvSpPr>
        <p:spPr>
          <a:noFill/>
        </p:spPr>
        <p:txBody>
          <a:bodyPr/>
          <a:lstStyle/>
          <a:p>
            <a:fld id="{22AA859D-0FA6-4736-83BE-8A379ADD41C7}" type="datetime8">
              <a:rPr lang="en-US" smtClean="0"/>
              <a:pPr/>
              <a:t>6/4/2008 2:16 PM</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dt" sz="quarter" idx="1"/>
          </p:nvPr>
        </p:nvSpPr>
        <p:spPr>
          <a:noFill/>
        </p:spPr>
        <p:txBody>
          <a:bodyPr/>
          <a:lstStyle/>
          <a:p>
            <a:fld id="{0280D6CA-57A8-4F79-AAD3-11D79AEF1BB4}" type="datetime8">
              <a:rPr lang="en-US" smtClean="0"/>
              <a:pPr/>
              <a:t>6/4/2008 2:16 PM</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microsoft.com/msdn" TargetMode="External"/><Relationship Id="rId4" Type="http://schemas.openxmlformats.org/officeDocument/2006/relationships/hyperlink" Target="http://www.microsoft.com/teched"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Resources for Developers">
    <p:spTree>
      <p:nvGrpSpPr>
        <p:cNvPr id="1" name=""/>
        <p:cNvGrpSpPr/>
        <p:nvPr/>
      </p:nvGrpSpPr>
      <p:grpSpPr>
        <a:xfrm>
          <a:off x="0" y="0"/>
          <a:ext cx="0" cy="0"/>
          <a:chOff x="0" y="0"/>
          <a:chExt cx="0" cy="0"/>
        </a:xfrm>
      </p:grpSpPr>
      <p:sp>
        <p:nvSpPr>
          <p:cNvPr id="3" name="Rounded Rectangle 2"/>
          <p:cNvSpPr/>
          <p:nvPr/>
        </p:nvSpPr>
        <p:spPr bwMode="auto">
          <a:xfrm>
            <a:off x="0" y="990600"/>
            <a:ext cx="914400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 name="Rounded Rectangle 3"/>
          <p:cNvSpPr/>
          <p:nvPr/>
        </p:nvSpPr>
        <p:spPr bwMode="auto">
          <a:xfrm>
            <a:off x="0" y="3429000"/>
            <a:ext cx="5867400" cy="838200"/>
          </a:xfrm>
          <a:prstGeom prst="roundRect">
            <a:avLst>
              <a:gd name="adj" fmla="val 50000"/>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p>
            <a:pPr algn="ctr" defTabSz="914099" fontAlgn="base">
              <a:spcBef>
                <a:spcPct val="0"/>
              </a:spcBef>
              <a:spcAft>
                <a:spcPct val="0"/>
              </a:spcAft>
              <a:defRPr/>
            </a:pP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5" name="Picture 4" descr="C:\Users\bmarb\AppData\Local\Temp\msohtmlclip1\01\clip_image001.png"/>
          <p:cNvPicPr>
            <a:picLocks noChangeAspect="1" noChangeArrowheads="1"/>
          </p:cNvPicPr>
          <p:nvPr/>
        </p:nvPicPr>
        <p:blipFill>
          <a:blip r:embed="rId2"/>
          <a:srcRect/>
          <a:stretch>
            <a:fillRect/>
          </a:stretch>
        </p:blipFill>
        <p:spPr bwMode="auto">
          <a:xfrm>
            <a:off x="4579144" y="2209800"/>
            <a:ext cx="4183856" cy="3213202"/>
          </a:xfrm>
          <a:prstGeom prst="rect">
            <a:avLst/>
          </a:prstGeom>
          <a:noFill/>
          <a:ln>
            <a:noFill/>
          </a:ln>
          <a:effectLst>
            <a:glow rad="101600">
              <a:schemeClr val="accent6">
                <a:satMod val="175000"/>
                <a:alpha val="40000"/>
              </a:schemeClr>
            </a:glow>
            <a:reflection blurRad="6350" stA="52000" endA="300" endPos="35000" dir="5400000" sy="-100000" algn="bl" rotWithShape="0"/>
          </a:effectLst>
          <a:scene3d>
            <a:camera prst="perspectiveHeroicExtremeLeftFacing" fov="3000000">
              <a:rot lat="777496" lon="1390288" rev="21572207"/>
            </a:camera>
            <a:lightRig rig="threePt" dir="t"/>
          </a:scene3d>
        </p:spPr>
      </p:pic>
      <p:grpSp>
        <p:nvGrpSpPr>
          <p:cNvPr id="2" name="Group 29"/>
          <p:cNvGrpSpPr/>
          <p:nvPr/>
        </p:nvGrpSpPr>
        <p:grpSpPr>
          <a:xfrm>
            <a:off x="228600" y="1247775"/>
            <a:ext cx="457200" cy="457200"/>
            <a:chOff x="0" y="1400175"/>
            <a:chExt cx="457200" cy="457200"/>
          </a:xfrm>
        </p:grpSpPr>
        <p:sp>
          <p:nvSpPr>
            <p:cNvPr id="7" name="Oval 6"/>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 name="Oval 7"/>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 name="Oval 8"/>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6" name="Group 33"/>
          <p:cNvGrpSpPr/>
          <p:nvPr/>
        </p:nvGrpSpPr>
        <p:grpSpPr>
          <a:xfrm>
            <a:off x="228600" y="3671887"/>
            <a:ext cx="457200" cy="457200"/>
            <a:chOff x="0" y="1400175"/>
            <a:chExt cx="457200" cy="457200"/>
          </a:xfrm>
        </p:grpSpPr>
        <p:sp>
          <p:nvSpPr>
            <p:cNvPr id="11" name="Oval 10"/>
            <p:cNvSpPr/>
            <p:nvPr/>
          </p:nvSpPr>
          <p:spPr>
            <a:xfrm>
              <a:off x="161365" y="1561540"/>
              <a:ext cx="152400" cy="152400"/>
            </a:xfrm>
            <a:prstGeom prst="ellipse">
              <a:avLst/>
            </a:prstGeom>
            <a:gradFill flip="none" rotWithShape="1">
              <a:gsLst>
                <a:gs pos="10000">
                  <a:srgbClr val="C0504D">
                    <a:lumMod val="50000"/>
                  </a:srgbClr>
                </a:gs>
                <a:gs pos="100000">
                  <a:srgbClr val="F79646">
                    <a:lumMod val="50000"/>
                  </a:srgbClr>
                </a:gs>
              </a:gsLst>
              <a:path path="shape">
                <a:fillToRect l="50000" t="50000" r="50000" b="50000"/>
              </a:path>
              <a:tileRect/>
            </a:gradFill>
            <a:ln w="12700" cap="flat" cmpd="sng" algn="ctr">
              <a:gradFill>
                <a:gsLst>
                  <a:gs pos="0">
                    <a:srgbClr val="F79646">
                      <a:lumMod val="75000"/>
                    </a:srgbClr>
                  </a:gs>
                  <a:gs pos="100000">
                    <a:srgbClr val="F79646"/>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Oval 11"/>
            <p:cNvSpPr/>
            <p:nvPr/>
          </p:nvSpPr>
          <p:spPr>
            <a:xfrm>
              <a:off x="0" y="1400175"/>
              <a:ext cx="457200" cy="457200"/>
            </a:xfrm>
            <a:prstGeom prst="ellipse">
              <a:avLst/>
            </a:prstGeom>
            <a:solidFill>
              <a:srgbClr val="FFC000"/>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 name="Oval 12"/>
            <p:cNvSpPr/>
            <p:nvPr/>
          </p:nvSpPr>
          <p:spPr>
            <a:xfrm>
              <a:off x="152400" y="1552575"/>
              <a:ext cx="152400" cy="152400"/>
            </a:xfrm>
            <a:prstGeom prst="ellipse">
              <a:avLst/>
            </a:prstGeom>
            <a:solidFill>
              <a:sysClr val="window" lastClr="FFFFFF"/>
            </a:solidFill>
            <a:ln w="127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15" name="Oval 14"/>
          <p:cNvSpPr/>
          <p:nvPr/>
        </p:nvSpPr>
        <p:spPr bwMode="auto">
          <a:xfrm>
            <a:off x="95250" y="1085850"/>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16" name="Oval 15"/>
          <p:cNvSpPr/>
          <p:nvPr/>
        </p:nvSpPr>
        <p:spPr bwMode="auto">
          <a:xfrm>
            <a:off x="95250" y="3519487"/>
            <a:ext cx="762000" cy="762000"/>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pic>
        <p:nvPicPr>
          <p:cNvPr id="17" name="Picture 16" descr="msdn_1inch_rgb.png"/>
          <p:cNvPicPr>
            <a:picLocks noChangeAspect="1"/>
          </p:cNvPicPr>
          <p:nvPr/>
        </p:nvPicPr>
        <p:blipFill>
          <a:blip r:embed="rId3"/>
          <a:stretch>
            <a:fillRect/>
          </a:stretch>
        </p:blipFill>
        <p:spPr bwMode="invGray">
          <a:xfrm>
            <a:off x="838200" y="3505200"/>
            <a:ext cx="1857375" cy="942975"/>
          </a:xfrm>
          <a:prstGeom prst="rect">
            <a:avLst/>
          </a:prstGeom>
        </p:spPr>
      </p:pic>
      <p:sp>
        <p:nvSpPr>
          <p:cNvPr id="18" name="Rectangle 17"/>
          <p:cNvSpPr/>
          <p:nvPr/>
        </p:nvSpPr>
        <p:spPr>
          <a:xfrm>
            <a:off x="838200" y="2286000"/>
            <a:ext cx="4572000" cy="954107"/>
          </a:xfrm>
          <a:prstGeom prst="rect">
            <a:avLst/>
          </a:prstGeom>
        </p:spPr>
        <p:txBody>
          <a:bodyPr>
            <a:spAutoFit/>
          </a:bodyPr>
          <a:lstStyle/>
          <a:p>
            <a:pPr>
              <a:spcBef>
                <a:spcPts val="600"/>
              </a:spcBef>
            </a:pPr>
            <a:r>
              <a:rPr lang="en-US" sz="2000" dirty="0" smtClean="0">
                <a:hlinkClick r:id="rId4"/>
              </a:rPr>
              <a:t>www.microsoft.com/teched</a:t>
            </a:r>
            <a:r>
              <a:rPr lang="en-US" sz="2000" dirty="0" smtClean="0"/>
              <a:t> </a:t>
            </a:r>
          </a:p>
          <a:p>
            <a:pPr marL="0" lvl="1" indent="0">
              <a:lnSpc>
                <a:spcPct val="100000"/>
              </a:lnSpc>
              <a:spcBef>
                <a:spcPts val="0"/>
              </a:spcBef>
              <a:buNone/>
              <a:tabLst>
                <a:tab pos="1828800" algn="l"/>
              </a:tabLst>
            </a:pPr>
            <a:r>
              <a:rPr lang="en-US" dirty="0" err="1" smtClean="0"/>
              <a:t>Tech·Talks</a:t>
            </a:r>
            <a:r>
              <a:rPr lang="en-US" dirty="0" smtClean="0"/>
              <a:t>	 </a:t>
            </a:r>
            <a:r>
              <a:rPr lang="en-US" dirty="0" err="1" smtClean="0"/>
              <a:t>Tech·Ed</a:t>
            </a:r>
            <a:r>
              <a:rPr lang="en-US" dirty="0" smtClean="0"/>
              <a:t> Bloggers</a:t>
            </a:r>
          </a:p>
          <a:p>
            <a:pPr marL="0" lvl="1" indent="0">
              <a:lnSpc>
                <a:spcPct val="100000"/>
              </a:lnSpc>
              <a:spcBef>
                <a:spcPts val="0"/>
              </a:spcBef>
              <a:buNone/>
              <a:tabLst>
                <a:tab pos="1828800" algn="l"/>
              </a:tabLst>
            </a:pPr>
            <a:r>
              <a:rPr lang="en-US" dirty="0" smtClean="0"/>
              <a:t>Live Simulcasts	Virtual Labs</a:t>
            </a:r>
          </a:p>
        </p:txBody>
      </p:sp>
      <p:sp>
        <p:nvSpPr>
          <p:cNvPr id="19" name="Rectangle 18"/>
          <p:cNvSpPr/>
          <p:nvPr/>
        </p:nvSpPr>
        <p:spPr>
          <a:xfrm>
            <a:off x="838200" y="4419600"/>
            <a:ext cx="4572000" cy="1046440"/>
          </a:xfrm>
          <a:prstGeom prst="rect">
            <a:avLst/>
          </a:prstGeom>
        </p:spPr>
        <p:txBody>
          <a:bodyPr>
            <a:spAutoFit/>
          </a:bodyPr>
          <a:lstStyle/>
          <a:p>
            <a:pPr>
              <a:spcBef>
                <a:spcPts val="600"/>
              </a:spcBef>
              <a:tabLst>
                <a:tab pos="1828800" algn="l"/>
              </a:tabLst>
            </a:pPr>
            <a:r>
              <a:rPr lang="en-US" sz="2000" dirty="0" smtClean="0">
                <a:hlinkClick r:id="rId5"/>
              </a:rPr>
              <a:t>http://microsoft.com/msdn</a:t>
            </a:r>
            <a:r>
              <a:rPr lang="en-US" sz="2400" b="1" dirty="0" smtClean="0"/>
              <a:t>  </a:t>
            </a:r>
            <a:endParaRPr lang="en-US" sz="2400" dirty="0" smtClean="0"/>
          </a:p>
          <a:p>
            <a:pPr marL="0" lvl="1" indent="0">
              <a:lnSpc>
                <a:spcPct val="100000"/>
              </a:lnSpc>
              <a:spcBef>
                <a:spcPts val="0"/>
              </a:spcBef>
              <a:buNone/>
              <a:tabLst>
                <a:tab pos="1828800" algn="l"/>
              </a:tabLst>
            </a:pPr>
            <a:endParaRPr lang="en-US" dirty="0" smtClean="0"/>
          </a:p>
          <a:p>
            <a:pPr marL="0" lvl="1" indent="0">
              <a:lnSpc>
                <a:spcPct val="100000"/>
              </a:lnSpc>
              <a:spcBef>
                <a:spcPts val="0"/>
              </a:spcBef>
              <a:buNone/>
              <a:tabLst>
                <a:tab pos="1828800" algn="l"/>
              </a:tabLst>
            </a:pPr>
            <a:r>
              <a:rPr lang="en-US" sz="2000" dirty="0" smtClean="0"/>
              <a:t>Developer’s Kit, Licenses, and MORE!</a:t>
            </a:r>
          </a:p>
        </p:txBody>
      </p:sp>
      <p:pic>
        <p:nvPicPr>
          <p:cNvPr id="20" name="Picture 19" descr="TechEd_online.png"/>
          <p:cNvPicPr>
            <a:picLocks noChangeAspect="1"/>
          </p:cNvPicPr>
          <p:nvPr/>
        </p:nvPicPr>
        <p:blipFill>
          <a:blip r:embed="rId6"/>
          <a:stretch>
            <a:fillRect/>
          </a:stretch>
        </p:blipFill>
        <p:spPr bwMode="invGray">
          <a:xfrm>
            <a:off x="914400" y="1209675"/>
            <a:ext cx="2409825" cy="1076325"/>
          </a:xfrm>
          <a:prstGeom prst="rect">
            <a:avLst/>
          </a:prstGeom>
        </p:spPr>
      </p:pic>
      <p:sp>
        <p:nvSpPr>
          <p:cNvPr id="22" name="Title 1"/>
          <p:cNvSpPr txBox="1">
            <a:spLocks/>
          </p:cNvSpPr>
          <p:nvPr/>
        </p:nvSpPr>
        <p:spPr>
          <a:xfrm>
            <a:off x="381000" y="228600"/>
            <a:ext cx="8375946" cy="664797"/>
          </a:xfrm>
          <a:prstGeom prst="rect">
            <a:avLst/>
          </a:prstGeom>
        </p:spPr>
        <p:txBody>
          <a:bodyPr vert="horz" wrap="square" lIns="0" tIns="0" rIns="0" bIns="0" rtlCol="0" anchor="t">
            <a:norm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Resources for Developers</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15"/>
                                        </p:tgtEl>
                                      </p:cBhvr>
                                    </p:animEffect>
                                    <p:set>
                                      <p:cBhvr>
                                        <p:cTn id="12" dur="1" fill="hold">
                                          <p:stCondLst>
                                            <p:cond delay="1999"/>
                                          </p:stCondLst>
                                        </p:cTn>
                                        <p:tgtEl>
                                          <p:spTgt spid="15"/>
                                        </p:tgtEl>
                                        <p:attrNameLst>
                                          <p:attrName>style.visibility</p:attrName>
                                        </p:attrNameLst>
                                      </p:cBhvr>
                                      <p:to>
                                        <p:strVal val="hidden"/>
                                      </p:to>
                                    </p:set>
                                  </p:childTnLst>
                                </p:cTn>
                              </p:par>
                              <p:par>
                                <p:cTn id="13" presetID="1" presetClass="entr" presetSubtype="0" fill="hold" grpId="0" nodeType="withEffect">
                                  <p:stCondLst>
                                    <p:cond delay="80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800"/>
                                  </p:stCondLst>
                                  <p:childTnLst>
                                    <p:set>
                                      <p:cBhvr>
                                        <p:cTn id="16" dur="1" fill="hold">
                                          <p:stCondLst>
                                            <p:cond delay="0"/>
                                          </p:stCondLst>
                                        </p:cTn>
                                        <p:tgtEl>
                                          <p:spTgt spid="6"/>
                                        </p:tgtEl>
                                        <p:attrNameLst>
                                          <p:attrName>style.visibility</p:attrName>
                                        </p:attrNameLst>
                                      </p:cBhvr>
                                      <p:to>
                                        <p:strVal val="visible"/>
                                      </p:to>
                                    </p:set>
                                  </p:childTnLst>
                                </p:cTn>
                              </p:par>
                              <p:par>
                                <p:cTn id="17" presetID="10" presetClass="exit" presetSubtype="0" fill="hold" grpId="1" nodeType="withEffect">
                                  <p:stCondLst>
                                    <p:cond delay="1000"/>
                                  </p:stCondLst>
                                  <p:childTnLst>
                                    <p:animEffect transition="out" filter="fade">
                                      <p:cBhvr>
                                        <p:cTn id="18" dur="2000"/>
                                        <p:tgtEl>
                                          <p:spTgt spid="16"/>
                                        </p:tgtEl>
                                      </p:cBhvr>
                                    </p:animEffect>
                                    <p:set>
                                      <p:cBhvr>
                                        <p:cTn id="19"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4C19A"/>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4C19A"/>
              </a:solidFill>
              <a:effectLst/>
              <a:uLnTx/>
              <a:uFillTx/>
              <a:latin typeface="+mn-lt"/>
              <a:ea typeface="+mn-ea"/>
              <a:cs typeface="+mn-cs"/>
            </a:endParaRPr>
          </a:p>
        </p:txBody>
      </p:sp>
      <p:pic>
        <p:nvPicPr>
          <p:cNvPr id="6" name="Picture 5" descr="TechEd Dev logo for title masterpng.png"/>
          <p:cNvPicPr>
            <a:picLocks noChangeAspect="1"/>
          </p:cNvPicPr>
          <p:nvPr/>
        </p:nvPicPr>
        <p:blipFill>
          <a:blip r:embed="rId3"/>
          <a:srcRect/>
          <a:stretch>
            <a:fillRect/>
          </a:stretch>
        </p:blipFill>
        <p:spPr bwMode="invGray">
          <a:xfrm>
            <a:off x="5943600" y="5181600"/>
            <a:ext cx="3200400" cy="1676400"/>
          </a:xfrm>
          <a:prstGeom prst="rect">
            <a:avLst/>
          </a:prstGeom>
        </p:spPr>
      </p:pic>
      <p:sp>
        <p:nvSpPr>
          <p:cNvPr id="8" name="Text Placeholder 7"/>
          <p:cNvSpPr>
            <a:spLocks noGrp="1"/>
          </p:cNvSpPr>
          <p:nvPr>
            <p:ph type="body" sz="quarter" idx="10" hasCustomPrompt="1"/>
          </p:nvPr>
        </p:nvSpPr>
        <p:spPr>
          <a:xfrm>
            <a:off x="730250" y="228600"/>
            <a:ext cx="3841750" cy="276999"/>
          </a:xfrm>
        </p:spPr>
        <p:txBody>
          <a:bodyPr/>
          <a:lstStyle>
            <a:lvl1pPr>
              <a:buFont typeface="Arial" pitchFamily="34" charset="0"/>
              <a:buNone/>
              <a:defRPr sz="2000"/>
            </a:lvl1pPr>
          </a:lstStyle>
          <a:p>
            <a:pPr lvl="0"/>
            <a:r>
              <a:rPr lang="en-US" dirty="0" smtClean="0"/>
              <a:t>Session Code:</a:t>
            </a:r>
            <a:endParaRPr lang="en-US" dirty="0"/>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5" name="Picture 4" descr="ContentForgroundOrange.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88734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ContentForgroundOrange.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pic>
        <p:nvPicPr>
          <p:cNvPr id="6" name="Picture 5" descr="ContentForgroundOrange.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ContentForgroundOrange.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pic>
        <p:nvPicPr>
          <p:cNvPr id="4" name="Picture 3" descr="ContentForgroundOrange.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descr="ContentForgroundOrange.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381506"/>
            <a:ext cx="6994362" cy="1523494"/>
          </a:xfrm>
        </p:spPr>
        <p:txBody>
          <a:bodyPr anchor="b" anchorCtr="0">
            <a:noAutofit/>
          </a:bodyPr>
          <a:lstStyle>
            <a:lvl1pPr>
              <a:lnSpc>
                <a:spcPct val="90000"/>
              </a:lnSpc>
              <a:defRPr sz="4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0013" y="3657601"/>
            <a:ext cx="6994362"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370012"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F6C9A8"/>
                    </a:gs>
                    <a:gs pos="62000">
                      <a:srgbClr val="ED9655"/>
                    </a:gs>
                    <a:gs pos="88000">
                      <a:srgbClr val="EA883E"/>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2B486"/>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2B486"/>
              </a:solidFill>
              <a:effectLst/>
              <a:uLnTx/>
              <a:uFillTx/>
              <a:latin typeface="+mn-lt"/>
              <a:ea typeface="+mn-ea"/>
              <a:cs typeface="+mn-cs"/>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val Slide">
    <p:spTree>
      <p:nvGrpSpPr>
        <p:cNvPr id="1" name=""/>
        <p:cNvGrpSpPr/>
        <p:nvPr/>
      </p:nvGrpSpPr>
      <p:grpSpPr>
        <a:xfrm>
          <a:off x="0" y="0"/>
          <a:ext cx="0" cy="0"/>
          <a:chOff x="0" y="0"/>
          <a:chExt cx="0" cy="0"/>
        </a:xfrm>
      </p:grpSpPr>
      <p:sp>
        <p:nvSpPr>
          <p:cNvPr id="3" name="Round Same Side Corner Rectangle 2"/>
          <p:cNvSpPr/>
          <p:nvPr/>
        </p:nvSpPr>
        <p:spPr bwMode="blackWhite">
          <a:xfrm rot="5400000">
            <a:off x="1429939" y="2380061"/>
            <a:ext cx="2443162" cy="5360192"/>
          </a:xfrm>
          <a:prstGeom prst="round2SameRect">
            <a:avLst>
              <a:gd name="adj1" fmla="val 50000"/>
              <a:gd name="adj2" fmla="val 0"/>
            </a:avLst>
          </a:prstGeom>
          <a:gradFill flip="none" rotWithShape="1">
            <a:gsLst>
              <a:gs pos="0">
                <a:srgbClr val="0270DB">
                  <a:alpha val="15294"/>
                </a:srgbClr>
              </a:gs>
              <a:gs pos="24000">
                <a:srgbClr val="0270DB">
                  <a:alpha val="64706"/>
                </a:srgbClr>
              </a:gs>
              <a:gs pos="35000">
                <a:srgbClr val="0270DB">
                  <a:alpha val="74902"/>
                </a:srgb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Trebuchet MS" pitchFamily="34" charset="0"/>
            </a:endParaRPr>
          </a:p>
        </p:txBody>
      </p:sp>
      <p:sp>
        <p:nvSpPr>
          <p:cNvPr id="4" name="Freeform 3"/>
          <p:cNvSpPr/>
          <p:nvPr/>
        </p:nvSpPr>
        <p:spPr bwMode="auto">
          <a:xfrm>
            <a:off x="-1" y="171450"/>
            <a:ext cx="10163175" cy="6686550"/>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10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Freeform 4"/>
          <p:cNvSpPr/>
          <p:nvPr/>
        </p:nvSpPr>
        <p:spPr bwMode="auto">
          <a:xfrm>
            <a:off x="1" y="-82550"/>
            <a:ext cx="10109200" cy="6931025"/>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33000"/>
                </a:schemeClr>
              </a:gs>
              <a:gs pos="100000">
                <a:srgbClr val="000000">
                  <a:alpha val="10000"/>
                </a:srgbClr>
              </a:gs>
            </a:gsLst>
            <a:lin ang="2700000" scaled="1"/>
            <a:tileRect/>
          </a:gradFill>
          <a:ln w="9525">
            <a:noFill/>
            <a:miter lim="800000"/>
            <a:headEnd/>
            <a:tailEnd/>
          </a:ln>
        </p:spPr>
        <p:txBody>
          <a:bodyPr anchor="t" anchorCtr="0"/>
          <a:lstStyle/>
          <a:p>
            <a:pPr algn="ctr" defTabSz="914099" fontAlgn="base">
              <a:spcBef>
                <a:spcPct val="0"/>
              </a:spcBef>
              <a:spcAft>
                <a:spcPct val="0"/>
              </a:spcAft>
              <a:defRPr/>
            </a:pPr>
            <a:endParaRPr lang="en-US" sz="32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 name="Picture 4" descr="C:\Users\bmarb\AppData\Local\Temp\msohtmlclip1\01\clip_image001.png"/>
          <p:cNvPicPr>
            <a:picLocks noChangeAspect="1" noChangeArrowheads="1"/>
          </p:cNvPicPr>
          <p:nvPr/>
        </p:nvPicPr>
        <p:blipFill>
          <a:blip r:embed="rId2" cstate="screen"/>
          <a:srcRect/>
          <a:stretch>
            <a:fillRect/>
          </a:stretch>
        </p:blipFill>
        <p:spPr bwMode="auto">
          <a:xfrm>
            <a:off x="3886201" y="1048657"/>
            <a:ext cx="3314177" cy="2304143"/>
          </a:xfrm>
          <a:prstGeom prst="rect">
            <a:avLst/>
          </a:prstGeom>
          <a:noFill/>
          <a:ln>
            <a:noFill/>
          </a:ln>
          <a:effectLst>
            <a:reflection blurRad="6350" stA="52000" endA="300" endPos="35000" dir="5400000" sy="-100000" algn="bl" rotWithShape="0"/>
          </a:effectLst>
          <a:scene3d>
            <a:camera prst="perspectiveHeroicExtremeLeftFacing" fov="3000000">
              <a:rot lat="643454" lon="234611" rev="21480000"/>
            </a:camera>
            <a:lightRig rig="threePt" dir="t"/>
          </a:scene3d>
        </p:spPr>
      </p:pic>
      <p:grpSp>
        <p:nvGrpSpPr>
          <p:cNvPr id="2" name="Group 16"/>
          <p:cNvGrpSpPr/>
          <p:nvPr/>
        </p:nvGrpSpPr>
        <p:grpSpPr>
          <a:xfrm>
            <a:off x="723900" y="600075"/>
            <a:ext cx="2170113" cy="4683411"/>
            <a:chOff x="723900" y="600075"/>
            <a:chExt cx="2170113" cy="4683411"/>
          </a:xfrm>
        </p:grpSpPr>
        <p:pic>
          <p:nvPicPr>
            <p:cNvPr id="8" name="Picture 7" descr="officeult.png"/>
            <p:cNvPicPr>
              <a:picLocks noChangeAspect="1"/>
            </p:cNvPicPr>
            <p:nvPr/>
          </p:nvPicPr>
          <p:blipFill>
            <a:blip r:embed="rId3" cstate="screen"/>
            <a:stretch>
              <a:fillRect/>
            </a:stretch>
          </p:blipFill>
          <p:spPr>
            <a:xfrm>
              <a:off x="834724" y="2674613"/>
              <a:ext cx="1621402" cy="2608873"/>
            </a:xfrm>
            <a:prstGeom prst="rect">
              <a:avLst/>
            </a:prstGeom>
          </p:spPr>
        </p:pic>
        <p:pic>
          <p:nvPicPr>
            <p:cNvPr id="9" name="Picture 4" descr="C:\Documents and Settings\Jessica Mans\Desktop\In progress\TechEd\Ult07EN_3DP.png"/>
            <p:cNvPicPr>
              <a:picLocks noChangeAspect="1" noChangeArrowheads="1"/>
            </p:cNvPicPr>
            <p:nvPr/>
          </p:nvPicPr>
          <p:blipFill>
            <a:blip r:embed="rId4" cstate="screen"/>
            <a:srcRect/>
            <a:stretch>
              <a:fillRect/>
            </a:stretch>
          </p:blipFill>
          <p:spPr bwMode="auto">
            <a:xfrm>
              <a:off x="723900" y="600075"/>
              <a:ext cx="2170113" cy="2392362"/>
            </a:xfrm>
            <a:prstGeom prst="rect">
              <a:avLst/>
            </a:prstGeom>
            <a:noFill/>
            <a:ln w="9525">
              <a:noFill/>
              <a:miter lim="800000"/>
              <a:headEnd/>
              <a:tailEnd/>
            </a:ln>
            <a:effectLst/>
          </p:spPr>
        </p:pic>
      </p:grpSp>
      <p:sp>
        <p:nvSpPr>
          <p:cNvPr id="10" name="Rounded Rectangle 9"/>
          <p:cNvSpPr/>
          <p:nvPr/>
        </p:nvSpPr>
        <p:spPr bwMode="blackGray">
          <a:xfrm>
            <a:off x="1676400" y="4057650"/>
            <a:ext cx="3457575"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lvl="0" defTabSz="914099" fontAlgn="base">
              <a:spcBef>
                <a:spcPct val="0"/>
              </a:spcBef>
              <a:spcAft>
                <a:spcPct val="0"/>
              </a:spcAft>
              <a:defRPr/>
            </a:pPr>
            <a:r>
              <a:rPr lang="en-US" sz="3600" dirty="0" smtClean="0">
                <a:solidFill>
                  <a:srgbClr val="FFFFFF"/>
                </a:solidFill>
                <a:effectLst>
                  <a:outerShdw blurRad="38100" dist="38100" dir="2700000" algn="tl">
                    <a:srgbClr val="000000">
                      <a:alpha val="43137"/>
                    </a:srgbClr>
                  </a:outerShdw>
                </a:effectLst>
                <a:latin typeface="Segoe" pitchFamily="34" charset="0"/>
              </a:rPr>
              <a:t>Complete an</a:t>
            </a:r>
          </a:p>
          <a:p>
            <a:pPr lvl="0" defTabSz="914099" fontAlgn="base">
              <a:spcBef>
                <a:spcPct val="0"/>
              </a:spcBef>
              <a:spcAft>
                <a:spcPct val="0"/>
              </a:spcAft>
              <a:defRPr/>
            </a:pPr>
            <a:r>
              <a:rPr lang="en-US" sz="3600" dirty="0" smtClean="0">
                <a:solidFill>
                  <a:srgbClr val="FFFFFF"/>
                </a:solidFill>
                <a:effectLst>
                  <a:outerShdw blurRad="38100" dist="38100" dir="2700000" algn="tl">
                    <a:srgbClr val="000000">
                      <a:alpha val="43137"/>
                    </a:srgbClr>
                  </a:outerShdw>
                </a:effectLst>
                <a:latin typeface="Segoe" pitchFamily="34" charset="0"/>
              </a:rPr>
              <a:t>evaluation on</a:t>
            </a:r>
          </a:p>
          <a:p>
            <a:pPr lvl="0" defTabSz="914099" fontAlgn="base">
              <a:spcBef>
                <a:spcPct val="0"/>
              </a:spcBef>
              <a:spcAft>
                <a:spcPct val="0"/>
              </a:spcAft>
              <a:defRPr/>
            </a:pPr>
            <a:r>
              <a:rPr lang="en-US" sz="3600" dirty="0" err="1" smtClean="0">
                <a:solidFill>
                  <a:srgbClr val="FFFFFF"/>
                </a:solidFill>
                <a:effectLst>
                  <a:outerShdw blurRad="38100" dist="38100" dir="2700000" algn="tl">
                    <a:srgbClr val="000000">
                      <a:alpha val="43137"/>
                    </a:srgbClr>
                  </a:outerShdw>
                </a:effectLst>
                <a:latin typeface="Segoe" pitchFamily="34" charset="0"/>
              </a:rPr>
              <a:t>CommNet</a:t>
            </a:r>
            <a:r>
              <a:rPr lang="en-US" sz="3600" dirty="0" smtClean="0">
                <a:solidFill>
                  <a:srgbClr val="FFFFFF"/>
                </a:solidFill>
                <a:effectLst>
                  <a:outerShdw blurRad="38100" dist="38100" dir="2700000" algn="tl">
                    <a:srgbClr val="000000">
                      <a:alpha val="43137"/>
                    </a:srgbClr>
                  </a:outerShdw>
                </a:effectLst>
                <a:latin typeface="Segoe" pitchFamily="34" charset="0"/>
              </a:rPr>
              <a:t> and</a:t>
            </a:r>
          </a:p>
          <a:p>
            <a:pPr lvl="0" defTabSz="914099" fontAlgn="base">
              <a:spcBef>
                <a:spcPct val="0"/>
              </a:spcBef>
              <a:spcAft>
                <a:spcPct val="0"/>
              </a:spcAft>
              <a:defRPr/>
            </a:pPr>
            <a:r>
              <a:rPr lang="en-US" sz="3600" dirty="0" smtClean="0">
                <a:solidFill>
                  <a:srgbClr val="FFFFFF"/>
                </a:solidFill>
                <a:effectLst>
                  <a:outerShdw blurRad="38100" dist="38100" dir="2700000" algn="tl">
                    <a:srgbClr val="000000">
                      <a:alpha val="43137"/>
                    </a:srgbClr>
                  </a:outerShdw>
                </a:effectLst>
                <a:latin typeface="Segoe" pitchFamily="34" charset="0"/>
              </a:rPr>
              <a:t>enter to win!</a:t>
            </a:r>
          </a:p>
        </p:txBody>
      </p:sp>
      <p:sp>
        <p:nvSpPr>
          <p:cNvPr id="11" name="Wave 10"/>
          <p:cNvSpPr/>
          <p:nvPr/>
        </p:nvSpPr>
        <p:spPr bwMode="black">
          <a:xfrm>
            <a:off x="3505200" y="1676400"/>
            <a:ext cx="3505200" cy="1981200"/>
          </a:xfrm>
          <a:prstGeom prst="wave">
            <a:avLst>
              <a:gd name="adj1" fmla="val 15882"/>
              <a:gd name="adj2" fmla="val 9010"/>
            </a:avLst>
          </a:prstGeom>
          <a:gradFill flip="none" rotWithShape="1">
            <a:gsLst>
              <a:gs pos="0">
                <a:schemeClr val="accent5">
                  <a:alpha val="16000"/>
                </a:schemeClr>
              </a:gs>
              <a:gs pos="54000">
                <a:schemeClr val="accent5"/>
              </a:gs>
              <a:gs pos="100000">
                <a:schemeClr val="accent5">
                  <a:alpha val="0"/>
                </a:schemeClr>
              </a:gs>
            </a:gsLst>
            <a:lin ang="5400000" scaled="1"/>
            <a:tileRect/>
          </a:gradFill>
          <a:ln w="38100">
            <a:noFill/>
            <a:headEnd type="none" w="med" len="med"/>
            <a:tailEnd type="none" w="med" len="med"/>
          </a:ln>
          <a:effectLst>
            <a:softEdge rad="63500"/>
          </a:effectLst>
          <a:scene3d>
            <a:camera prst="orthographicFront">
              <a:rot lat="0" lon="0" rev="0"/>
            </a:camera>
            <a:lightRig rig="threePt" dir="t">
              <a:rot lat="0" lon="0" rev="9000000"/>
            </a:lightRig>
          </a:scene3d>
          <a:sp3d prstMaterial="flat">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lstStyle/>
          <a:p>
            <a:pPr algn="ctr" defTabSz="914099" fontAlgn="base">
              <a:lnSpc>
                <a:spcPts val="2400"/>
              </a:lnSpc>
              <a:spcBef>
                <a:spcPct val="0"/>
              </a:spcBef>
              <a:spcAft>
                <a:spcPct val="0"/>
              </a:spcAft>
            </a:pPr>
            <a:r>
              <a:rPr lang="en-US" sz="3600" dirty="0" smtClean="0">
                <a:solidFill>
                  <a:srgbClr val="FFFFFF"/>
                </a:solidFill>
                <a:effectLst>
                  <a:outerShdw blurRad="38100" dist="38100" dir="2700000" algn="tl">
                    <a:srgbClr val="000000">
                      <a:alpha val="43137"/>
                    </a:srgbClr>
                  </a:outerShdw>
                </a:effectLst>
                <a:latin typeface="+mj-lt"/>
              </a:rPr>
              <a:t>1 Year </a:t>
            </a:r>
            <a:r>
              <a:rPr lang="en-US" sz="2800" dirty="0" smtClean="0">
                <a:solidFill>
                  <a:srgbClr val="FFFFFF"/>
                </a:solidFill>
                <a:effectLst>
                  <a:outerShdw blurRad="38100" dist="38100" dir="2700000" algn="tl">
                    <a:srgbClr val="000000">
                      <a:alpha val="43137"/>
                    </a:srgbClr>
                  </a:outerShdw>
                </a:effectLst>
                <a:latin typeface="+mj-lt"/>
              </a:rPr>
              <a:t>Subscription!</a:t>
            </a:r>
          </a:p>
        </p:txBody>
      </p:sp>
      <p:pic>
        <p:nvPicPr>
          <p:cNvPr id="12" name="Picture 11" descr="Zune white front.PNG"/>
          <p:cNvPicPr>
            <a:picLocks noChangeAspect="1"/>
          </p:cNvPicPr>
          <p:nvPr/>
        </p:nvPicPr>
        <p:blipFill>
          <a:blip r:embed="rId5" cstate="screen"/>
          <a:srcRect/>
          <a:stretch>
            <a:fillRect/>
          </a:stretch>
        </p:blipFill>
        <p:spPr>
          <a:xfrm>
            <a:off x="6553200" y="2667000"/>
            <a:ext cx="1563478" cy="3165089"/>
          </a:xfrm>
          <a:prstGeom prst="rect">
            <a:avLst/>
          </a:prstGeom>
          <a:noFill/>
          <a:ln>
            <a:noFill/>
          </a:ln>
          <a:effectLst/>
        </p:spPr>
      </p:pic>
      <p:pic>
        <p:nvPicPr>
          <p:cNvPr id="13" name="Picture 12" descr="msdn_1inch_rgb.png"/>
          <p:cNvPicPr>
            <a:picLocks noChangeAspect="1"/>
          </p:cNvPicPr>
          <p:nvPr/>
        </p:nvPicPr>
        <p:blipFill>
          <a:blip r:embed="rId6"/>
          <a:stretch>
            <a:fillRect/>
          </a:stretch>
        </p:blipFill>
        <p:spPr bwMode="invGray">
          <a:xfrm>
            <a:off x="4826000" y="3429000"/>
            <a:ext cx="1651000" cy="838200"/>
          </a:xfrm>
          <a:prstGeom prst="rect">
            <a:avLst/>
          </a:prstGeom>
        </p:spPr>
      </p:pic>
      <p:grpSp>
        <p:nvGrpSpPr>
          <p:cNvPr id="7" name="Group 17"/>
          <p:cNvGrpSpPr/>
          <p:nvPr/>
        </p:nvGrpSpPr>
        <p:grpSpPr>
          <a:xfrm>
            <a:off x="2009775" y="800100"/>
            <a:ext cx="2170113" cy="4685811"/>
            <a:chOff x="2009775" y="800100"/>
            <a:chExt cx="2170113" cy="4685811"/>
          </a:xfrm>
        </p:grpSpPr>
        <p:pic>
          <p:nvPicPr>
            <p:cNvPr id="15" name="Picture 14" descr="winvista.png"/>
            <p:cNvPicPr>
              <a:picLocks noChangeAspect="1"/>
            </p:cNvPicPr>
            <p:nvPr/>
          </p:nvPicPr>
          <p:blipFill>
            <a:blip r:embed="rId7" cstate="screen"/>
            <a:stretch>
              <a:fillRect/>
            </a:stretch>
          </p:blipFill>
          <p:spPr>
            <a:xfrm>
              <a:off x="2142049" y="2877038"/>
              <a:ext cx="1621402" cy="2608873"/>
            </a:xfrm>
            <a:prstGeom prst="rect">
              <a:avLst/>
            </a:prstGeom>
          </p:spPr>
        </p:pic>
        <p:pic>
          <p:nvPicPr>
            <p:cNvPr id="16" name="Picture 3" descr="C:\Documents and Settings\Jessica Mans\Desktop\In progress\TechEd\V_UltEN_3DP.png"/>
            <p:cNvPicPr>
              <a:picLocks noChangeAspect="1" noChangeArrowheads="1"/>
            </p:cNvPicPr>
            <p:nvPr/>
          </p:nvPicPr>
          <p:blipFill>
            <a:blip r:embed="rId8" cstate="screen"/>
            <a:srcRect/>
            <a:stretch>
              <a:fillRect/>
            </a:stretch>
          </p:blipFill>
          <p:spPr bwMode="auto">
            <a:xfrm>
              <a:off x="2009775" y="800100"/>
              <a:ext cx="2170113" cy="2392363"/>
            </a:xfrm>
            <a:prstGeom prst="rect">
              <a:avLst/>
            </a:prstGeom>
            <a:noFill/>
            <a:ln w="9525">
              <a:noFill/>
              <a:miter lim="800000"/>
              <a:headEnd/>
              <a:tailEnd/>
            </a:ln>
            <a:effectLst/>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
                                        </p:tgtEl>
                                        <p:attrNameLst>
                                          <p:attrName>ppt_x</p:attrName>
                                          <p:attrName>ppt_y</p:attrName>
                                        </p:attrNameLst>
                                      </p:cBhvr>
                                      <p:rCtr x="125" y="0"/>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par>
                                <p:cTn id="13" presetID="64" presetClass="path" presetSubtype="0" decel="50000" fill="hold" grpId="1" nodeType="withEffect">
                                  <p:stCondLst>
                                    <p:cond delay="0"/>
                                  </p:stCondLst>
                                  <p:childTnLst>
                                    <p:animMotion origin="layout" path="M 4.16667E-6 0.33334 L 4.16667E-6 -3.33333E-6 " pathEditMode="relative" rAng="0" ptsTypes="AA">
                                      <p:cBhvr>
                                        <p:cTn id="14" dur="1000" fill="hold"/>
                                        <p:tgtEl>
                                          <p:spTgt spid="10"/>
                                        </p:tgtEl>
                                        <p:attrNameLst>
                                          <p:attrName>ppt_x</p:attrName>
                                          <p:attrName>ppt_y</p:attrName>
                                        </p:attrNameLst>
                                      </p:cBhvr>
                                      <p:rCtr x="0" y="-167"/>
                                    </p:animMotion>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0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000"/>
                                        <p:tgtEl>
                                          <p:spTgt spid="13"/>
                                        </p:tgtEl>
                                      </p:cBhvr>
                                    </p:animEffect>
                                  </p:childTnLst>
                                </p:cTn>
                              </p:par>
                            </p:childTnLst>
                          </p:cTn>
                        </p:par>
                        <p:par>
                          <p:cTn id="30" fill="hold">
                            <p:stCondLst>
                              <p:cond delay="4000"/>
                            </p:stCondLst>
                            <p:childTnLst>
                              <p:par>
                                <p:cTn id="31" presetID="53"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p:bldP spid="10" grpId="1"/>
      <p:bldP spid="11"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370012"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F6C9A8"/>
                    </a:gs>
                    <a:gs pos="62000">
                      <a:srgbClr val="ED9655"/>
                    </a:gs>
                    <a:gs pos="88000">
                      <a:srgbClr val="EA883E"/>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2B486"/>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2B486"/>
              </a:solidFill>
              <a:effectLst/>
              <a:uLnTx/>
              <a:uFillTx/>
              <a:latin typeface="+mn-lt"/>
              <a:ea typeface="+mn-ea"/>
              <a:cs typeface="+mn-cs"/>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054" y="228600"/>
            <a:ext cx="8375946"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7054" y="1420814"/>
            <a:ext cx="8375946" cy="212803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ContentForgroundOrange.png"/>
          <p:cNvPicPr>
            <a:picLocks noChangeAspect="1"/>
          </p:cNvPicPr>
          <p:nvPr/>
        </p:nvPicPr>
        <p:blipFill>
          <a:blip r:embed="rId12"/>
          <a:stretch>
            <a:fillRect/>
          </a:stretch>
        </p:blipFill>
        <p:spPr>
          <a:xfrm>
            <a:off x="0" y="0"/>
            <a:ext cx="9144000" cy="6858000"/>
          </a:xfrm>
          <a:prstGeom prst="rect">
            <a:avLst/>
          </a:prstGeom>
        </p:spPr>
      </p:pic>
      <p:pic>
        <p:nvPicPr>
          <p:cNvPr id="5" name="Picture 4" descr="ContentForgroundOrange.png"/>
          <p:cNvPicPr>
            <a:picLocks noChangeAspect="1"/>
          </p:cNvPicPr>
          <p:nvPr/>
        </p:nvPicPr>
        <p:blipFill>
          <a:blip r:embed="rId12"/>
          <a:stretch>
            <a:fillRect/>
          </a:stretch>
        </p:blipFill>
        <p:spPr>
          <a:xfrm>
            <a:off x="0" y="0"/>
            <a:ext cx="9144000" cy="6858000"/>
          </a:xfrm>
          <a:prstGeom prst="rect">
            <a:avLst/>
          </a:prstGeom>
        </p:spPr>
      </p:pic>
    </p:spTree>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5" r:id="rId5"/>
    <p:sldLayoutId id="2147483716" r:id="rId6"/>
    <p:sldLayoutId id="2147483717" r:id="rId7"/>
    <p:sldLayoutId id="2147483718" r:id="rId8"/>
    <p:sldLayoutId id="2147483719" r:id="rId9"/>
    <p:sldLayoutId id="2147483720" r:id="rId10"/>
  </p:sldLayoutIdLst>
  <p:transition>
    <p:fade/>
  </p:transition>
  <p:txStyles>
    <p:titleStyle>
      <a:lvl1pPr algn="l" defTabSz="914363" rtl="0" eaLnBrk="1" latinLnBrk="0" hangingPunct="1">
        <a:lnSpc>
          <a:spcPct val="90000"/>
        </a:lnSpc>
        <a:spcBef>
          <a:spcPct val="0"/>
        </a:spcBef>
        <a:buNone/>
        <a:defRPr lang="en-US" sz="4800" b="0" kern="1200" cap="none" spc="-100" baseline="0" dirty="0" smtClean="0">
          <a:ln w="3175">
            <a:noFill/>
          </a:ln>
          <a:solidFill>
            <a:schemeClr val="tx1"/>
          </a:solidFill>
          <a:effectLst/>
          <a:latin typeface="Calibri" pitchFamily="34" charset="0"/>
          <a:ea typeface="+mn-ea"/>
          <a:cs typeface="Arial" charset="0"/>
        </a:defRPr>
      </a:lvl1pPr>
    </p:titleStyle>
    <p:bodyStyle>
      <a:lvl1pPr marL="463550" indent="-463550" algn="l" defTabSz="914363" rtl="0" eaLnBrk="1" latinLnBrk="0" hangingPunct="1">
        <a:lnSpc>
          <a:spcPct val="90000"/>
        </a:lnSpc>
        <a:spcBef>
          <a:spcPct val="20000"/>
        </a:spcBef>
        <a:buSzPct val="120000"/>
        <a:buFontTx/>
        <a:buBlip>
          <a:blip r:embed="rId13"/>
        </a:buBlip>
        <a:defRPr sz="3200" kern="1200">
          <a:solidFill>
            <a:schemeClr val="tx1"/>
          </a:solidFill>
          <a:latin typeface="Calibri" pitchFamily="34" charset="0"/>
          <a:ea typeface="+mn-ea"/>
          <a:cs typeface="+mn-cs"/>
        </a:defRPr>
      </a:lvl1pPr>
      <a:lvl2pPr marL="833438" indent="-369888" algn="l" defTabSz="914363" rtl="0" eaLnBrk="1" latinLnBrk="0" hangingPunct="1">
        <a:lnSpc>
          <a:spcPct val="90000"/>
        </a:lnSpc>
        <a:spcBef>
          <a:spcPct val="20000"/>
        </a:spcBef>
        <a:buFontTx/>
        <a:buBlip>
          <a:blip r:embed="rId13"/>
        </a:buBlip>
        <a:defRPr sz="2800" kern="1200">
          <a:solidFill>
            <a:schemeClr val="tx1"/>
          </a:solidFill>
          <a:latin typeface="Calibri" pitchFamily="34" charset="0"/>
          <a:ea typeface="+mn-ea"/>
          <a:cs typeface="+mn-cs"/>
        </a:defRPr>
      </a:lvl2pPr>
      <a:lvl3pPr marL="1168400" indent="-346075" algn="l" defTabSz="914363" rtl="0" eaLnBrk="1" latinLnBrk="0" hangingPunct="1">
        <a:lnSpc>
          <a:spcPct val="90000"/>
        </a:lnSpc>
        <a:spcBef>
          <a:spcPct val="20000"/>
        </a:spcBef>
        <a:buFontTx/>
        <a:buBlip>
          <a:blip r:embed="rId13"/>
        </a:buBlip>
        <a:defRPr sz="2400" kern="1200">
          <a:solidFill>
            <a:schemeClr val="tx1"/>
          </a:solidFill>
          <a:latin typeface="Calibri" pitchFamily="34" charset="0"/>
          <a:ea typeface="+mn-ea"/>
          <a:cs typeface="+mn-cs"/>
        </a:defRPr>
      </a:lvl3pPr>
      <a:lvl4pPr marL="1516063" indent="-347663" algn="l" defTabSz="914363" rtl="0" eaLnBrk="1" latinLnBrk="0" hangingPunct="1">
        <a:lnSpc>
          <a:spcPct val="90000"/>
        </a:lnSpc>
        <a:spcBef>
          <a:spcPct val="20000"/>
        </a:spcBef>
        <a:buFontTx/>
        <a:buBlip>
          <a:blip r:embed="rId13"/>
        </a:buBlip>
        <a:defRPr sz="2400" kern="1200">
          <a:solidFill>
            <a:schemeClr val="tx1"/>
          </a:solidFill>
          <a:latin typeface="Calibri" pitchFamily="34" charset="0"/>
          <a:ea typeface="+mn-ea"/>
          <a:cs typeface="+mn-cs"/>
        </a:defRPr>
      </a:lvl4pPr>
      <a:lvl5pPr marL="1852613" indent="-325438" algn="l" defTabSz="914363" rtl="0" eaLnBrk="1" latinLnBrk="0" hangingPunct="1">
        <a:lnSpc>
          <a:spcPct val="90000"/>
        </a:lnSpc>
        <a:spcBef>
          <a:spcPct val="20000"/>
        </a:spcBef>
        <a:buFontTx/>
        <a:buBlip>
          <a:blip r:embed="rId13"/>
        </a:buBlip>
        <a:defRPr sz="2400" kern="1200">
          <a:solidFill>
            <a:schemeClr val="tx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hyperlink" Target="http://www.danielmoth.com/Blog/2005/08/not-strict-subset.html"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www.danielmoth.com/Blog/2007/01/windows-mobile-managed-apis.html"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danielmoth.com/Blog/2005/01/desktop-to-ppc-part.html"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danielmoth.com/Blog/2004/09/retargetable-256.html"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6.xml"/><Relationship Id="rId5" Type="http://schemas.openxmlformats.org/officeDocument/2006/relationships/image" Target="../media/image37.png"/><Relationship Id="rId4" Type="http://schemas.openxmlformats.org/officeDocument/2006/relationships/hyperlink" Target="http://www.danielmoth.com/Blog/2004/09/share-code-if-fullframe_17.html"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danielmoth.com/Blog/2005/08/another-use-of-partial-types.html"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hyperlink" Target="http://www.danielmoth.com/Blog"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hyperlink" Target="http://www.danielmoth.com/Blog/2005/08/resx-compatibility-for-smart-device.html"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www.danielmoth.com/Blog/2004/12/jit.htm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7" name="Rectangle 5"/>
          <p:cNvSpPr>
            <a:spLocks noGrp="1" noChangeArrowheads="1"/>
          </p:cNvSpPr>
          <p:nvPr>
            <p:ph type="title"/>
          </p:nvPr>
        </p:nvSpPr>
        <p:spPr/>
        <p:txBody>
          <a:bodyPr/>
          <a:lstStyle/>
          <a:p>
            <a:r>
              <a:rPr lang="en-GB" smtClean="0"/>
              <a:t>Classes Specific to NETCF v1.0</a:t>
            </a:r>
            <a:endParaRPr lang="en-GB"/>
          </a:p>
        </p:txBody>
      </p:sp>
      <p:sp>
        <p:nvSpPr>
          <p:cNvPr id="407560" name="Rectangle 8"/>
          <p:cNvSpPr>
            <a:spLocks noGrp="1" noChangeArrowheads="1"/>
          </p:cNvSpPr>
          <p:nvPr>
            <p:ph idx="1"/>
          </p:nvPr>
        </p:nvSpPr>
        <p:spPr/>
        <p:txBody>
          <a:bodyPr/>
          <a:lstStyle/>
          <a:p>
            <a:r>
              <a:rPr lang="en-GB" smtClean="0"/>
              <a:t>Microsoft.WindowsCE.Forms</a:t>
            </a:r>
          </a:p>
          <a:p>
            <a:pPr lvl="1"/>
            <a:r>
              <a:rPr lang="en-GB" smtClean="0"/>
              <a:t>InputPanel, MessageWindow/Message</a:t>
            </a:r>
          </a:p>
          <a:p>
            <a:r>
              <a:rPr lang="en-GB" smtClean="0"/>
              <a:t>System.Net.IrDA</a:t>
            </a:r>
          </a:p>
          <a:p>
            <a:pPr lvl="1"/>
            <a:r>
              <a:rPr lang="en-GB" smtClean="0"/>
              <a:t>IrDAXXX</a:t>
            </a:r>
          </a:p>
          <a:p>
            <a:pPr lvl="2"/>
            <a:r>
              <a:rPr lang="en-GB" smtClean="0"/>
              <a:t>EndPoint, Client, DeviceInfo, Listener</a:t>
            </a:r>
          </a:p>
          <a:p>
            <a:r>
              <a:rPr lang="en-GB" smtClean="0"/>
              <a:t>System.Data.SqlServerCE</a:t>
            </a:r>
          </a:p>
          <a:p>
            <a:pPr lvl="1"/>
            <a:r>
              <a:rPr lang="en-GB" smtClean="0"/>
              <a:t>SqlCeXXXX</a:t>
            </a:r>
          </a:p>
          <a:p>
            <a:pPr lvl="2"/>
            <a:r>
              <a:rPr lang="en-GB" smtClean="0"/>
              <a:t>Command, CommandBuilder, Connection, DataAdapter, </a:t>
            </a:r>
            <a:br>
              <a:rPr lang="en-GB" smtClean="0"/>
            </a:br>
            <a:r>
              <a:rPr lang="en-GB" smtClean="0"/>
              <a:t>DataReader, Engine, Error, ErrorCollection, Exception, </a:t>
            </a:r>
            <a:br>
              <a:rPr lang="en-GB" smtClean="0"/>
            </a:br>
            <a:r>
              <a:rPr lang="en-GB" smtClean="0"/>
              <a:t>Parameter, RemoteDataAccess, Replication, Transaction</a:t>
            </a:r>
            <a:endParaRPr lang="en-GB" dirty="0"/>
          </a:p>
        </p:txBody>
      </p:sp>
    </p:spTree>
    <p:custDataLst>
      <p:tags r:id="rId1"/>
    </p:custDataLst>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7560">
                                            <p:txEl>
                                              <p:pRg st="0" end="0"/>
                                            </p:txEl>
                                          </p:spTgt>
                                        </p:tgtEl>
                                        <p:attrNameLst>
                                          <p:attrName>style.visibility</p:attrName>
                                        </p:attrNameLst>
                                      </p:cBhvr>
                                      <p:to>
                                        <p:strVal val="visible"/>
                                      </p:to>
                                    </p:set>
                                    <p:anim calcmode="lin" valueType="num">
                                      <p:cBhvr additive="base">
                                        <p:cTn id="7" dur="500" fill="hold"/>
                                        <p:tgtEl>
                                          <p:spTgt spid="40756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756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07560">
                                            <p:txEl>
                                              <p:pRg st="1" end="1"/>
                                            </p:txEl>
                                          </p:spTgt>
                                        </p:tgtEl>
                                        <p:attrNameLst>
                                          <p:attrName>style.visibility</p:attrName>
                                        </p:attrNameLst>
                                      </p:cBhvr>
                                      <p:to>
                                        <p:strVal val="visible"/>
                                      </p:to>
                                    </p:set>
                                    <p:anim calcmode="lin" valueType="num">
                                      <p:cBhvr additive="base">
                                        <p:cTn id="11" dur="500" fill="hold"/>
                                        <p:tgtEl>
                                          <p:spTgt spid="407560">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07560">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7560">
                                            <p:txEl>
                                              <p:pRg st="2" end="2"/>
                                            </p:txEl>
                                          </p:spTgt>
                                        </p:tgtEl>
                                        <p:attrNameLst>
                                          <p:attrName>style.visibility</p:attrName>
                                        </p:attrNameLst>
                                      </p:cBhvr>
                                      <p:to>
                                        <p:strVal val="visible"/>
                                      </p:to>
                                    </p:set>
                                    <p:anim calcmode="lin" valueType="num">
                                      <p:cBhvr additive="base">
                                        <p:cTn id="15" dur="500" fill="hold"/>
                                        <p:tgtEl>
                                          <p:spTgt spid="407560">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07560">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07560">
                                            <p:txEl>
                                              <p:pRg st="3" end="3"/>
                                            </p:txEl>
                                          </p:spTgt>
                                        </p:tgtEl>
                                        <p:attrNameLst>
                                          <p:attrName>style.visibility</p:attrName>
                                        </p:attrNameLst>
                                      </p:cBhvr>
                                      <p:to>
                                        <p:strVal val="visible"/>
                                      </p:to>
                                    </p:set>
                                    <p:anim calcmode="lin" valueType="num">
                                      <p:cBhvr additive="base">
                                        <p:cTn id="19" dur="500" fill="hold"/>
                                        <p:tgtEl>
                                          <p:spTgt spid="407560">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7560">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07560">
                                            <p:txEl>
                                              <p:pRg st="4" end="4"/>
                                            </p:txEl>
                                          </p:spTgt>
                                        </p:tgtEl>
                                        <p:attrNameLst>
                                          <p:attrName>style.visibility</p:attrName>
                                        </p:attrNameLst>
                                      </p:cBhvr>
                                      <p:to>
                                        <p:strVal val="visible"/>
                                      </p:to>
                                    </p:set>
                                    <p:anim calcmode="lin" valueType="num">
                                      <p:cBhvr additive="base">
                                        <p:cTn id="23" dur="500" fill="hold"/>
                                        <p:tgtEl>
                                          <p:spTgt spid="407560">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7560">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07560">
                                            <p:txEl>
                                              <p:pRg st="5" end="5"/>
                                            </p:txEl>
                                          </p:spTgt>
                                        </p:tgtEl>
                                        <p:attrNameLst>
                                          <p:attrName>style.visibility</p:attrName>
                                        </p:attrNameLst>
                                      </p:cBhvr>
                                      <p:to>
                                        <p:strVal val="visible"/>
                                      </p:to>
                                    </p:set>
                                    <p:anim calcmode="lin" valueType="num">
                                      <p:cBhvr additive="base">
                                        <p:cTn id="27" dur="500" fill="hold"/>
                                        <p:tgtEl>
                                          <p:spTgt spid="407560">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407560">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07560">
                                            <p:txEl>
                                              <p:pRg st="6" end="6"/>
                                            </p:txEl>
                                          </p:spTgt>
                                        </p:tgtEl>
                                        <p:attrNameLst>
                                          <p:attrName>style.visibility</p:attrName>
                                        </p:attrNameLst>
                                      </p:cBhvr>
                                      <p:to>
                                        <p:strVal val="visible"/>
                                      </p:to>
                                    </p:set>
                                    <p:anim calcmode="lin" valueType="num">
                                      <p:cBhvr additive="base">
                                        <p:cTn id="31" dur="500" fill="hold"/>
                                        <p:tgtEl>
                                          <p:spTgt spid="407560">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7560">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07560">
                                            <p:txEl>
                                              <p:pRg st="7" end="7"/>
                                            </p:txEl>
                                          </p:spTgt>
                                        </p:tgtEl>
                                        <p:attrNameLst>
                                          <p:attrName>style.visibility</p:attrName>
                                        </p:attrNameLst>
                                      </p:cBhvr>
                                      <p:to>
                                        <p:strVal val="visible"/>
                                      </p:to>
                                    </p:set>
                                    <p:anim calcmode="lin" valueType="num">
                                      <p:cBhvr additive="base">
                                        <p:cTn id="35" dur="500" fill="hold"/>
                                        <p:tgtEl>
                                          <p:spTgt spid="407560">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07560">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r>
              <a:rPr lang="en-GB" smtClean="0"/>
              <a:t>Classes Specific to NETCF v2.0</a:t>
            </a:r>
            <a:endParaRPr lang="en-GB"/>
          </a:p>
        </p:txBody>
      </p:sp>
      <p:sp>
        <p:nvSpPr>
          <p:cNvPr id="409606" name="Rectangle 6"/>
          <p:cNvSpPr>
            <a:spLocks noGrp="1" noChangeArrowheads="1"/>
          </p:cNvSpPr>
          <p:nvPr>
            <p:ph idx="1"/>
          </p:nvPr>
        </p:nvSpPr>
        <p:spPr/>
        <p:txBody>
          <a:bodyPr/>
          <a:lstStyle/>
          <a:p>
            <a:r>
              <a:rPr lang="en-GB" dirty="0" err="1" smtClean="0"/>
              <a:t>Microsoft.WindowsCE.Forms</a:t>
            </a:r>
            <a:endParaRPr lang="en-GB" dirty="0" smtClean="0"/>
          </a:p>
          <a:p>
            <a:pPr lvl="1"/>
            <a:r>
              <a:rPr lang="en-GB" dirty="0" err="1" smtClean="0"/>
              <a:t>HardwareButton</a:t>
            </a:r>
            <a:endParaRPr lang="en-GB" dirty="0" smtClean="0"/>
          </a:p>
          <a:p>
            <a:pPr lvl="1"/>
            <a:r>
              <a:rPr lang="en-GB" dirty="0" err="1" smtClean="0"/>
              <a:t>MobileDevice.Hibernate</a:t>
            </a:r>
            <a:endParaRPr lang="en-GB" dirty="0" smtClean="0"/>
          </a:p>
          <a:p>
            <a:pPr lvl="1"/>
            <a:r>
              <a:rPr lang="en-GB" dirty="0" err="1" smtClean="0"/>
              <a:t>SystemSettings.ScreenOrientation</a:t>
            </a:r>
            <a:endParaRPr lang="en-GB" dirty="0" smtClean="0"/>
          </a:p>
          <a:p>
            <a:pPr lvl="1"/>
            <a:r>
              <a:rPr lang="en-GB" dirty="0" err="1" smtClean="0"/>
              <a:t>DocumentList</a:t>
            </a:r>
            <a:endParaRPr lang="en-GB" dirty="0" smtClean="0"/>
          </a:p>
          <a:p>
            <a:pPr lvl="1"/>
            <a:r>
              <a:rPr lang="en-GB" dirty="0" smtClean="0"/>
              <a:t>Notification</a:t>
            </a:r>
          </a:p>
          <a:p>
            <a:pPr lvl="1"/>
            <a:r>
              <a:rPr lang="en-GB" dirty="0" err="1" smtClean="0"/>
              <a:t>LogFont</a:t>
            </a:r>
            <a:endParaRPr lang="en-GB" dirty="0" smtClean="0"/>
          </a:p>
          <a:p>
            <a:r>
              <a:rPr lang="en-GB" dirty="0" smtClean="0"/>
              <a:t> </a:t>
            </a:r>
            <a:r>
              <a:rPr lang="en-GB" dirty="0" err="1" smtClean="0"/>
              <a:t>Microsoft.WindowsMobile.DirectX</a:t>
            </a:r>
            <a:endParaRPr lang="en-GB" dirty="0" smtClean="0"/>
          </a:p>
          <a:p>
            <a:pPr lvl="1"/>
            <a:r>
              <a:rPr lang="en-GB" dirty="0" smtClean="0"/>
              <a:t>.Direct3D</a:t>
            </a:r>
          </a:p>
          <a:p>
            <a:r>
              <a:rPr lang="en-GB" dirty="0" err="1" smtClean="0"/>
              <a:t>SqlCeResultSet</a:t>
            </a:r>
            <a:endParaRPr lang="en-GB" dirty="0"/>
          </a:p>
        </p:txBody>
      </p:sp>
      <p:sp>
        <p:nvSpPr>
          <p:cNvPr id="409604" name="Rectangle 4"/>
          <p:cNvSpPr>
            <a:spLocks noChangeArrowheads="1"/>
          </p:cNvSpPr>
          <p:nvPr/>
        </p:nvSpPr>
        <p:spPr bwMode="auto">
          <a:xfrm>
            <a:off x="1944235" y="6270543"/>
            <a:ext cx="6806415" cy="307777"/>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a:t>
            </a:r>
            <a:r>
              <a:rPr lang="en-US" sz="1400" b="1" dirty="0">
                <a:solidFill>
                  <a:schemeClr val="bg1"/>
                </a:solidFill>
                <a:effectLst>
                  <a:outerShdw blurRad="38100" dist="38100" dir="2700000" algn="tl">
                    <a:srgbClr val="000000"/>
                  </a:outerShdw>
                </a:effectLst>
                <a:latin typeface="Segoe Semibold" pitchFamily="34" charset="0"/>
                <a:cs typeface="+mn-cs"/>
              </a:rPr>
              <a:t>: </a:t>
            </a:r>
            <a:r>
              <a:rPr lang="en-US" sz="1400" b="1" dirty="0">
                <a:solidFill>
                  <a:schemeClr val="bg1"/>
                </a:solidFill>
                <a:latin typeface="Segoe Semibold" pitchFamily="34" charset="0"/>
                <a:cs typeface="+mn-cs"/>
                <a:hlinkClick r:id="rId3"/>
              </a:rPr>
              <a:t>http://www.danielmoth.com/Blog/2005/08/not-strict-subset.html</a:t>
            </a:r>
            <a:endParaRPr lang="en-US" sz="1400" b="1" dirty="0">
              <a:solidFill>
                <a:schemeClr val="bg1"/>
              </a:solidFill>
              <a:latin typeface="Segoe Semibold" pitchFamily="34" charset="0"/>
              <a:cs typeface="+mn-cs"/>
            </a:endParaRPr>
          </a:p>
        </p:txBody>
      </p:sp>
      <p:sp>
        <p:nvSpPr>
          <p:cNvPr id="5" name="TextBox 4"/>
          <p:cNvSpPr txBox="1"/>
          <p:nvPr/>
        </p:nvSpPr>
        <p:spPr>
          <a:xfrm>
            <a:off x="5323015" y="3204641"/>
            <a:ext cx="3518014" cy="523220"/>
          </a:xfrm>
          <a:prstGeom prst="rect">
            <a:avLst/>
          </a:prstGeom>
          <a:noFill/>
        </p:spPr>
        <p:txBody>
          <a:bodyPr wrap="none" rtlCol="0">
            <a:spAutoFit/>
          </a:bodyPr>
          <a:lstStyle/>
          <a:p>
            <a:r>
              <a:rPr lang="en-GB" sz="2800" i="1" dirty="0" smtClean="0">
                <a:latin typeface="Calibri" pitchFamily="34" charset="0"/>
                <a:cs typeface="+mn-cs"/>
              </a:rPr>
              <a:t>.</a:t>
            </a:r>
            <a:r>
              <a:rPr lang="en-GB" sz="2800" i="1" dirty="0" err="1" smtClean="0">
                <a:latin typeface="Calibri" pitchFamily="34" charset="0"/>
                <a:cs typeface="+mn-cs"/>
              </a:rPr>
              <a:t>WinCEPlatform</a:t>
            </a:r>
            <a:r>
              <a:rPr lang="en-GB" sz="2800" i="1" dirty="0" smtClean="0">
                <a:latin typeface="Calibri" pitchFamily="34" charset="0"/>
                <a:cs typeface="+mn-cs"/>
              </a:rPr>
              <a:t> in v3.5</a:t>
            </a:r>
          </a:p>
        </p:txBody>
      </p:sp>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2" name="Rectangle 4"/>
          <p:cNvSpPr>
            <a:spLocks noChangeArrowheads="1"/>
          </p:cNvSpPr>
          <p:nvPr/>
        </p:nvSpPr>
        <p:spPr bwMode="auto">
          <a:xfrm>
            <a:off x="916505" y="6355087"/>
            <a:ext cx="8050213" cy="307975"/>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3"/>
              </a:rPr>
              <a:t>http://www.danielmoth.com/Blog/2007/01/windows-mobile-managed-apis.html</a:t>
            </a:r>
            <a:r>
              <a:rPr lang="en-US" sz="1400" b="1" dirty="0">
                <a:solidFill>
                  <a:schemeClr val="bg1"/>
                </a:solidFill>
                <a:latin typeface="Segoe Semibold" pitchFamily="34" charset="0"/>
                <a:cs typeface="+mn-cs"/>
              </a:rPr>
              <a:t> </a:t>
            </a:r>
          </a:p>
        </p:txBody>
      </p:sp>
      <p:sp>
        <p:nvSpPr>
          <p:cNvPr id="411654" name="Rectangle 6"/>
          <p:cNvSpPr>
            <a:spLocks noGrp="1" noChangeArrowheads="1"/>
          </p:cNvSpPr>
          <p:nvPr>
            <p:ph type="title"/>
          </p:nvPr>
        </p:nvSpPr>
        <p:spPr/>
        <p:txBody>
          <a:bodyPr/>
          <a:lstStyle/>
          <a:p>
            <a:r>
              <a:rPr lang="en-GB" smtClean="0"/>
              <a:t>Microsoft Windows Mobile 5.0 / 6</a:t>
            </a:r>
            <a:endParaRPr lang="en-GB"/>
          </a:p>
        </p:txBody>
      </p:sp>
      <p:sp>
        <p:nvSpPr>
          <p:cNvPr id="5" name="Content Placeholder 4"/>
          <p:cNvSpPr>
            <a:spLocks noGrp="1"/>
          </p:cNvSpPr>
          <p:nvPr>
            <p:ph idx="1"/>
          </p:nvPr>
        </p:nvSpPr>
        <p:spPr>
          <a:xfrm>
            <a:off x="381000" y="1412874"/>
            <a:ext cx="8382000" cy="4776692"/>
          </a:xfrm>
        </p:spPr>
        <p:txBody>
          <a:bodyPr/>
          <a:lstStyle/>
          <a:p>
            <a:r>
              <a:rPr lang="en-US" dirty="0" smtClean="0"/>
              <a:t>Has its own additional classes</a:t>
            </a:r>
          </a:p>
          <a:p>
            <a:pPr lvl="1"/>
            <a:r>
              <a:rPr lang="en-US" dirty="0" smtClean="0"/>
              <a:t>Part of the platform</a:t>
            </a:r>
          </a:p>
          <a:p>
            <a:pPr lvl="1"/>
            <a:r>
              <a:rPr lang="en-US" dirty="0" smtClean="0"/>
              <a:t>Not part of </a:t>
            </a:r>
            <a:r>
              <a:rPr lang="en-GB" dirty="0" smtClean="0"/>
              <a:t>.NET Compact Framework</a:t>
            </a:r>
            <a:endParaRPr lang="en-US" dirty="0" smtClean="0"/>
          </a:p>
          <a:p>
            <a:pPr lvl="1"/>
            <a:r>
              <a:rPr lang="en-US" dirty="0" smtClean="0"/>
              <a:t>Usable from all versions of the NETCF</a:t>
            </a:r>
          </a:p>
          <a:p>
            <a:r>
              <a:rPr lang="en-US" dirty="0" err="1" smtClean="0"/>
              <a:t>Microsoft.WindowsMobile</a:t>
            </a:r>
            <a:endParaRPr lang="en-US" dirty="0" smtClean="0"/>
          </a:p>
          <a:p>
            <a:pPr lvl="1"/>
            <a:r>
              <a:rPr lang="en-US" dirty="0" smtClean="0"/>
              <a:t>.</a:t>
            </a:r>
            <a:r>
              <a:rPr lang="en-US" dirty="0" err="1" smtClean="0"/>
              <a:t>PocketOutlook</a:t>
            </a:r>
            <a:endParaRPr lang="en-US" dirty="0" smtClean="0"/>
          </a:p>
          <a:p>
            <a:pPr lvl="1"/>
            <a:r>
              <a:rPr lang="en-US" dirty="0" smtClean="0"/>
              <a:t>.Configuration</a:t>
            </a:r>
          </a:p>
          <a:p>
            <a:pPr lvl="1"/>
            <a:r>
              <a:rPr lang="en-US" dirty="0" smtClean="0"/>
              <a:t>.Status</a:t>
            </a:r>
          </a:p>
          <a:p>
            <a:pPr lvl="1"/>
            <a:r>
              <a:rPr lang="en-US" dirty="0" smtClean="0"/>
              <a:t>.Telephony</a:t>
            </a:r>
          </a:p>
          <a:p>
            <a:pPr lvl="1"/>
            <a:r>
              <a:rPr lang="en-US" dirty="0" smtClean="0"/>
              <a:t>.Forms </a:t>
            </a:r>
          </a:p>
        </p:txBody>
      </p:sp>
    </p:spTree>
  </p:cSld>
  <p:clrMapOvr>
    <a:masterClrMapping/>
  </p:clrMapOvr>
  <p:transition advTm="30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8" name="AutoShape 10"/>
          <p:cNvSpPr>
            <a:spLocks noChangeArrowheads="1"/>
          </p:cNvSpPr>
          <p:nvPr/>
        </p:nvSpPr>
        <p:spPr bwMode="ltGray">
          <a:xfrm>
            <a:off x="431800" y="1062038"/>
            <a:ext cx="3756025" cy="5338762"/>
          </a:xfrm>
          <a:prstGeom prst="roundRect">
            <a:avLst>
              <a:gd name="adj" fmla="val 8116"/>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499" name="AutoShape 11"/>
          <p:cNvSpPr>
            <a:spLocks noChangeArrowheads="1"/>
          </p:cNvSpPr>
          <p:nvPr/>
        </p:nvSpPr>
        <p:spPr bwMode="ltGray">
          <a:xfrm>
            <a:off x="4959350" y="1062038"/>
            <a:ext cx="3756025" cy="5338762"/>
          </a:xfrm>
          <a:prstGeom prst="roundRect">
            <a:avLst>
              <a:gd name="adj" fmla="val 8116"/>
            </a:avLst>
          </a:prstGeom>
          <a:gradFill rotWithShape="1">
            <a:gsLst>
              <a:gs pos="0">
                <a:schemeClr val="bg2">
                  <a:gamma/>
                  <a:tint val="0"/>
                  <a:invGamma/>
                  <a:alpha val="0"/>
                </a:schemeClr>
              </a:gs>
              <a:gs pos="100000">
                <a:schemeClr val="bg2">
                  <a:alpha val="5000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492" name="Rectangle 4"/>
          <p:cNvSpPr>
            <a:spLocks noChangeArrowheads="1"/>
          </p:cNvSpPr>
          <p:nvPr/>
        </p:nvSpPr>
        <p:spPr bwMode="auto">
          <a:xfrm>
            <a:off x="1324169" y="6421405"/>
            <a:ext cx="7023100" cy="304800"/>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3"/>
              </a:rPr>
              <a:t>http://www.danielmoth.com/Blog/2005/01/desktop-to-ppc-part.html</a:t>
            </a:r>
            <a:endParaRPr lang="en-US" sz="1400" b="1" dirty="0">
              <a:solidFill>
                <a:schemeClr val="bg1"/>
              </a:solidFill>
              <a:latin typeface="Segoe Semibold" pitchFamily="34" charset="0"/>
              <a:cs typeface="+mn-cs"/>
            </a:endParaRPr>
          </a:p>
        </p:txBody>
      </p:sp>
      <p:sp>
        <p:nvSpPr>
          <p:cNvPr id="447495" name="Rectangle 7"/>
          <p:cNvSpPr>
            <a:spLocks noGrp="1" noChangeArrowheads="1"/>
          </p:cNvSpPr>
          <p:nvPr>
            <p:ph type="title"/>
          </p:nvPr>
        </p:nvSpPr>
        <p:spPr/>
        <p:txBody>
          <a:bodyPr/>
          <a:lstStyle/>
          <a:p>
            <a:r>
              <a:rPr lang="en-GB" smtClean="0"/>
              <a:t>Windows Mobile vs. Desktop</a:t>
            </a:r>
            <a:endParaRPr lang="en-GB"/>
          </a:p>
        </p:txBody>
      </p:sp>
      <p:sp>
        <p:nvSpPr>
          <p:cNvPr id="447500" name="Oval 12"/>
          <p:cNvSpPr>
            <a:spLocks noChangeArrowheads="1"/>
          </p:cNvSpPr>
          <p:nvPr/>
        </p:nvSpPr>
        <p:spPr bwMode="auto">
          <a:xfrm rot="1621486">
            <a:off x="506413" y="1149350"/>
            <a:ext cx="2163762" cy="2163763"/>
          </a:xfrm>
          <a:prstGeom prst="ellipse">
            <a:avLst/>
          </a:prstGeom>
          <a:gradFill rotWithShape="1">
            <a:gsLst>
              <a:gs pos="0">
                <a:schemeClr val="accent1">
                  <a:alpha val="20000"/>
                </a:schemeClr>
              </a:gs>
              <a:gs pos="100000">
                <a:schemeClr val="accent1">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501" name="Oval 13"/>
          <p:cNvSpPr>
            <a:spLocks noChangeArrowheads="1"/>
          </p:cNvSpPr>
          <p:nvPr/>
        </p:nvSpPr>
        <p:spPr bwMode="auto">
          <a:xfrm rot="19978514" flipH="1">
            <a:off x="6467475" y="1149350"/>
            <a:ext cx="2163763" cy="2163763"/>
          </a:xfrm>
          <a:prstGeom prst="ellipse">
            <a:avLst/>
          </a:prstGeom>
          <a:gradFill rotWithShape="1">
            <a:gsLst>
              <a:gs pos="0">
                <a:schemeClr val="accent1">
                  <a:alpha val="20000"/>
                </a:schemeClr>
              </a:gs>
              <a:gs pos="100000">
                <a:schemeClr val="accent1">
                  <a:gamma/>
                  <a:tint val="0"/>
                  <a:invGamma/>
                  <a:alpha val="0"/>
                </a:schemeClr>
              </a:gs>
            </a:gsLst>
            <a:lin ang="0" scaled="1"/>
          </a:gradFill>
          <a:ln w="12700" algn="ctr">
            <a:noFill/>
            <a:round/>
            <a:headEnd/>
            <a:tailEnd/>
          </a:ln>
          <a:effectLst/>
        </p:spPr>
        <p:txBody>
          <a:bodyPr wrap="none" anchor="ctr"/>
          <a:lstStyle/>
          <a:p>
            <a:pPr algn="ctr">
              <a:lnSpc>
                <a:spcPct val="85000"/>
              </a:lnSpc>
              <a:spcBef>
                <a:spcPct val="20000"/>
              </a:spcBef>
              <a:defRPr/>
            </a:pPr>
            <a:endParaRPr lang="en-GB">
              <a:latin typeface="Segoe Semibold" pitchFamily="34" charset="0"/>
              <a:cs typeface="+mn-cs"/>
            </a:endParaRPr>
          </a:p>
        </p:txBody>
      </p:sp>
      <p:sp>
        <p:nvSpPr>
          <p:cNvPr id="447502" name="AutoShape 14"/>
          <p:cNvSpPr>
            <a:spLocks noChangeArrowheads="1"/>
          </p:cNvSpPr>
          <p:nvPr/>
        </p:nvSpPr>
        <p:spPr bwMode="auto">
          <a:xfrm>
            <a:off x="1892300" y="2262188"/>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Input Methods</a:t>
            </a:r>
            <a:endParaRPr lang="en-US" sz="2400" dirty="0">
              <a:latin typeface="+mj-lt"/>
              <a:cs typeface="+mn-cs"/>
            </a:endParaRPr>
          </a:p>
        </p:txBody>
      </p:sp>
      <p:sp>
        <p:nvSpPr>
          <p:cNvPr id="447503" name="AutoShape 15"/>
          <p:cNvSpPr>
            <a:spLocks noChangeArrowheads="1"/>
          </p:cNvSpPr>
          <p:nvPr/>
        </p:nvSpPr>
        <p:spPr bwMode="auto">
          <a:xfrm>
            <a:off x="1892300" y="2774950"/>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Form/Dialog size</a:t>
            </a:r>
            <a:endParaRPr lang="en-US" sz="2400" dirty="0">
              <a:latin typeface="+mj-lt"/>
              <a:cs typeface="+mn-cs"/>
            </a:endParaRPr>
          </a:p>
        </p:txBody>
      </p:sp>
      <p:sp>
        <p:nvSpPr>
          <p:cNvPr id="447504" name="AutoShape 16"/>
          <p:cNvSpPr>
            <a:spLocks noChangeArrowheads="1"/>
          </p:cNvSpPr>
          <p:nvPr/>
        </p:nvSpPr>
        <p:spPr bwMode="auto">
          <a:xfrm>
            <a:off x="1892300" y="3287713"/>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Navigation between applications</a:t>
            </a:r>
            <a:endParaRPr lang="en-US" sz="2400" dirty="0">
              <a:latin typeface="+mj-lt"/>
              <a:cs typeface="+mn-cs"/>
            </a:endParaRPr>
          </a:p>
        </p:txBody>
      </p:sp>
      <p:sp>
        <p:nvSpPr>
          <p:cNvPr id="447505" name="AutoShape 17"/>
          <p:cNvSpPr>
            <a:spLocks noChangeArrowheads="1"/>
          </p:cNvSpPr>
          <p:nvPr/>
        </p:nvSpPr>
        <p:spPr bwMode="auto">
          <a:xfrm>
            <a:off x="1892300" y="3800475"/>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App/Form Closing</a:t>
            </a:r>
            <a:endParaRPr lang="en-US" sz="2400" dirty="0">
              <a:latin typeface="+mj-lt"/>
              <a:cs typeface="+mn-cs"/>
            </a:endParaRPr>
          </a:p>
        </p:txBody>
      </p:sp>
      <p:sp>
        <p:nvSpPr>
          <p:cNvPr id="447506" name="AutoShape 18"/>
          <p:cNvSpPr>
            <a:spLocks noChangeArrowheads="1"/>
          </p:cNvSpPr>
          <p:nvPr/>
        </p:nvSpPr>
        <p:spPr bwMode="auto">
          <a:xfrm>
            <a:off x="1892300" y="4313238"/>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Take Over the </a:t>
            </a:r>
            <a:r>
              <a:rPr lang="en-GB" sz="2400" dirty="0" smtClean="0">
                <a:latin typeface="+mj-lt"/>
                <a:cs typeface="+mn-cs"/>
              </a:rPr>
              <a:t>Device – don’t!</a:t>
            </a:r>
            <a:endParaRPr lang="en-US" sz="2400" dirty="0">
              <a:latin typeface="+mj-lt"/>
              <a:cs typeface="+mn-cs"/>
            </a:endParaRPr>
          </a:p>
        </p:txBody>
      </p:sp>
      <p:sp>
        <p:nvSpPr>
          <p:cNvPr id="447507" name="AutoShape 19"/>
          <p:cNvSpPr>
            <a:spLocks noChangeArrowheads="1"/>
          </p:cNvSpPr>
          <p:nvPr/>
        </p:nvSpPr>
        <p:spPr bwMode="auto">
          <a:xfrm>
            <a:off x="1892300" y="4826000"/>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File System</a:t>
            </a:r>
            <a:endParaRPr lang="en-US" sz="2400" dirty="0">
              <a:latin typeface="+mj-lt"/>
              <a:cs typeface="+mn-cs"/>
            </a:endParaRPr>
          </a:p>
        </p:txBody>
      </p:sp>
      <p:sp>
        <p:nvSpPr>
          <p:cNvPr id="447508" name="AutoShape 20"/>
          <p:cNvSpPr>
            <a:spLocks noChangeArrowheads="1"/>
          </p:cNvSpPr>
          <p:nvPr/>
        </p:nvSpPr>
        <p:spPr bwMode="auto">
          <a:xfrm>
            <a:off x="1892300" y="5338763"/>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Memory (resource) Constraint</a:t>
            </a:r>
            <a:endParaRPr lang="en-US" sz="2400" dirty="0">
              <a:latin typeface="+mj-lt"/>
              <a:cs typeface="+mn-cs"/>
            </a:endParaRPr>
          </a:p>
        </p:txBody>
      </p:sp>
      <p:sp>
        <p:nvSpPr>
          <p:cNvPr id="447511" name="AutoShape 23"/>
          <p:cNvSpPr>
            <a:spLocks noChangeArrowheads="1"/>
          </p:cNvSpPr>
          <p:nvPr/>
        </p:nvSpPr>
        <p:spPr bwMode="auto">
          <a:xfrm>
            <a:off x="1892300" y="5851525"/>
            <a:ext cx="5322888" cy="482600"/>
          </a:xfrm>
          <a:prstGeom prst="roundRect">
            <a:avLst>
              <a:gd name="adj" fmla="val 45972"/>
            </a:avLst>
          </a:prstGeom>
          <a:solidFill>
            <a:schemeClr val="bg2">
              <a:alpha val="50000"/>
            </a:schemeClr>
          </a:solidFill>
          <a:ln w="12700" algn="ctr">
            <a:noFill/>
            <a:round/>
            <a:headEnd/>
            <a:tailEnd/>
          </a:ln>
          <a:effectLst/>
        </p:spPr>
        <p:txBody>
          <a:bodyPr wrap="none" anchor="ctr"/>
          <a:lstStyle/>
          <a:p>
            <a:pPr algn="ctr">
              <a:lnSpc>
                <a:spcPct val="85000"/>
              </a:lnSpc>
              <a:spcBef>
                <a:spcPct val="20000"/>
              </a:spcBef>
              <a:defRPr/>
            </a:pPr>
            <a:r>
              <a:rPr lang="en-GB" sz="2400" dirty="0">
                <a:latin typeface="+mj-lt"/>
                <a:cs typeface="+mn-cs"/>
              </a:rPr>
              <a:t>Deployment</a:t>
            </a:r>
            <a:endParaRPr lang="en-US" sz="2400" dirty="0">
              <a:latin typeface="+mj-lt"/>
              <a:cs typeface="+mn-cs"/>
            </a:endParaRPr>
          </a:p>
        </p:txBody>
      </p:sp>
      <p:pic>
        <p:nvPicPr>
          <p:cNvPr id="25616" name="Picture 25" descr="PC blank screen"/>
          <p:cNvPicPr>
            <a:picLocks noChangeAspect="1" noChangeArrowheads="1"/>
          </p:cNvPicPr>
          <p:nvPr/>
        </p:nvPicPr>
        <p:blipFill>
          <a:blip r:embed="rId4"/>
          <a:srcRect/>
          <a:stretch>
            <a:fillRect/>
          </a:stretch>
        </p:blipFill>
        <p:spPr bwMode="auto">
          <a:xfrm>
            <a:off x="6399213" y="1300163"/>
            <a:ext cx="1966912" cy="1965325"/>
          </a:xfrm>
          <a:prstGeom prst="rect">
            <a:avLst/>
          </a:prstGeom>
          <a:noFill/>
          <a:ln w="9525">
            <a:noFill/>
            <a:miter lim="800000"/>
            <a:headEnd/>
            <a:tailEnd/>
          </a:ln>
        </p:spPr>
      </p:pic>
      <p:pic>
        <p:nvPicPr>
          <p:cNvPr id="25617" name="Picture 26" descr="Pocket PC pda"/>
          <p:cNvPicPr>
            <a:picLocks noChangeAspect="1" noChangeArrowheads="1"/>
          </p:cNvPicPr>
          <p:nvPr/>
        </p:nvPicPr>
        <p:blipFill>
          <a:blip r:embed="rId5"/>
          <a:srcRect/>
          <a:stretch>
            <a:fillRect/>
          </a:stretch>
        </p:blipFill>
        <p:spPr bwMode="auto">
          <a:xfrm>
            <a:off x="881063" y="1325563"/>
            <a:ext cx="941387" cy="1793875"/>
          </a:xfrm>
          <a:prstGeom prst="rect">
            <a:avLst/>
          </a:prstGeom>
          <a:noFill/>
          <a:ln w="9525">
            <a:noFill/>
            <a:miter lim="800000"/>
            <a:headEnd/>
            <a:tailEnd/>
          </a:ln>
        </p:spPr>
      </p:pic>
    </p:spTree>
  </p:cSld>
  <p:clrMapOvr>
    <a:masterClrMapping/>
  </p:clrMapOvr>
  <p:transition advTm="180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6" name="Rectangle 6"/>
          <p:cNvSpPr>
            <a:spLocks noGrp="1" noChangeArrowheads="1"/>
          </p:cNvSpPr>
          <p:nvPr>
            <p:ph type="title"/>
          </p:nvPr>
        </p:nvSpPr>
        <p:spPr/>
        <p:txBody>
          <a:bodyPr/>
          <a:lstStyle/>
          <a:p>
            <a:r>
              <a:rPr lang="en-GB" smtClean="0"/>
              <a:t>Is Common UI a Good Idea?</a:t>
            </a:r>
            <a:endParaRPr lang="en-GB"/>
          </a:p>
        </p:txBody>
      </p:sp>
      <p:sp>
        <p:nvSpPr>
          <p:cNvPr id="450567" name="AutoShape 7"/>
          <p:cNvSpPr>
            <a:spLocks noChangeArrowheads="1"/>
          </p:cNvSpPr>
          <p:nvPr/>
        </p:nvSpPr>
        <p:spPr bwMode="auto">
          <a:xfrm>
            <a:off x="388713" y="1104902"/>
            <a:ext cx="8191500" cy="2965451"/>
          </a:xfrm>
          <a:prstGeom prst="roundRect">
            <a:avLst>
              <a:gd name="adj" fmla="val 11028"/>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lIns="91440" anchor="t" anchorCtr="0"/>
          <a:lstStyle/>
          <a:p>
            <a:pPr marL="465138" indent="-465138" defTabSz="911225">
              <a:lnSpc>
                <a:spcPct val="90000"/>
              </a:lnSpc>
              <a:spcBef>
                <a:spcPts val="1163"/>
              </a:spcBef>
              <a:buClr>
                <a:schemeClr val="tx2"/>
              </a:buClr>
              <a:buSzPct val="95000"/>
              <a:defRPr/>
            </a:pPr>
            <a:r>
              <a:rPr lang="en-GB" sz="2700" dirty="0" smtClean="0">
                <a:latin typeface="+mn-lt"/>
                <a:cs typeface="+mn-cs"/>
              </a:rPr>
              <a:t>Is non-UI code affected by these?</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Input Methods</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Form/Dialog size</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Navigation between applications</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App/Form Closing</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Take Over the Device – don’t!</a:t>
            </a:r>
            <a:endParaRPr lang="en-GB" sz="2300" dirty="0">
              <a:latin typeface="+mn-lt"/>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US" sz="2400" dirty="0">
              <a:latin typeface="Segoe Semibold" pitchFamily="34" charset="0"/>
              <a:cs typeface="+mn-cs"/>
            </a:endParaRPr>
          </a:p>
          <a:p>
            <a:pPr>
              <a:lnSpc>
                <a:spcPct val="85000"/>
              </a:lnSpc>
              <a:spcBef>
                <a:spcPct val="20000"/>
              </a:spcBef>
              <a:defRPr/>
            </a:pPr>
            <a:endParaRPr lang="en-US" sz="2400" b="1" dirty="0">
              <a:latin typeface="Segoe Semibold" pitchFamily="34" charset="0"/>
              <a:cs typeface="+mn-cs"/>
            </a:endParaRPr>
          </a:p>
        </p:txBody>
      </p:sp>
      <p:pic>
        <p:nvPicPr>
          <p:cNvPr id="26628" name="Picture 13" descr="DOS screen"/>
          <p:cNvPicPr>
            <a:picLocks noChangeAspect="1" noChangeArrowheads="1"/>
          </p:cNvPicPr>
          <p:nvPr/>
        </p:nvPicPr>
        <p:blipFill>
          <a:blip r:embed="rId4"/>
          <a:srcRect/>
          <a:stretch>
            <a:fillRect/>
          </a:stretch>
        </p:blipFill>
        <p:spPr bwMode="auto">
          <a:xfrm>
            <a:off x="6378575" y="4430713"/>
            <a:ext cx="2381250" cy="1628775"/>
          </a:xfrm>
          <a:prstGeom prst="rect">
            <a:avLst/>
          </a:prstGeom>
          <a:noFill/>
          <a:ln w="9525">
            <a:noFill/>
            <a:miter lim="800000"/>
            <a:headEnd/>
            <a:tailEnd/>
          </a:ln>
        </p:spPr>
      </p:pic>
      <p:pic>
        <p:nvPicPr>
          <p:cNvPr id="26629" name="Picture 14" descr="binary code"/>
          <p:cNvPicPr>
            <a:picLocks noChangeAspect="1" noChangeArrowheads="1"/>
          </p:cNvPicPr>
          <p:nvPr/>
        </p:nvPicPr>
        <p:blipFill>
          <a:blip r:embed="rId5"/>
          <a:srcRect/>
          <a:stretch>
            <a:fillRect/>
          </a:stretch>
        </p:blipFill>
        <p:spPr bwMode="auto">
          <a:xfrm rot="1514056">
            <a:off x="7045325" y="1833563"/>
            <a:ext cx="1157288" cy="3162300"/>
          </a:xfrm>
          <a:prstGeom prst="rect">
            <a:avLst/>
          </a:prstGeom>
          <a:noFill/>
          <a:ln w="9525">
            <a:noFill/>
            <a:miter lim="800000"/>
            <a:headEnd/>
            <a:tailEnd/>
          </a:ln>
        </p:spPr>
      </p:pic>
      <p:grpSp>
        <p:nvGrpSpPr>
          <p:cNvPr id="26630" name="Group 18"/>
          <p:cNvGrpSpPr>
            <a:grpSpLocks/>
          </p:cNvGrpSpPr>
          <p:nvPr/>
        </p:nvGrpSpPr>
        <p:grpSpPr bwMode="auto">
          <a:xfrm>
            <a:off x="375760" y="4207338"/>
            <a:ext cx="6627784" cy="2125663"/>
            <a:chOff x="294" y="2760"/>
            <a:chExt cx="4697" cy="1339"/>
          </a:xfrm>
        </p:grpSpPr>
        <p:sp>
          <p:nvSpPr>
            <p:cNvPr id="450568" name="AutoShape 8"/>
            <p:cNvSpPr>
              <a:spLocks noChangeArrowheads="1"/>
            </p:cNvSpPr>
            <p:nvPr/>
          </p:nvSpPr>
          <p:spPr bwMode="auto">
            <a:xfrm>
              <a:off x="298" y="2760"/>
              <a:ext cx="4693" cy="1339"/>
            </a:xfrm>
            <a:prstGeom prst="roundRect">
              <a:avLst>
                <a:gd name="adj" fmla="val 11028"/>
              </a:avLst>
            </a:prstGeom>
            <a:gradFill rotWithShape="1">
              <a:gsLst>
                <a:gs pos="0">
                  <a:schemeClr val="bg2">
                    <a:alpha val="50000"/>
                  </a:schemeClr>
                </a:gs>
                <a:gs pos="100000">
                  <a:schemeClr val="bg2">
                    <a:gamma/>
                    <a:tint val="0"/>
                    <a:invGamma/>
                    <a:alpha val="0"/>
                  </a:schemeClr>
                </a:gs>
              </a:gsLst>
              <a:lin ang="0" scaled="1"/>
            </a:gradFill>
            <a:ln w="12700" algn="ctr">
              <a:noFill/>
              <a:round/>
              <a:headEnd/>
              <a:tailEnd/>
            </a:ln>
            <a:effectLst/>
          </p:spPr>
          <p:txBody>
            <a:bodyPr wrap="none" lIns="365760" anchor="ctr"/>
            <a:lstStyle/>
            <a:p>
              <a:pPr marL="465138" indent="-465138" defTabSz="911225">
                <a:lnSpc>
                  <a:spcPct val="90000"/>
                </a:lnSpc>
                <a:spcBef>
                  <a:spcPts val="1163"/>
                </a:spcBef>
                <a:buClr>
                  <a:schemeClr val="tx2"/>
                </a:buClr>
                <a:buSzPct val="95000"/>
                <a:buBlip>
                  <a:blip r:embed="rId3"/>
                </a:buBlip>
                <a:defRPr/>
              </a:pPr>
              <a:endParaRPr lang="en-GB" sz="2700" dirty="0">
                <a:latin typeface="+mn-lt"/>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GB" sz="2400" dirty="0">
                <a:latin typeface="Segoe Semibold" pitchFamily="34" charset="0"/>
                <a:cs typeface="+mn-cs"/>
              </a:endParaRPr>
            </a:p>
            <a:p>
              <a:pPr>
                <a:lnSpc>
                  <a:spcPct val="85000"/>
                </a:lnSpc>
                <a:spcBef>
                  <a:spcPct val="20000"/>
                </a:spcBef>
                <a:defRPr/>
              </a:pPr>
              <a:endParaRPr lang="en-US" sz="2400" dirty="0">
                <a:latin typeface="Segoe Semibold" pitchFamily="34" charset="0"/>
                <a:cs typeface="+mn-cs"/>
              </a:endParaRPr>
            </a:p>
          </p:txBody>
        </p:sp>
        <p:sp>
          <p:nvSpPr>
            <p:cNvPr id="450576" name="Rectangle 16"/>
            <p:cNvSpPr>
              <a:spLocks noChangeArrowheads="1"/>
            </p:cNvSpPr>
            <p:nvPr/>
          </p:nvSpPr>
          <p:spPr bwMode="auto">
            <a:xfrm>
              <a:off x="294" y="3153"/>
              <a:ext cx="4622" cy="259"/>
            </a:xfrm>
            <a:prstGeom prst="rect">
              <a:avLst/>
            </a:prstGeom>
            <a:noFill/>
            <a:ln w="9525">
              <a:noFill/>
              <a:miter lim="800000"/>
              <a:headEnd/>
              <a:tailEnd/>
            </a:ln>
            <a:effectLst>
              <a:outerShdw dist="12700" algn="ctr" rotWithShape="0">
                <a:schemeClr val="bg2">
                  <a:alpha val="50000"/>
                </a:schemeClr>
              </a:outerShdw>
            </a:effectLst>
          </p:spPr>
          <p:txBody>
            <a:bodyPr>
              <a:spAutoFit/>
            </a:bodyPr>
            <a:lstStyle/>
            <a:p>
              <a:pPr marL="1160463" lvl="2" indent="-315913" defTabSz="911225">
                <a:lnSpc>
                  <a:spcPct val="90000"/>
                </a:lnSpc>
                <a:spcBef>
                  <a:spcPts val="1088"/>
                </a:spcBef>
                <a:buClr>
                  <a:schemeClr val="tx2"/>
                </a:buClr>
                <a:buSzPct val="80000"/>
                <a:buBlip>
                  <a:blip r:embed="rId3"/>
                </a:buBlip>
                <a:defRPr/>
              </a:pPr>
              <a:endParaRPr lang="en-GB" sz="2300" dirty="0" smtClean="0">
                <a:latin typeface="+mn-lt"/>
              </a:endParaRPr>
            </a:p>
          </p:txBody>
        </p:sp>
      </p:grpSp>
      <p:sp>
        <p:nvSpPr>
          <p:cNvPr id="17" name="Rectangle 16"/>
          <p:cNvSpPr/>
          <p:nvPr/>
        </p:nvSpPr>
        <p:spPr>
          <a:xfrm>
            <a:off x="514349" y="4346573"/>
            <a:ext cx="5972175" cy="1385507"/>
          </a:xfrm>
          <a:prstGeom prst="rect">
            <a:avLst/>
          </a:prstGeom>
        </p:spPr>
        <p:txBody>
          <a:bodyPr wrap="square" lIns="0">
            <a:spAutoFit/>
          </a:bodyPr>
          <a:lstStyle/>
          <a:p>
            <a:pPr marL="381000" indent="-381000" defTabSz="911225">
              <a:lnSpc>
                <a:spcPct val="90000"/>
              </a:lnSpc>
              <a:spcBef>
                <a:spcPts val="1163"/>
              </a:spcBef>
              <a:buClr>
                <a:schemeClr val="tx2"/>
              </a:buClr>
              <a:buSzPct val="95000"/>
              <a:defRPr/>
            </a:pPr>
            <a:r>
              <a:rPr lang="en-GB" sz="2700" dirty="0" smtClean="0">
                <a:latin typeface="+mn-lt"/>
                <a:cs typeface="+mn-cs"/>
              </a:rPr>
              <a:t> Even if you can do it, should you?</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Different UI guidelines on each platform</a:t>
            </a:r>
          </a:p>
          <a:p>
            <a:pPr marL="703263" lvl="1" indent="-315913" defTabSz="911225">
              <a:lnSpc>
                <a:spcPct val="90000"/>
              </a:lnSpc>
              <a:spcBef>
                <a:spcPts val="1088"/>
              </a:spcBef>
              <a:buClr>
                <a:schemeClr val="tx2"/>
              </a:buClr>
              <a:buSzPct val="80000"/>
              <a:buBlip>
                <a:blip r:embed="rId3"/>
              </a:buBlip>
              <a:defRPr/>
            </a:pPr>
            <a:r>
              <a:rPr lang="en-GB" sz="2300" dirty="0" smtClean="0">
                <a:latin typeface="+mn-lt"/>
              </a:rPr>
              <a:t>Least common denominator</a:t>
            </a:r>
          </a:p>
        </p:txBody>
      </p:sp>
    </p:spTree>
  </p:cSld>
  <p:clrMapOvr>
    <a:masterClrMapping/>
  </p:clrMapOvr>
  <p:transition advTm="90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descr="white bar"/>
          <p:cNvPicPr>
            <a:picLocks noChangeAspect="1" noChangeArrowheads="1"/>
          </p:cNvPicPr>
          <p:nvPr/>
        </p:nvPicPr>
        <p:blipFill>
          <a:blip r:embed="rId4"/>
          <a:srcRect/>
          <a:stretch>
            <a:fillRect/>
          </a:stretch>
        </p:blipFill>
        <p:spPr bwMode="blackWhite">
          <a:xfrm rot="10800000">
            <a:off x="-310243" y="2331766"/>
            <a:ext cx="9454242" cy="2300287"/>
          </a:xfrm>
          <a:prstGeom prst="rect">
            <a:avLst/>
          </a:prstGeom>
          <a:noFill/>
          <a:ln w="9525">
            <a:noFill/>
            <a:miter lim="800000"/>
            <a:headEnd/>
            <a:tailEnd/>
          </a:ln>
        </p:spPr>
      </p:pic>
      <p:sp>
        <p:nvSpPr>
          <p:cNvPr id="453635" name="Rectangle 3"/>
          <p:cNvSpPr>
            <a:spLocks noGrp="1" noChangeArrowheads="1"/>
          </p:cNvSpPr>
          <p:nvPr>
            <p:ph type="ctrTitle" idx="4294967295"/>
          </p:nvPr>
        </p:nvSpPr>
        <p:spPr>
          <a:xfrm>
            <a:off x="1970938" y="2905125"/>
            <a:ext cx="6743894" cy="1107996"/>
          </a:xfrm>
        </p:spPr>
        <p:txBody>
          <a:bodyPr/>
          <a:lstStyle/>
          <a:p>
            <a:r>
              <a:rPr lang="en-US" sz="4000" dirty="0" smtClean="0">
                <a:solidFill>
                  <a:schemeClr val="bg1"/>
                </a:solidFill>
              </a:rPr>
              <a:t>“Thank you for the background.</a:t>
            </a:r>
            <a:br>
              <a:rPr lang="en-US" sz="4000" dirty="0" smtClean="0">
                <a:solidFill>
                  <a:schemeClr val="bg1"/>
                </a:solidFill>
              </a:rPr>
            </a:br>
            <a:r>
              <a:rPr lang="en-US" sz="4000" dirty="0" smtClean="0">
                <a:solidFill>
                  <a:schemeClr val="bg1"/>
                </a:solidFill>
              </a:rPr>
              <a:t>  Now tell me how to do it!”</a:t>
            </a:r>
            <a:endParaRPr lang="en-US" sz="4000" dirty="0">
              <a:solidFill>
                <a:schemeClr val="bg1"/>
              </a:solidFill>
            </a:endParaRPr>
          </a:p>
        </p:txBody>
      </p:sp>
    </p:spTree>
    <p:custDataLst>
      <p:tags r:id="rId1"/>
    </p:custDataLst>
  </p:cSld>
  <p:clrMapOvr>
    <a:masterClrMapping/>
  </p:clrMapOvr>
  <p:transition advTm="1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3634"/>
                                        </p:tgtEl>
                                        <p:attrNameLst>
                                          <p:attrName>style.visibility</p:attrName>
                                        </p:attrNameLst>
                                      </p:cBhvr>
                                      <p:to>
                                        <p:strVal val="visible"/>
                                      </p:to>
                                    </p:set>
                                    <p:animEffect transition="in" filter="fade">
                                      <p:cBhvr>
                                        <p:cTn id="7" dur="1000"/>
                                        <p:tgtEl>
                                          <p:spTgt spid="45363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53635"/>
                                        </p:tgtEl>
                                        <p:attrNameLst>
                                          <p:attrName>style.visibility</p:attrName>
                                        </p:attrNameLst>
                                      </p:cBhvr>
                                      <p:to>
                                        <p:strVal val="visible"/>
                                      </p:to>
                                    </p:set>
                                    <p:animEffect transition="in" filter="fade">
                                      <p:cBhvr>
                                        <p:cTn id="11" dur="1000"/>
                                        <p:tgtEl>
                                          <p:spTgt spid="453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5" name="Rectangle 7"/>
          <p:cNvSpPr>
            <a:spLocks noGrp="1" noChangeArrowheads="1"/>
          </p:cNvSpPr>
          <p:nvPr>
            <p:ph type="title"/>
          </p:nvPr>
        </p:nvSpPr>
        <p:spPr/>
        <p:txBody>
          <a:bodyPr/>
          <a:lstStyle/>
          <a:p>
            <a:r>
              <a:rPr lang="en-GB" smtClean="0"/>
              <a:t>Full Fx Assemblies on Device</a:t>
            </a:r>
            <a:endParaRPr lang="en-GB" dirty="0"/>
          </a:p>
        </p:txBody>
      </p:sp>
      <p:sp>
        <p:nvSpPr>
          <p:cNvPr id="421896" name="Rectangle 8"/>
          <p:cNvSpPr>
            <a:spLocks noGrp="1" noChangeArrowheads="1"/>
          </p:cNvSpPr>
          <p:nvPr>
            <p:ph idx="1"/>
          </p:nvPr>
        </p:nvSpPr>
        <p:spPr>
          <a:xfrm>
            <a:off x="381000" y="1412874"/>
            <a:ext cx="8382000" cy="4881336"/>
          </a:xfrm>
        </p:spPr>
        <p:txBody>
          <a:bodyPr/>
          <a:lstStyle/>
          <a:p>
            <a:r>
              <a:rPr lang="en-GB" dirty="0" err="1" smtClean="0"/>
              <a:t>TypeLoadException</a:t>
            </a:r>
            <a:endParaRPr lang="en-GB" dirty="0" smtClean="0"/>
          </a:p>
          <a:p>
            <a:r>
              <a:rPr lang="en-GB" dirty="0" err="1" smtClean="0"/>
              <a:t>MissingMethodException</a:t>
            </a:r>
            <a:endParaRPr lang="en-GB" dirty="0" smtClean="0"/>
          </a:p>
          <a:p>
            <a:r>
              <a:rPr lang="en-GB" dirty="0" smtClean="0"/>
              <a:t>Different PKT</a:t>
            </a:r>
          </a:p>
          <a:p>
            <a:pPr lvl="1"/>
            <a:r>
              <a:rPr lang="en-US" dirty="0" smtClean="0"/>
              <a:t>969DB8053D3322AC  (device)</a:t>
            </a:r>
            <a:endParaRPr lang="en-GB" dirty="0" smtClean="0"/>
          </a:p>
          <a:p>
            <a:pPr lvl="1"/>
            <a:r>
              <a:rPr lang="en-US" dirty="0" smtClean="0"/>
              <a:t>B77A5C561934E089   (desktop)</a:t>
            </a:r>
          </a:p>
          <a:p>
            <a:pPr lvl="2"/>
            <a:endParaRPr lang="en-GB" dirty="0" smtClean="0"/>
          </a:p>
          <a:p>
            <a:pPr>
              <a:buNone/>
            </a:pPr>
            <a:r>
              <a:rPr lang="en-GB" dirty="0" smtClean="0"/>
              <a:t>“I insist that there are no desktop assemblies </a:t>
            </a:r>
            <a:br>
              <a:rPr lang="en-GB" dirty="0" smtClean="0"/>
            </a:br>
            <a:r>
              <a:rPr lang="en-GB" dirty="0" smtClean="0"/>
              <a:t>in my NETCF package/solution.”</a:t>
            </a:r>
          </a:p>
          <a:p>
            <a:pPr lvl="1"/>
            <a:r>
              <a:rPr lang="en-GB" dirty="0" smtClean="0"/>
              <a:t>Use the loader log</a:t>
            </a:r>
          </a:p>
          <a:p>
            <a:pPr lvl="1"/>
            <a:r>
              <a:rPr lang="en-GB" dirty="0" smtClean="0"/>
              <a:t>Use Visual Studio output window (build)</a:t>
            </a:r>
            <a:endParaRPr lang="en-GB" dirty="0"/>
          </a:p>
        </p:txBody>
      </p:sp>
    </p:spTree>
  </p:cSld>
  <p:clrMapOvr>
    <a:masterClrMapping/>
  </p:clrMapOvr>
  <p:transition advTm="1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How Not to Try It</a:t>
            </a:r>
            <a:endParaRPr lang="en-GB" dirty="0"/>
          </a:p>
        </p:txBody>
      </p:sp>
      <p:sp>
        <p:nvSpPr>
          <p:cNvPr id="29698" name="Subtitle 2"/>
          <p:cNvSpPr>
            <a:spLocks noGrp="1"/>
          </p:cNvSpPr>
          <p:nvPr>
            <p:ph type="subTitle" idx="1"/>
          </p:nvPr>
        </p:nvSpPr>
        <p:spPr>
          <a:xfrm>
            <a:off x="1370012" y="3657601"/>
            <a:ext cx="7596705" cy="461665"/>
          </a:xfrm>
        </p:spPr>
        <p:txBody>
          <a:bodyPr/>
          <a:lstStyle/>
          <a:p>
            <a:r>
              <a:rPr lang="en-GB" dirty="0" smtClean="0"/>
              <a:t>What not to reference</a:t>
            </a:r>
          </a:p>
          <a:p>
            <a:r>
              <a:rPr lang="en-GB" dirty="0" smtClean="0"/>
              <a:t>Using the loader log</a:t>
            </a:r>
          </a:p>
          <a:p>
            <a:r>
              <a:rPr lang="en-GB" dirty="0" smtClean="0"/>
              <a:t>PKT is the clue</a:t>
            </a:r>
          </a:p>
          <a:p>
            <a:r>
              <a:rPr lang="en-GB" dirty="0" smtClean="0"/>
              <a:t>How many files in your deployment folder?</a:t>
            </a:r>
          </a:p>
          <a:p>
            <a:r>
              <a:rPr lang="en-GB" dirty="0" smtClean="0"/>
              <a:t>View-&gt;Output-&gt;Build window</a:t>
            </a:r>
          </a:p>
        </p:txBody>
      </p:sp>
      <p:sp>
        <p:nvSpPr>
          <p:cNvPr id="6" name="Text Placeholder 5"/>
          <p:cNvSpPr>
            <a:spLocks noGrp="1"/>
          </p:cNvSpPr>
          <p:nvPr>
            <p:ph type="body" sz="quarter" idx="10"/>
          </p:nvPr>
        </p:nvSpPr>
        <p:spPr/>
        <p:txBody>
          <a:bodyPr/>
          <a:lstStyle/>
          <a:p>
            <a:r>
              <a:rPr lang="en-GB" smtClean="0"/>
              <a:t>demo</a:t>
            </a:r>
            <a:endParaRPr lang="en-GB" dirty="0"/>
          </a:p>
        </p:txBody>
      </p:sp>
    </p:spTree>
  </p:cSld>
  <p:clrMapOvr>
    <a:masterClrMapping/>
  </p:clrMapOvr>
  <p:transition advTm="420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1" name="Rectangle 5"/>
          <p:cNvSpPr>
            <a:spLocks noChangeArrowheads="1"/>
          </p:cNvSpPr>
          <p:nvPr/>
        </p:nvSpPr>
        <p:spPr bwMode="auto">
          <a:xfrm>
            <a:off x="1964871" y="6311220"/>
            <a:ext cx="6721475" cy="304800"/>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3"/>
              </a:rPr>
              <a:t>http://www.danielmoth.com/Blog/2004/09/retargetable-256.html</a:t>
            </a:r>
            <a:endParaRPr lang="en-US" sz="1400" b="1" dirty="0">
              <a:solidFill>
                <a:schemeClr val="bg1"/>
              </a:solidFill>
              <a:latin typeface="Segoe Semibold" pitchFamily="34" charset="0"/>
              <a:cs typeface="+mn-cs"/>
            </a:endParaRPr>
          </a:p>
        </p:txBody>
      </p:sp>
      <p:sp>
        <p:nvSpPr>
          <p:cNvPr id="423945" name="Rectangle 9"/>
          <p:cNvSpPr>
            <a:spLocks noGrp="1" noChangeArrowheads="1"/>
          </p:cNvSpPr>
          <p:nvPr>
            <p:ph type="title"/>
          </p:nvPr>
        </p:nvSpPr>
        <p:spPr/>
        <p:txBody>
          <a:bodyPr/>
          <a:lstStyle/>
          <a:p>
            <a:r>
              <a:rPr lang="en-GB" smtClean="0"/>
              <a:t>Retargetable</a:t>
            </a:r>
            <a:endParaRPr lang="en-GB"/>
          </a:p>
        </p:txBody>
      </p:sp>
      <p:sp>
        <p:nvSpPr>
          <p:cNvPr id="423947" name="Rectangle 11"/>
          <p:cNvSpPr>
            <a:spLocks noGrp="1" noChangeArrowheads="1"/>
          </p:cNvSpPr>
          <p:nvPr>
            <p:ph idx="1"/>
          </p:nvPr>
        </p:nvSpPr>
        <p:spPr/>
        <p:txBody>
          <a:bodyPr/>
          <a:lstStyle/>
          <a:p>
            <a:r>
              <a:rPr lang="en-GB" dirty="0" smtClean="0"/>
              <a:t>Some device binaries can be executed on PC</a:t>
            </a:r>
          </a:p>
          <a:p>
            <a:pPr lvl="1"/>
            <a:r>
              <a:rPr lang="en-GB" dirty="0" smtClean="0"/>
              <a:t>Not the other way round, as we saw</a:t>
            </a:r>
          </a:p>
          <a:p>
            <a:pPr lvl="1"/>
            <a:endParaRPr lang="en-GB" dirty="0" smtClean="0"/>
          </a:p>
          <a:p>
            <a:r>
              <a:rPr lang="en-GB" dirty="0" smtClean="0"/>
              <a:t>Device-specific assemblies will bomb</a:t>
            </a:r>
          </a:p>
          <a:p>
            <a:pPr lvl="1"/>
            <a:r>
              <a:rPr lang="en-GB" dirty="0" err="1" smtClean="0"/>
              <a:t>TypeLoadException</a:t>
            </a:r>
            <a:r>
              <a:rPr lang="en-GB" dirty="0" smtClean="0"/>
              <a:t>, </a:t>
            </a:r>
            <a:r>
              <a:rPr lang="en-GB" dirty="0" err="1" smtClean="0"/>
              <a:t>FileLoadException</a:t>
            </a:r>
            <a:endParaRPr lang="en-GB" dirty="0" smtClean="0"/>
          </a:p>
          <a:p>
            <a:pPr lvl="1"/>
            <a:endParaRPr lang="en-GB" dirty="0" smtClean="0"/>
          </a:p>
          <a:p>
            <a:r>
              <a:rPr lang="en-GB" dirty="0" smtClean="0"/>
              <a:t>Runtime conditional paths</a:t>
            </a:r>
          </a:p>
          <a:p>
            <a:pPr lvl="1"/>
            <a:r>
              <a:rPr lang="en-GB" dirty="0" err="1" smtClean="0"/>
              <a:t>System.Environment.OSVersion.Platform</a:t>
            </a:r>
            <a:endParaRPr lang="en-GB" dirty="0" smtClean="0"/>
          </a:p>
        </p:txBody>
      </p:sp>
    </p:spTree>
  </p:cSld>
  <p:clrMapOvr>
    <a:masterClrMapping/>
  </p:clrMapOvr>
  <p:transition advTm="15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Retargetable</a:t>
            </a:r>
            <a:endParaRPr lang="en-GB" dirty="0"/>
          </a:p>
        </p:txBody>
      </p:sp>
      <p:sp>
        <p:nvSpPr>
          <p:cNvPr id="31746" name="Subtitle 2"/>
          <p:cNvSpPr>
            <a:spLocks noGrp="1"/>
          </p:cNvSpPr>
          <p:nvPr>
            <p:ph type="subTitle" idx="1"/>
          </p:nvPr>
        </p:nvSpPr>
        <p:spPr>
          <a:xfrm>
            <a:off x="1370013" y="3135065"/>
            <a:ext cx="6994362" cy="461665"/>
          </a:xfrm>
        </p:spPr>
        <p:txBody>
          <a:bodyPr/>
          <a:lstStyle/>
          <a:p>
            <a:r>
              <a:rPr lang="en-GB" dirty="0" smtClean="0"/>
              <a:t>Works in emulator</a:t>
            </a:r>
          </a:p>
          <a:p>
            <a:r>
              <a:rPr lang="en-GB" dirty="0" smtClean="0"/>
              <a:t>Works on desktop!</a:t>
            </a:r>
          </a:p>
          <a:p>
            <a:r>
              <a:rPr lang="en-GB" dirty="0" err="1" smtClean="0"/>
              <a:t>Retargetable</a:t>
            </a:r>
            <a:r>
              <a:rPr lang="en-GB" dirty="0" smtClean="0"/>
              <a:t> attribute</a:t>
            </a:r>
          </a:p>
          <a:p>
            <a:r>
              <a:rPr lang="en-GB" dirty="0" smtClean="0"/>
              <a:t>Device-specific crash</a:t>
            </a:r>
          </a:p>
          <a:p>
            <a:r>
              <a:rPr lang="en-GB" dirty="0" smtClean="0"/>
              <a:t>Can we debug?</a:t>
            </a:r>
          </a:p>
          <a:p>
            <a:r>
              <a:rPr lang="en-GB" dirty="0" smtClean="0"/>
              <a:t>Runtime checking</a:t>
            </a:r>
          </a:p>
          <a:p>
            <a:r>
              <a:rPr lang="en-GB" dirty="0" smtClean="0"/>
              <a:t>Device-specific assemblies still an issue</a:t>
            </a:r>
          </a:p>
        </p:txBody>
      </p:sp>
      <p:sp>
        <p:nvSpPr>
          <p:cNvPr id="6" name="Text Placeholder 5"/>
          <p:cNvSpPr>
            <a:spLocks noGrp="1"/>
          </p:cNvSpPr>
          <p:nvPr>
            <p:ph type="body" sz="quarter" idx="10"/>
          </p:nvPr>
        </p:nvSpPr>
        <p:spPr/>
        <p:txBody>
          <a:bodyPr/>
          <a:lstStyle/>
          <a:p>
            <a:r>
              <a:rPr lang="en-GB" smtClean="0"/>
              <a:t>demo</a:t>
            </a:r>
            <a:endParaRPr lang="en-GB" dirty="0"/>
          </a:p>
        </p:txBody>
      </p:sp>
    </p:spTree>
  </p:cSld>
  <p:clrMapOvr>
    <a:masterClrMapping/>
  </p:clrMapOvr>
  <p:transition advTm="720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
            </a:r>
            <a:br>
              <a:rPr lang="en-GB" smtClean="0"/>
            </a:br>
            <a:r>
              <a:rPr lang="en-GB" smtClean="0"/>
              <a:t>Sharing Assets Between </a:t>
            </a:r>
            <a:br>
              <a:rPr lang="en-GB" smtClean="0"/>
            </a:br>
            <a:r>
              <a:rPr lang="en-GB" smtClean="0"/>
              <a:t>the .NET Compact Framework and the .NET Framework</a:t>
            </a:r>
            <a:endParaRPr lang="en-GB" dirty="0"/>
          </a:p>
        </p:txBody>
      </p:sp>
      <p:sp>
        <p:nvSpPr>
          <p:cNvPr id="13314" name="Subtitle 2"/>
          <p:cNvSpPr>
            <a:spLocks noGrp="1"/>
          </p:cNvSpPr>
          <p:nvPr>
            <p:ph type="subTitle" idx="1"/>
          </p:nvPr>
        </p:nvSpPr>
        <p:spPr/>
        <p:txBody>
          <a:bodyPr/>
          <a:lstStyle/>
          <a:p>
            <a:r>
              <a:rPr lang="en-US" dirty="0" smtClean="0"/>
              <a:t>Daniel Moth</a:t>
            </a:r>
          </a:p>
          <a:p>
            <a:r>
              <a:rPr lang="en-US" dirty="0" smtClean="0"/>
              <a:t>Microsoft</a:t>
            </a:r>
          </a:p>
          <a:p>
            <a:r>
              <a:rPr lang="en-US" dirty="0" smtClean="0">
                <a:hlinkClick r:id="rId3"/>
              </a:rPr>
              <a:t>http://www.danielmoth.com/Blog</a:t>
            </a:r>
            <a:r>
              <a:rPr lang="en-US" dirty="0" smtClean="0"/>
              <a:t> </a:t>
            </a:r>
          </a:p>
        </p:txBody>
      </p:sp>
      <p:sp>
        <p:nvSpPr>
          <p:cNvPr id="7" name="Text Placeholder 6"/>
          <p:cNvSpPr>
            <a:spLocks noGrp="1"/>
          </p:cNvSpPr>
          <p:nvPr>
            <p:ph type="body" sz="quarter" idx="10"/>
          </p:nvPr>
        </p:nvSpPr>
        <p:spPr/>
        <p:txBody>
          <a:bodyPr/>
          <a:lstStyle/>
          <a:p>
            <a:r>
              <a:rPr lang="en-GB" dirty="0" smtClean="0"/>
              <a:t>MBL308</a:t>
            </a:r>
            <a:endParaRPr lang="en-GB" dirty="0"/>
          </a:p>
        </p:txBody>
      </p:sp>
    </p:spTree>
  </p:cSld>
  <p:clrMapOvr>
    <a:masterClrMapping/>
  </p:clrMapOvr>
  <p:transition advTm="120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9" name="Rectangle 5"/>
          <p:cNvSpPr>
            <a:spLocks noChangeArrowheads="1"/>
          </p:cNvSpPr>
          <p:nvPr/>
        </p:nvSpPr>
        <p:spPr bwMode="auto">
          <a:xfrm>
            <a:off x="1317107" y="6241337"/>
            <a:ext cx="7567613" cy="304800"/>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4"/>
              </a:rPr>
              <a:t>http://www.danielmoth.com/Blog/2004/09/share-code-if-fullframe_17.html</a:t>
            </a:r>
            <a:endParaRPr lang="en-US" sz="1400" b="1" dirty="0">
              <a:solidFill>
                <a:schemeClr val="bg1"/>
              </a:solidFill>
              <a:latin typeface="Segoe Semibold" pitchFamily="34" charset="0"/>
              <a:cs typeface="+mn-cs"/>
            </a:endParaRPr>
          </a:p>
        </p:txBody>
      </p:sp>
      <p:sp>
        <p:nvSpPr>
          <p:cNvPr id="425996" name="Rectangle 12"/>
          <p:cNvSpPr>
            <a:spLocks noGrp="1" noChangeArrowheads="1"/>
          </p:cNvSpPr>
          <p:nvPr>
            <p:ph type="title"/>
          </p:nvPr>
        </p:nvSpPr>
        <p:spPr/>
        <p:txBody>
          <a:bodyPr/>
          <a:lstStyle/>
          <a:p>
            <a:r>
              <a:rPr lang="en-GB" smtClean="0"/>
              <a:t>Share the Code, Not the Binary</a:t>
            </a:r>
            <a:endParaRPr lang="en-GB"/>
          </a:p>
        </p:txBody>
      </p:sp>
      <p:sp>
        <p:nvSpPr>
          <p:cNvPr id="425993" name="Rectangle 9"/>
          <p:cNvSpPr>
            <a:spLocks noGrp="1" noChangeArrowheads="1"/>
          </p:cNvSpPr>
          <p:nvPr>
            <p:ph idx="1"/>
          </p:nvPr>
        </p:nvSpPr>
        <p:spPr/>
        <p:txBody>
          <a:bodyPr/>
          <a:lstStyle/>
          <a:p>
            <a:r>
              <a:rPr lang="en-GB" dirty="0" smtClean="0"/>
              <a:t>Compilation Constant ( #if )</a:t>
            </a:r>
          </a:p>
          <a:p>
            <a:pPr lvl="1"/>
            <a:r>
              <a:rPr lang="en-GB" dirty="0" smtClean="0"/>
              <a:t>Two projects, two outputs, one set of code files</a:t>
            </a:r>
          </a:p>
          <a:p>
            <a:pPr lvl="1"/>
            <a:r>
              <a:rPr lang="en-GB" dirty="0" smtClean="0"/>
              <a:t>Build platform-specific binaries from same source</a:t>
            </a:r>
          </a:p>
          <a:p>
            <a:r>
              <a:rPr lang="en-GB" dirty="0" smtClean="0"/>
              <a:t>No limitations!</a:t>
            </a:r>
            <a:endParaRPr lang="en-GB" dirty="0"/>
          </a:p>
        </p:txBody>
      </p:sp>
      <p:pic>
        <p:nvPicPr>
          <p:cNvPr id="425997" name="Picture 13"/>
          <p:cNvPicPr>
            <a:picLocks noChangeAspect="1" noChangeArrowheads="1"/>
          </p:cNvPicPr>
          <p:nvPr/>
        </p:nvPicPr>
        <p:blipFill>
          <a:blip r:embed="rId5"/>
          <a:srcRect/>
          <a:stretch>
            <a:fillRect/>
          </a:stretch>
        </p:blipFill>
        <p:spPr bwMode="auto">
          <a:xfrm>
            <a:off x="1026383" y="3374039"/>
            <a:ext cx="6111401" cy="2561624"/>
          </a:xfrm>
          <a:prstGeom prst="rect">
            <a:avLst/>
          </a:prstGeom>
          <a:noFill/>
          <a:ln w="9525">
            <a:noFill/>
            <a:miter lim="800000"/>
            <a:headEnd/>
            <a:tailEnd/>
          </a:ln>
        </p:spPr>
      </p:pic>
    </p:spTree>
    <p:custDataLst>
      <p:tags r:id="rId1"/>
    </p:custDataLst>
  </p:cSld>
  <p:clrMapOvr>
    <a:masterClrMapping/>
  </p:clrMapOvr>
  <p:transition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425997"/>
                                        </p:tgtEl>
                                        <p:attrNameLst>
                                          <p:attrName>style.visibility</p:attrName>
                                        </p:attrNameLst>
                                      </p:cBhvr>
                                      <p:to>
                                        <p:strVal val="visible"/>
                                      </p:to>
                                    </p:set>
                                    <p:animEffect transition="in" filter="diamond(out)">
                                      <p:cBhvr>
                                        <p:cTn id="7" dur="500"/>
                                        <p:tgtEl>
                                          <p:spTgt spid="425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Conditional Compilation</a:t>
            </a:r>
            <a:endParaRPr lang="en-GB" dirty="0"/>
          </a:p>
        </p:txBody>
      </p:sp>
      <p:sp>
        <p:nvSpPr>
          <p:cNvPr id="33794" name="Subtitle 2"/>
          <p:cNvSpPr>
            <a:spLocks noGrp="1"/>
          </p:cNvSpPr>
          <p:nvPr>
            <p:ph type="subTitle" idx="1"/>
          </p:nvPr>
        </p:nvSpPr>
        <p:spPr>
          <a:xfrm>
            <a:off x="1370013" y="3181739"/>
            <a:ext cx="6994362" cy="3303037"/>
          </a:xfrm>
        </p:spPr>
        <p:txBody>
          <a:bodyPr>
            <a:normAutofit lnSpcReduction="10000"/>
          </a:bodyPr>
          <a:lstStyle/>
          <a:p>
            <a:r>
              <a:rPr lang="en-GB" dirty="0" smtClean="0"/>
              <a:t>Add existing, link to file</a:t>
            </a:r>
          </a:p>
          <a:p>
            <a:r>
              <a:rPr lang="en-GB" dirty="0" smtClean="0"/>
              <a:t>Conditional compilation:</a:t>
            </a:r>
            <a:br>
              <a:rPr lang="en-GB" dirty="0" smtClean="0"/>
            </a:br>
            <a:r>
              <a:rPr lang="en-GB" dirty="0" smtClean="0"/>
              <a:t>	previous problem goes away</a:t>
            </a:r>
          </a:p>
          <a:p>
            <a:r>
              <a:rPr lang="en-GB" dirty="0" smtClean="0"/>
              <a:t>Windows Vista-style</a:t>
            </a:r>
          </a:p>
          <a:p>
            <a:r>
              <a:rPr lang="en-GB" dirty="0" err="1" smtClean="0"/>
              <a:t>ConditionalAttribute</a:t>
            </a:r>
            <a:endParaRPr lang="en-GB" dirty="0" smtClean="0"/>
          </a:p>
          <a:p>
            <a:r>
              <a:rPr lang="en-GB" dirty="0" smtClean="0"/>
              <a:t>Source in same folder</a:t>
            </a:r>
          </a:p>
          <a:p>
            <a:r>
              <a:rPr lang="en-GB" dirty="0" smtClean="0"/>
              <a:t>Best practices:</a:t>
            </a:r>
            <a:br>
              <a:rPr lang="en-GB" dirty="0" smtClean="0"/>
            </a:br>
            <a:r>
              <a:rPr lang="en-GB" dirty="0" smtClean="0"/>
              <a:t>	source control, solution setup, </a:t>
            </a:r>
            <a:r>
              <a:rPr lang="en-GB" dirty="0" err="1" smtClean="0"/>
              <a:t>binCF</a:t>
            </a:r>
            <a:endParaRPr lang="en-GB" dirty="0" smtClean="0"/>
          </a:p>
        </p:txBody>
      </p:sp>
      <p:sp>
        <p:nvSpPr>
          <p:cNvPr id="6" name="Text Placeholder 5"/>
          <p:cNvSpPr>
            <a:spLocks noGrp="1"/>
          </p:cNvSpPr>
          <p:nvPr>
            <p:ph type="body" sz="quarter" idx="10"/>
          </p:nvPr>
        </p:nvSpPr>
        <p:spPr/>
        <p:txBody>
          <a:bodyPr/>
          <a:lstStyle/>
          <a:p>
            <a:r>
              <a:rPr lang="en-GB" smtClean="0"/>
              <a:t>demo</a:t>
            </a:r>
            <a:endParaRPr lang="en-GB" dirty="0"/>
          </a:p>
        </p:txBody>
      </p:sp>
    </p:spTree>
  </p:cSld>
  <p:clrMapOvr>
    <a:masterClrMapping/>
  </p:clrMapOvr>
  <p:transition advTm="600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9" name="Rectangle 7"/>
          <p:cNvSpPr>
            <a:spLocks noChangeArrowheads="1"/>
          </p:cNvSpPr>
          <p:nvPr/>
        </p:nvSpPr>
        <p:spPr bwMode="auto">
          <a:xfrm>
            <a:off x="1376133" y="6238356"/>
            <a:ext cx="7702550" cy="304800"/>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3"/>
              </a:rPr>
              <a:t>http://www.danielmoth.com/Blog/2005/08/another-use-of-partial-types.html</a:t>
            </a:r>
            <a:endParaRPr lang="en-US" sz="1400" b="1" dirty="0">
              <a:solidFill>
                <a:schemeClr val="bg1"/>
              </a:solidFill>
              <a:latin typeface="Segoe Semibold" pitchFamily="34" charset="0"/>
              <a:cs typeface="+mn-cs"/>
            </a:endParaRPr>
          </a:p>
        </p:txBody>
      </p:sp>
      <p:sp>
        <p:nvSpPr>
          <p:cNvPr id="428041" name="Rectangle 9"/>
          <p:cNvSpPr>
            <a:spLocks noGrp="1" noChangeArrowheads="1"/>
          </p:cNvSpPr>
          <p:nvPr>
            <p:ph type="title"/>
          </p:nvPr>
        </p:nvSpPr>
        <p:spPr/>
        <p:txBody>
          <a:bodyPr/>
          <a:lstStyle/>
          <a:p>
            <a:r>
              <a:rPr lang="en-GB" smtClean="0"/>
              <a:t>Gotchas, Tips and Tricks</a:t>
            </a:r>
            <a:endParaRPr lang="en-GB"/>
          </a:p>
        </p:txBody>
      </p:sp>
      <p:sp>
        <p:nvSpPr>
          <p:cNvPr id="428043" name="Rectangle 11"/>
          <p:cNvSpPr>
            <a:spLocks noGrp="1" noChangeArrowheads="1"/>
          </p:cNvSpPr>
          <p:nvPr>
            <p:ph idx="1"/>
          </p:nvPr>
        </p:nvSpPr>
        <p:spPr/>
        <p:txBody>
          <a:bodyPr/>
          <a:lstStyle/>
          <a:p>
            <a:r>
              <a:rPr lang="en-GB" dirty="0" smtClean="0"/>
              <a:t>Solution/project setup</a:t>
            </a:r>
          </a:p>
          <a:p>
            <a:r>
              <a:rPr lang="en-GB" dirty="0" smtClean="0"/>
              <a:t>Stub it</a:t>
            </a:r>
          </a:p>
          <a:p>
            <a:pPr lvl="1"/>
            <a:r>
              <a:rPr lang="en-GB" dirty="0" smtClean="0"/>
              <a:t>e.g., </a:t>
            </a:r>
            <a:r>
              <a:rPr lang="en-GB" dirty="0" err="1" smtClean="0"/>
              <a:t>InputPanel</a:t>
            </a:r>
            <a:endParaRPr lang="en-GB" dirty="0" smtClean="0"/>
          </a:p>
          <a:p>
            <a:r>
              <a:rPr lang="en-GB" dirty="0" smtClean="0"/>
              <a:t>Partial Classes</a:t>
            </a:r>
          </a:p>
          <a:p>
            <a:pPr lvl="1"/>
            <a:r>
              <a:rPr lang="en-GB" dirty="0" err="1" smtClean="0"/>
              <a:t>WinForms</a:t>
            </a:r>
            <a:r>
              <a:rPr lang="en-GB" dirty="0" smtClean="0"/>
              <a:t>, other code</a:t>
            </a:r>
          </a:p>
          <a:p>
            <a:r>
              <a:rPr lang="en-GB" dirty="0" smtClean="0"/>
              <a:t>Runtime differences</a:t>
            </a:r>
          </a:p>
          <a:p>
            <a:r>
              <a:rPr lang="en-GB" dirty="0" err="1" smtClean="0"/>
              <a:t>PInvoke</a:t>
            </a:r>
            <a:endParaRPr lang="en-GB" dirty="0" smtClean="0"/>
          </a:p>
          <a:p>
            <a:r>
              <a:rPr lang="en-GB" dirty="0" smtClean="0"/>
              <a:t>Class Designer</a:t>
            </a:r>
          </a:p>
          <a:p>
            <a:r>
              <a:rPr lang="en-GB" dirty="0" smtClean="0"/>
              <a:t>Code it</a:t>
            </a:r>
            <a:endParaRPr lang="en-GB" dirty="0"/>
          </a:p>
        </p:txBody>
      </p:sp>
    </p:spTree>
  </p:cSld>
  <p:clrMapOvr>
    <a:masterClrMapping/>
  </p:clrMapOvr>
  <p:transition advTm="6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Tips and Tricks</a:t>
            </a:r>
            <a:endParaRPr lang="en-GB"/>
          </a:p>
        </p:txBody>
      </p:sp>
      <p:sp>
        <p:nvSpPr>
          <p:cNvPr id="35842" name="Subtitle 2"/>
          <p:cNvSpPr>
            <a:spLocks noGrp="1"/>
          </p:cNvSpPr>
          <p:nvPr>
            <p:ph type="subTitle" idx="1"/>
          </p:nvPr>
        </p:nvSpPr>
        <p:spPr>
          <a:xfrm>
            <a:off x="1370013" y="3545629"/>
            <a:ext cx="6994362" cy="461665"/>
          </a:xfrm>
        </p:spPr>
        <p:txBody>
          <a:bodyPr/>
          <a:lstStyle/>
          <a:p>
            <a:r>
              <a:rPr lang="en-GB" dirty="0" smtClean="0"/>
              <a:t>Stub</a:t>
            </a:r>
          </a:p>
          <a:p>
            <a:r>
              <a:rPr lang="en-GB" dirty="0" smtClean="0"/>
              <a:t>Different code generation</a:t>
            </a:r>
          </a:p>
          <a:p>
            <a:r>
              <a:rPr lang="en-GB" dirty="0" smtClean="0"/>
              <a:t>Partial class</a:t>
            </a:r>
          </a:p>
          <a:p>
            <a:r>
              <a:rPr lang="en-GB" dirty="0" err="1" smtClean="0"/>
              <a:t>PInvoke</a:t>
            </a:r>
            <a:r>
              <a:rPr lang="en-GB" dirty="0" smtClean="0"/>
              <a:t> * 2</a:t>
            </a:r>
          </a:p>
          <a:p>
            <a:r>
              <a:rPr lang="en-GB" dirty="0" smtClean="0"/>
              <a:t>Class Designer resilience</a:t>
            </a:r>
          </a:p>
          <a:p>
            <a:r>
              <a:rPr lang="en-GB" dirty="0" smtClean="0"/>
              <a:t>Different exceptions</a:t>
            </a:r>
          </a:p>
        </p:txBody>
      </p:sp>
      <p:sp>
        <p:nvSpPr>
          <p:cNvPr id="6" name="Text Placeholder 5"/>
          <p:cNvSpPr>
            <a:spLocks noGrp="1"/>
          </p:cNvSpPr>
          <p:nvPr>
            <p:ph type="body" sz="quarter" idx="10"/>
          </p:nvPr>
        </p:nvSpPr>
        <p:spPr/>
        <p:txBody>
          <a:bodyPr/>
          <a:lstStyle/>
          <a:p>
            <a:r>
              <a:rPr lang="en-GB" smtClean="0"/>
              <a:t>demo</a:t>
            </a:r>
            <a:endParaRPr lang="en-GB" dirty="0"/>
          </a:p>
        </p:txBody>
      </p:sp>
    </p:spTree>
  </p:cSld>
  <p:clrMapOvr>
    <a:masterClrMapping/>
  </p:clrMapOvr>
  <p:transition advTm="1200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6" name="Rectangle 6"/>
          <p:cNvSpPr>
            <a:spLocks noGrp="1" noChangeArrowheads="1"/>
          </p:cNvSpPr>
          <p:nvPr>
            <p:ph type="title"/>
          </p:nvPr>
        </p:nvSpPr>
        <p:spPr/>
        <p:txBody>
          <a:bodyPr/>
          <a:lstStyle/>
          <a:p>
            <a:r>
              <a:rPr lang="en-US" smtClean="0"/>
              <a:t>Summary</a:t>
            </a:r>
            <a:endParaRPr lang="en-US"/>
          </a:p>
        </p:txBody>
      </p:sp>
      <p:sp>
        <p:nvSpPr>
          <p:cNvPr id="14" name="Content Placeholder 13"/>
          <p:cNvSpPr>
            <a:spLocks noGrp="1"/>
          </p:cNvSpPr>
          <p:nvPr>
            <p:ph idx="1"/>
          </p:nvPr>
        </p:nvSpPr>
        <p:spPr>
          <a:xfrm>
            <a:off x="381000" y="1412874"/>
            <a:ext cx="8763000" cy="4001095"/>
          </a:xfrm>
        </p:spPr>
        <p:txBody>
          <a:bodyPr/>
          <a:lstStyle/>
          <a:p>
            <a:r>
              <a:rPr lang="en-GB" dirty="0" smtClean="0"/>
              <a:t>Create desktop versions of your NETCF assemblies</a:t>
            </a:r>
          </a:p>
          <a:p>
            <a:pPr lvl="1"/>
            <a:r>
              <a:rPr lang="en-GB" dirty="0" smtClean="0"/>
              <a:t>Use conditional compilation</a:t>
            </a:r>
          </a:p>
          <a:p>
            <a:endParaRPr lang="en-GB" dirty="0" smtClean="0"/>
          </a:p>
          <a:p>
            <a:r>
              <a:rPr lang="en-GB" dirty="0" smtClean="0"/>
              <a:t>Change the UI to be platform-specific</a:t>
            </a:r>
          </a:p>
          <a:p>
            <a:pPr lvl="1"/>
            <a:r>
              <a:rPr lang="en-GB" dirty="0" smtClean="0"/>
              <a:t>Architect your product to that effect</a:t>
            </a:r>
            <a:endParaRPr lang="en-US" dirty="0" smtClean="0"/>
          </a:p>
          <a:p>
            <a:endParaRPr lang="en-GB" dirty="0" smtClean="0"/>
          </a:p>
          <a:p>
            <a:endParaRPr lang="en-US" dirty="0"/>
          </a:p>
        </p:txBody>
      </p:sp>
      <p:pic>
        <p:nvPicPr>
          <p:cNvPr id="39938" name="Picture 2" descr="IT Woman standing wires servers man laptop technical tech"/>
          <p:cNvPicPr>
            <a:picLocks noChangeAspect="1" noChangeArrowheads="1"/>
          </p:cNvPicPr>
          <p:nvPr/>
        </p:nvPicPr>
        <p:blipFill>
          <a:blip r:embed="rId3"/>
          <a:srcRect/>
          <a:stretch>
            <a:fillRect/>
          </a:stretch>
        </p:blipFill>
        <p:spPr bwMode="auto">
          <a:xfrm>
            <a:off x="5659664" y="3408364"/>
            <a:ext cx="3331936" cy="3116414"/>
          </a:xfrm>
          <a:prstGeom prst="rect">
            <a:avLst/>
          </a:prstGeom>
          <a:noFill/>
          <a:ln w="9525">
            <a:noFill/>
            <a:miter lim="800000"/>
            <a:headEnd/>
            <a:tailEnd/>
          </a:ln>
        </p:spPr>
      </p:pic>
      <p:sp>
        <p:nvSpPr>
          <p:cNvPr id="465928" name="Rectangle 8"/>
          <p:cNvSpPr>
            <a:spLocks noChangeArrowheads="1"/>
          </p:cNvSpPr>
          <p:nvPr/>
        </p:nvSpPr>
        <p:spPr bwMode="auto">
          <a:xfrm>
            <a:off x="776288" y="3805237"/>
            <a:ext cx="6081713" cy="420688"/>
          </a:xfrm>
          <a:prstGeom prst="rect">
            <a:avLst/>
          </a:prstGeom>
          <a:noFill/>
          <a:ln w="9525">
            <a:noFill/>
            <a:miter lim="800000"/>
            <a:headEnd/>
            <a:tailEnd/>
          </a:ln>
          <a:effectLst>
            <a:outerShdw dist="12700" algn="ctr" rotWithShape="0">
              <a:schemeClr val="bg2">
                <a:alpha val="50000"/>
              </a:schemeClr>
            </a:outerShdw>
          </a:effectLst>
        </p:spPr>
        <p:txBody>
          <a:bodyPr>
            <a:spAutoFit/>
          </a:bodyPr>
          <a:lstStyle/>
          <a:p>
            <a:pPr marL="447675" indent="-447675">
              <a:lnSpc>
                <a:spcPct val="90000"/>
              </a:lnSpc>
              <a:spcBef>
                <a:spcPct val="30000"/>
              </a:spcBef>
              <a:buClr>
                <a:schemeClr val="tx2"/>
              </a:buClr>
              <a:buFont typeface="Wingdings 2" pitchFamily="18" charset="2"/>
              <a:buBlip>
                <a:blip r:embed="rId4"/>
              </a:buBlip>
              <a:defRPr/>
            </a:pPr>
            <a:endParaRPr lang="en-GB" sz="2400" dirty="0">
              <a:latin typeface="Segoe Semibold" pitchFamily="34" charset="0"/>
              <a:cs typeface="+mn-cs"/>
            </a:endParaRPr>
          </a:p>
        </p:txBody>
      </p:sp>
    </p:spTree>
  </p:cSld>
  <p:clrMapOvr>
    <a:masterClrMapping/>
  </p:clrMapOvr>
  <p:transition advTm="60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black">
          <a:xfrm>
            <a:off x="3667125" y="2371725"/>
            <a:ext cx="1848297" cy="217124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a:endParaRPr lang="en-US" dirty="0" smtClean="0">
              <a:solidFill>
                <a:schemeClr val="tx1"/>
              </a:solidFill>
              <a:latin typeface="Segoe" pitchFamily="34" charset="0"/>
            </a:endParaRPr>
          </a:p>
        </p:txBody>
      </p:sp>
      <p:sp>
        <p:nvSpPr>
          <p:cNvPr id="470018" name="Rectangle 2"/>
          <p:cNvSpPr>
            <a:spLocks noChangeArrowheads="1"/>
          </p:cNvSpPr>
          <p:nvPr/>
        </p:nvSpPr>
        <p:spPr bwMode="invGray">
          <a:xfrm>
            <a:off x="0" y="1959438"/>
            <a:ext cx="9144000" cy="482374"/>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bIns="91440" anchor="b"/>
          <a:lstStyle/>
          <a:p>
            <a:pPr marL="381000" lvl="2" indent="-381000" algn="ctr" defTabSz="911225">
              <a:lnSpc>
                <a:spcPct val="90000"/>
              </a:lnSpc>
              <a:spcBef>
                <a:spcPts val="1163"/>
              </a:spcBef>
              <a:buClr>
                <a:schemeClr val="tx2"/>
              </a:buClr>
              <a:buSzPct val="95000"/>
              <a:defRPr/>
            </a:pPr>
            <a:r>
              <a:rPr lang="en-US" sz="2700" dirty="0" smtClean="0">
                <a:latin typeface="+mn-lt"/>
                <a:cs typeface="+mn-cs"/>
              </a:rPr>
              <a:t>July 2007 MSDN magazine article on this topic</a:t>
            </a:r>
            <a:endParaRPr lang="en-US" sz="2700" dirty="0">
              <a:latin typeface="+mn-lt"/>
              <a:cs typeface="+mn-cs"/>
            </a:endParaRPr>
          </a:p>
        </p:txBody>
      </p:sp>
      <p:sp>
        <p:nvSpPr>
          <p:cNvPr id="470019" name="Rectangle 3"/>
          <p:cNvSpPr>
            <a:spLocks noGrp="1" noChangeArrowheads="1"/>
          </p:cNvSpPr>
          <p:nvPr>
            <p:ph type="title"/>
          </p:nvPr>
        </p:nvSpPr>
        <p:spPr/>
        <p:txBody>
          <a:bodyPr/>
          <a:lstStyle/>
          <a:p>
            <a:r>
              <a:rPr lang="en-GB" smtClean="0"/>
              <a:t>Resources</a:t>
            </a:r>
            <a:endParaRPr lang="en-GB"/>
          </a:p>
        </p:txBody>
      </p:sp>
      <p:sp>
        <p:nvSpPr>
          <p:cNvPr id="470021" name="Rectangle 5"/>
          <p:cNvSpPr>
            <a:spLocks noChangeArrowheads="1"/>
          </p:cNvSpPr>
          <p:nvPr/>
        </p:nvSpPr>
        <p:spPr bwMode="invGray">
          <a:xfrm>
            <a:off x="0" y="1400175"/>
            <a:ext cx="9144000" cy="484188"/>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indent="-457200" algn="ctr">
              <a:lnSpc>
                <a:spcPct val="90000"/>
              </a:lnSpc>
              <a:spcBef>
                <a:spcPct val="30000"/>
              </a:spcBef>
              <a:buClr>
                <a:schemeClr val="tx2"/>
              </a:buClr>
              <a:buFont typeface="Wingdings 2" pitchFamily="18" charset="2"/>
              <a:buNone/>
              <a:defRPr/>
            </a:pPr>
            <a:r>
              <a:rPr lang="en-US" sz="2700" dirty="0">
                <a:solidFill>
                  <a:schemeClr val="accent1"/>
                </a:solidFill>
                <a:latin typeface="Segoe Semibold" pitchFamily="34" charset="0"/>
                <a:cs typeface="+mn-cs"/>
                <a:hlinkClick r:id="rId3"/>
              </a:rPr>
              <a:t>http://www.danielmoth.com/Blog</a:t>
            </a:r>
            <a:r>
              <a:rPr lang="en-US" sz="2000" dirty="0">
                <a:solidFill>
                  <a:schemeClr val="accent1"/>
                </a:solidFill>
                <a:latin typeface="Segoe Semibold" pitchFamily="34" charset="0"/>
                <a:cs typeface="+mn-cs"/>
              </a:rPr>
              <a:t> </a:t>
            </a:r>
          </a:p>
        </p:txBody>
      </p:sp>
      <p:sp>
        <p:nvSpPr>
          <p:cNvPr id="6" name="Rectangle 2"/>
          <p:cNvSpPr>
            <a:spLocks noChangeArrowheads="1"/>
          </p:cNvSpPr>
          <p:nvPr/>
        </p:nvSpPr>
        <p:spPr bwMode="invGray">
          <a:xfrm>
            <a:off x="381000" y="4551467"/>
            <a:ext cx="8418513" cy="1590675"/>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lIns="0" rIns="0" bIns="91440" anchor="b"/>
          <a:lstStyle/>
          <a:p>
            <a:pPr marL="381000" lvl="2" indent="-381000" algn="ctr" defTabSz="911225">
              <a:lnSpc>
                <a:spcPct val="90000"/>
              </a:lnSpc>
              <a:spcBef>
                <a:spcPts val="1163"/>
              </a:spcBef>
              <a:buClr>
                <a:schemeClr val="tx2"/>
              </a:buClr>
              <a:buSzPct val="95000"/>
              <a:defRPr/>
            </a:pPr>
            <a:r>
              <a:rPr lang="en-US" sz="2700" dirty="0">
                <a:latin typeface="+mn-lt"/>
                <a:cs typeface="+mn-cs"/>
              </a:rPr>
              <a:t>Book from Microsoft Press</a:t>
            </a:r>
            <a:endParaRPr lang="en-US" sz="2700" i="1" dirty="0">
              <a:latin typeface="+mn-lt"/>
              <a:cs typeface="+mn-cs"/>
            </a:endParaRPr>
          </a:p>
          <a:p>
            <a:pPr marL="381000" lvl="2" indent="-381000" algn="ctr" defTabSz="911225">
              <a:lnSpc>
                <a:spcPct val="90000"/>
              </a:lnSpc>
              <a:spcBef>
                <a:spcPts val="1163"/>
              </a:spcBef>
              <a:buClr>
                <a:schemeClr val="tx2"/>
              </a:buClr>
              <a:buSzPct val="95000"/>
              <a:defRPr/>
            </a:pPr>
            <a:r>
              <a:rPr lang="en-US" sz="2700" i="1" dirty="0" smtClean="0">
                <a:latin typeface="+mn-lt"/>
                <a:cs typeface="+mn-cs"/>
              </a:rPr>
              <a:t>Mobile </a:t>
            </a:r>
            <a:r>
              <a:rPr lang="en-US" sz="2700" i="1" dirty="0">
                <a:latin typeface="+mn-lt"/>
                <a:cs typeface="+mn-cs"/>
              </a:rPr>
              <a:t>Development </a:t>
            </a:r>
            <a:r>
              <a:rPr lang="en-US" sz="2700" i="1" dirty="0" smtClean="0">
                <a:latin typeface="+mn-lt"/>
                <a:cs typeface="+mn-cs"/>
              </a:rPr>
              <a:t>Handbook</a:t>
            </a:r>
            <a:endParaRPr lang="en-US" sz="2700" i="1" dirty="0">
              <a:latin typeface="+mn-lt"/>
              <a:cs typeface="+mn-cs"/>
            </a:endParaRPr>
          </a:p>
          <a:p>
            <a:pPr marL="381000" lvl="2" indent="-381000" algn="ctr" defTabSz="911225">
              <a:lnSpc>
                <a:spcPct val="90000"/>
              </a:lnSpc>
              <a:spcBef>
                <a:spcPts val="1163"/>
              </a:spcBef>
              <a:buClr>
                <a:schemeClr val="tx2"/>
              </a:buClr>
              <a:buSzPct val="95000"/>
              <a:defRPr/>
            </a:pPr>
            <a:r>
              <a:rPr lang="en-US" sz="2700" dirty="0" smtClean="0">
                <a:latin typeface="+mn-lt"/>
                <a:cs typeface="+mn-cs"/>
              </a:rPr>
              <a:t>co-authored with </a:t>
            </a:r>
            <a:r>
              <a:rPr lang="en-US" sz="2700" dirty="0">
                <a:latin typeface="+mn-lt"/>
                <a:cs typeface="+mn-cs"/>
              </a:rPr>
              <a:t>Peter </a:t>
            </a:r>
            <a:r>
              <a:rPr lang="en-US" sz="2700" dirty="0" smtClean="0">
                <a:latin typeface="+mn-lt"/>
                <a:cs typeface="+mn-cs"/>
              </a:rPr>
              <a:t>Foot and </a:t>
            </a:r>
            <a:r>
              <a:rPr lang="en-US" sz="2700" dirty="0">
                <a:latin typeface="+mn-lt"/>
                <a:cs typeface="+mn-cs"/>
              </a:rPr>
              <a:t>Andy </a:t>
            </a:r>
            <a:r>
              <a:rPr lang="en-US" sz="2700" dirty="0" err="1">
                <a:latin typeface="+mn-lt"/>
                <a:cs typeface="+mn-cs"/>
              </a:rPr>
              <a:t>Wigley</a:t>
            </a:r>
            <a:endParaRPr lang="en-US" sz="2700" dirty="0">
              <a:latin typeface="+mn-lt"/>
              <a:cs typeface="+mn-cs"/>
            </a:endParaRPr>
          </a:p>
        </p:txBody>
      </p:sp>
      <p:pic>
        <p:nvPicPr>
          <p:cNvPr id="7" name="Picture 6" descr="0735623589..jpg"/>
          <p:cNvPicPr>
            <a:picLocks noChangeAspect="1"/>
          </p:cNvPicPr>
          <p:nvPr/>
        </p:nvPicPr>
        <p:blipFill>
          <a:blip r:embed="rId4"/>
          <a:srcRect l="9162" r="8857"/>
          <a:stretch>
            <a:fillRect/>
          </a:stretch>
        </p:blipFill>
        <p:spPr>
          <a:xfrm>
            <a:off x="3753754" y="2444514"/>
            <a:ext cx="1614182" cy="1968972"/>
          </a:xfrm>
          <a:prstGeom prst="rect">
            <a:avLst/>
          </a:prstGeom>
        </p:spPr>
      </p:pic>
    </p:spTree>
  </p:cSld>
  <p:clrMapOvr>
    <a:masterClrMapping/>
  </p:clrMapOvr>
  <p:transition advTm="30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r>
              <a:rPr lang="en-US" smtClean="0"/>
              <a:t>Q &amp; A</a:t>
            </a:r>
            <a:endParaRPr 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398963" y="5638800"/>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Calibri" pitchFamily="34" charset="0"/>
                <a:cs typeface="Arial" charset="0"/>
              </a:rPr>
              <a:t>© </a:t>
            </a:r>
            <a:r>
              <a:rPr lang="en-US" sz="700" dirty="0" smtClean="0">
                <a:latin typeface="Calibri" pitchFamily="34" charset="0"/>
                <a:cs typeface="Arial" charset="0"/>
              </a:rPr>
              <a:t>2008 Microsoft </a:t>
            </a:r>
            <a:r>
              <a:rPr lang="en-US" sz="7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latin typeface="Calibri" pitchFamily="34" charset="0"/>
                <a:cs typeface="Arial" charset="0"/>
              </a:rPr>
              <a:t>MICROSOFT </a:t>
            </a:r>
            <a:r>
              <a:rPr lang="en-US" sz="700" dirty="0">
                <a:latin typeface="Calibr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3" descr="WSS IT two men working developer"/>
          <p:cNvPicPr>
            <a:picLocks noChangeAspect="1" noChangeArrowheads="1"/>
          </p:cNvPicPr>
          <p:nvPr/>
        </p:nvPicPr>
        <p:blipFill>
          <a:blip r:embed="rId3"/>
          <a:srcRect/>
          <a:stretch>
            <a:fillRect/>
          </a:stretch>
        </p:blipFill>
        <p:spPr bwMode="auto">
          <a:xfrm>
            <a:off x="5343525" y="1043208"/>
            <a:ext cx="3760788" cy="3078163"/>
          </a:xfrm>
          <a:prstGeom prst="rect">
            <a:avLst/>
          </a:prstGeom>
          <a:noFill/>
          <a:ln w="9525">
            <a:noFill/>
            <a:miter lim="800000"/>
            <a:headEnd/>
            <a:tailEnd/>
          </a:ln>
        </p:spPr>
      </p:pic>
      <p:sp>
        <p:nvSpPr>
          <p:cNvPr id="439301" name="Rectangle 5"/>
          <p:cNvSpPr>
            <a:spLocks noGrp="1" noChangeArrowheads="1"/>
          </p:cNvSpPr>
          <p:nvPr>
            <p:ph type="title"/>
          </p:nvPr>
        </p:nvSpPr>
        <p:spPr/>
        <p:txBody>
          <a:bodyPr/>
          <a:lstStyle/>
          <a:p>
            <a:r>
              <a:rPr lang="en-GB" smtClean="0"/>
              <a:t>FAQ</a:t>
            </a:r>
            <a:endParaRPr lang="en-GB" dirty="0"/>
          </a:p>
        </p:txBody>
      </p:sp>
      <p:pic>
        <p:nvPicPr>
          <p:cNvPr id="14340" name="Picture 14" descr="Win Mobile_Kazuo_asian man leaning pda ppc phone using intense station"/>
          <p:cNvPicPr>
            <a:picLocks noChangeAspect="1" noChangeArrowheads="1"/>
          </p:cNvPicPr>
          <p:nvPr/>
        </p:nvPicPr>
        <p:blipFill>
          <a:blip r:embed="rId4"/>
          <a:srcRect/>
          <a:stretch>
            <a:fillRect/>
          </a:stretch>
        </p:blipFill>
        <p:spPr bwMode="auto">
          <a:xfrm>
            <a:off x="6716052" y="4098477"/>
            <a:ext cx="2021774" cy="2303519"/>
          </a:xfrm>
          <a:prstGeom prst="rect">
            <a:avLst/>
          </a:prstGeom>
          <a:noFill/>
          <a:ln w="9525">
            <a:noFill/>
            <a:miter lim="800000"/>
            <a:headEnd/>
            <a:tailEnd/>
          </a:ln>
        </p:spPr>
      </p:pic>
      <p:sp>
        <p:nvSpPr>
          <p:cNvPr id="439302" name="AutoShape 6"/>
          <p:cNvSpPr>
            <a:spLocks noChangeArrowheads="1"/>
          </p:cNvSpPr>
          <p:nvPr/>
        </p:nvSpPr>
        <p:spPr bwMode="blackWhite">
          <a:xfrm>
            <a:off x="381000" y="1426924"/>
            <a:ext cx="8418514" cy="2274887"/>
          </a:xfrm>
          <a:prstGeom prst="roundRect">
            <a:avLst>
              <a:gd name="adj" fmla="val 5375"/>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anchor="ctr"/>
          <a:lstStyle/>
          <a:p>
            <a:pPr marL="114300" indent="-114300" defTabSz="911225">
              <a:lnSpc>
                <a:spcPct val="90000"/>
              </a:lnSpc>
              <a:buClr>
                <a:schemeClr val="tx2"/>
              </a:buClr>
              <a:buSzPct val="95000"/>
              <a:defRPr/>
            </a:pPr>
            <a:r>
              <a:rPr lang="en-GB" sz="2800" spc="-125" dirty="0">
                <a:ln w="3175">
                  <a:noFill/>
                </a:ln>
                <a:latin typeface="Segoe" pitchFamily="34" charset="0"/>
                <a:cs typeface="Arial" charset="0"/>
              </a:rPr>
              <a:t>“I want to run </a:t>
            </a:r>
            <a:r>
              <a:rPr lang="en-GB" sz="2800" spc="-125" dirty="0" smtClean="0">
                <a:ln w="3175">
                  <a:noFill/>
                </a:ln>
                <a:latin typeface="Segoe" pitchFamily="34" charset="0"/>
                <a:cs typeface="Arial" charset="0"/>
              </a:rPr>
              <a:t>the .NET Compact Framework </a:t>
            </a:r>
          </a:p>
          <a:p>
            <a:pPr marL="114300" indent="-114300" defTabSz="911225">
              <a:lnSpc>
                <a:spcPct val="90000"/>
              </a:lnSpc>
              <a:buClr>
                <a:schemeClr val="tx2"/>
              </a:buClr>
              <a:buSzPct val="95000"/>
              <a:defRPr/>
            </a:pPr>
            <a:r>
              <a:rPr lang="en-GB" sz="2800" spc="-125" dirty="0" smtClean="0">
                <a:ln w="3175">
                  <a:noFill/>
                </a:ln>
                <a:latin typeface="Segoe" pitchFamily="34" charset="0"/>
                <a:cs typeface="Arial" charset="0"/>
              </a:rPr>
              <a:t>on the </a:t>
            </a:r>
            <a:r>
              <a:rPr lang="en-GB" sz="2800" spc="-125" dirty="0">
                <a:ln w="3175">
                  <a:noFill/>
                </a:ln>
                <a:latin typeface="Segoe" pitchFamily="34" charset="0"/>
                <a:cs typeface="Arial" charset="0"/>
              </a:rPr>
              <a:t>desktop. </a:t>
            </a:r>
            <a:r>
              <a:rPr lang="en-GB" sz="2800" spc="-125" dirty="0" smtClean="0">
                <a:ln w="3175">
                  <a:noFill/>
                </a:ln>
                <a:latin typeface="Segoe" pitchFamily="34" charset="0"/>
                <a:cs typeface="Arial" charset="0"/>
              </a:rPr>
              <a:t>How?”</a:t>
            </a:r>
            <a:endParaRPr lang="en-US" sz="2800" spc="-125" dirty="0">
              <a:ln w="3175">
                <a:noFill/>
              </a:ln>
              <a:latin typeface="Segoe" pitchFamily="34" charset="0"/>
              <a:cs typeface="Arial" charset="0"/>
            </a:endParaRPr>
          </a:p>
        </p:txBody>
      </p:sp>
      <p:sp>
        <p:nvSpPr>
          <p:cNvPr id="439304" name="AutoShape 8"/>
          <p:cNvSpPr>
            <a:spLocks noChangeArrowheads="1"/>
          </p:cNvSpPr>
          <p:nvPr/>
        </p:nvSpPr>
        <p:spPr bwMode="blackWhite">
          <a:xfrm>
            <a:off x="380999" y="3747849"/>
            <a:ext cx="8364539" cy="2274887"/>
          </a:xfrm>
          <a:prstGeom prst="roundRect">
            <a:avLst>
              <a:gd name="adj" fmla="val 5375"/>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anchor="ctr"/>
          <a:lstStyle/>
          <a:p>
            <a:pPr marL="114300" indent="-114300" defTabSz="911225">
              <a:lnSpc>
                <a:spcPct val="90000"/>
              </a:lnSpc>
              <a:buClr>
                <a:schemeClr val="tx2"/>
              </a:buClr>
              <a:buSzPct val="95000"/>
              <a:defRPr/>
            </a:pPr>
            <a:r>
              <a:rPr lang="en-GB" sz="2800" spc="-125" dirty="0">
                <a:ln w="3175">
                  <a:noFill/>
                </a:ln>
                <a:latin typeface="Segoe" pitchFamily="34" charset="0"/>
                <a:cs typeface="Arial" charset="0"/>
              </a:rPr>
              <a:t>“I tried to use my own desktop </a:t>
            </a:r>
            <a:r>
              <a:rPr lang="en-GB" sz="2800" spc="-125" dirty="0" smtClean="0">
                <a:ln w="3175">
                  <a:noFill/>
                </a:ln>
                <a:latin typeface="Segoe" pitchFamily="34" charset="0"/>
                <a:cs typeface="Arial" charset="0"/>
              </a:rPr>
              <a:t>DLL on </a:t>
            </a:r>
            <a:r>
              <a:rPr lang="en-GB" sz="2800" spc="-125" dirty="0">
                <a:ln w="3175">
                  <a:noFill/>
                </a:ln>
                <a:latin typeface="Segoe" pitchFamily="34" charset="0"/>
                <a:cs typeface="Arial" charset="0"/>
              </a:rPr>
              <a:t>my </a:t>
            </a:r>
            <a:r>
              <a:rPr lang="en-GB" sz="2800" spc="-125" dirty="0" smtClean="0">
                <a:ln w="3175">
                  <a:noFill/>
                </a:ln>
                <a:latin typeface="Segoe" pitchFamily="34" charset="0"/>
                <a:cs typeface="Arial" charset="0"/>
              </a:rPr>
              <a:t/>
            </a:r>
            <a:br>
              <a:rPr lang="en-GB" sz="2800" spc="-125" dirty="0" smtClean="0">
                <a:ln w="3175">
                  <a:noFill/>
                </a:ln>
                <a:latin typeface="Segoe" pitchFamily="34" charset="0"/>
                <a:cs typeface="Arial" charset="0"/>
              </a:rPr>
            </a:br>
            <a:r>
              <a:rPr lang="en-GB" sz="2800" spc="-125" dirty="0" smtClean="0">
                <a:ln w="3175">
                  <a:noFill/>
                </a:ln>
                <a:latin typeface="Segoe" pitchFamily="34" charset="0"/>
                <a:cs typeface="Arial" charset="0"/>
              </a:rPr>
              <a:t>Pocket PC and </a:t>
            </a:r>
            <a:r>
              <a:rPr lang="en-GB" sz="2800" spc="-125" dirty="0">
                <a:ln w="3175">
                  <a:noFill/>
                </a:ln>
                <a:latin typeface="Segoe" pitchFamily="34" charset="0"/>
                <a:cs typeface="Arial" charset="0"/>
              </a:rPr>
              <a:t>it </a:t>
            </a:r>
            <a:r>
              <a:rPr lang="en-GB" sz="2800" spc="-125" dirty="0" smtClean="0">
                <a:ln w="3175">
                  <a:noFill/>
                </a:ln>
                <a:latin typeface="Segoe" pitchFamily="34" charset="0"/>
                <a:cs typeface="Arial" charset="0"/>
              </a:rPr>
              <a:t>didn’t </a:t>
            </a:r>
            <a:r>
              <a:rPr lang="en-GB" sz="2800" spc="-125" dirty="0">
                <a:ln w="3175">
                  <a:noFill/>
                </a:ln>
                <a:latin typeface="Segoe" pitchFamily="34" charset="0"/>
                <a:cs typeface="Arial" charset="0"/>
              </a:rPr>
              <a:t>work. Help!”</a:t>
            </a:r>
            <a:endParaRPr lang="en-US" sz="2800" spc="-125" dirty="0">
              <a:ln w="3175">
                <a:noFill/>
              </a:ln>
              <a:latin typeface="Segoe" pitchFamily="34" charset="0"/>
              <a:cs typeface="Arial" charset="0"/>
            </a:endParaRPr>
          </a:p>
        </p:txBody>
      </p:sp>
    </p:spTree>
  </p:cSld>
  <p:clrMapOvr>
    <a:masterClrMapping/>
  </p:clrMapOvr>
  <p:transition advTm="90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6" descr="MSB small business Roy Felix men working laptop smiling"/>
          <p:cNvPicPr>
            <a:picLocks noChangeAspect="1" noChangeArrowheads="1"/>
          </p:cNvPicPr>
          <p:nvPr/>
        </p:nvPicPr>
        <p:blipFill>
          <a:blip r:embed="rId3"/>
          <a:srcRect r="4385"/>
          <a:stretch>
            <a:fillRect/>
          </a:stretch>
        </p:blipFill>
        <p:spPr bwMode="auto">
          <a:xfrm>
            <a:off x="4971290" y="494806"/>
            <a:ext cx="4152900" cy="5278438"/>
          </a:xfrm>
          <a:prstGeom prst="rect">
            <a:avLst/>
          </a:prstGeom>
          <a:noFill/>
          <a:ln w="9525">
            <a:noFill/>
            <a:miter lim="800000"/>
            <a:headEnd/>
            <a:tailEnd/>
          </a:ln>
        </p:spPr>
      </p:pic>
      <p:sp>
        <p:nvSpPr>
          <p:cNvPr id="442375" name="AutoShape 7"/>
          <p:cNvSpPr>
            <a:spLocks noChangeArrowheads="1"/>
          </p:cNvSpPr>
          <p:nvPr/>
        </p:nvSpPr>
        <p:spPr bwMode="auto">
          <a:xfrm>
            <a:off x="297073" y="1032660"/>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Enlarge your market</a:t>
            </a:r>
            <a:endParaRPr lang="en-US" sz="2000" b="1" dirty="0">
              <a:latin typeface="Segoe Semibold" pitchFamily="34" charset="0"/>
              <a:cs typeface="+mn-cs"/>
            </a:endParaRPr>
          </a:p>
        </p:txBody>
      </p:sp>
      <p:sp>
        <p:nvSpPr>
          <p:cNvPr id="442376" name="AutoShape 8"/>
          <p:cNvSpPr>
            <a:spLocks noChangeArrowheads="1"/>
          </p:cNvSpPr>
          <p:nvPr/>
        </p:nvSpPr>
        <p:spPr bwMode="auto">
          <a:xfrm>
            <a:off x="297073" y="1912135"/>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Kick-start projects by leveraging existing biz logic</a:t>
            </a:r>
            <a:endParaRPr lang="en-US" sz="2000" b="1" dirty="0">
              <a:latin typeface="Segoe Semibold" pitchFamily="34" charset="0"/>
              <a:cs typeface="+mn-cs"/>
            </a:endParaRPr>
          </a:p>
        </p:txBody>
      </p:sp>
      <p:sp>
        <p:nvSpPr>
          <p:cNvPr id="442377" name="AutoShape 9"/>
          <p:cNvSpPr>
            <a:spLocks noChangeArrowheads="1"/>
          </p:cNvSpPr>
          <p:nvPr/>
        </p:nvSpPr>
        <p:spPr bwMode="auto">
          <a:xfrm>
            <a:off x="297073" y="2793198"/>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Get an edge over competitors</a:t>
            </a:r>
            <a:endParaRPr lang="en-US" sz="2000" b="1" dirty="0">
              <a:latin typeface="Segoe Semibold" pitchFamily="34" charset="0"/>
              <a:cs typeface="+mn-cs"/>
            </a:endParaRPr>
          </a:p>
        </p:txBody>
      </p:sp>
      <p:sp>
        <p:nvSpPr>
          <p:cNvPr id="442378" name="AutoShape 10"/>
          <p:cNvSpPr>
            <a:spLocks noChangeArrowheads="1"/>
          </p:cNvSpPr>
          <p:nvPr/>
        </p:nvSpPr>
        <p:spPr bwMode="auto">
          <a:xfrm>
            <a:off x="297073" y="3674260"/>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Impress your manager!</a:t>
            </a:r>
            <a:endParaRPr lang="en-US" sz="2000" b="1" dirty="0">
              <a:latin typeface="Segoe Semibold" pitchFamily="34" charset="0"/>
              <a:cs typeface="+mn-cs"/>
            </a:endParaRPr>
          </a:p>
        </p:txBody>
      </p:sp>
      <p:sp>
        <p:nvSpPr>
          <p:cNvPr id="442379" name="AutoShape 11"/>
          <p:cNvSpPr>
            <a:spLocks noChangeArrowheads="1"/>
          </p:cNvSpPr>
          <p:nvPr/>
        </p:nvSpPr>
        <p:spPr bwMode="auto">
          <a:xfrm>
            <a:off x="297073" y="5436385"/>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Use PC tools against your code to improve </a:t>
            </a:r>
            <a:br>
              <a:rPr lang="en-GB" sz="2000" b="1" dirty="0">
                <a:latin typeface="Segoe Semibold" pitchFamily="34" charset="0"/>
                <a:cs typeface="+mn-cs"/>
              </a:rPr>
            </a:br>
            <a:r>
              <a:rPr lang="en-GB" sz="2000" b="1" dirty="0" smtClean="0">
                <a:latin typeface="Segoe Semibold" pitchFamily="34" charset="0"/>
                <a:cs typeface="+mn-cs"/>
              </a:rPr>
              <a:t>device development</a:t>
            </a:r>
            <a:endParaRPr lang="en-US" sz="2000" b="1" dirty="0">
              <a:latin typeface="Segoe Semibold" pitchFamily="34" charset="0"/>
              <a:cs typeface="+mn-cs"/>
            </a:endParaRPr>
          </a:p>
        </p:txBody>
      </p:sp>
      <p:sp>
        <p:nvSpPr>
          <p:cNvPr id="442380" name="AutoShape 12"/>
          <p:cNvSpPr>
            <a:spLocks noChangeArrowheads="1"/>
          </p:cNvSpPr>
          <p:nvPr/>
        </p:nvSpPr>
        <p:spPr bwMode="auto">
          <a:xfrm>
            <a:off x="297073" y="4555323"/>
            <a:ext cx="8366125" cy="863600"/>
          </a:xfrm>
          <a:prstGeom prst="roundRect">
            <a:avLst>
              <a:gd name="adj" fmla="val 16667"/>
            </a:avLst>
          </a:prstGeom>
          <a:gradFill rotWithShape="1">
            <a:gsLst>
              <a:gs pos="0">
                <a:schemeClr val="bg2">
                  <a:alpha val="39999"/>
                </a:schemeClr>
              </a:gs>
              <a:gs pos="100000">
                <a:schemeClr val="bg2">
                  <a:gamma/>
                  <a:tint val="0"/>
                  <a:invGamma/>
                  <a:alpha val="0"/>
                </a:schemeClr>
              </a:gs>
            </a:gsLst>
            <a:lin ang="0" scaled="1"/>
          </a:gradFill>
          <a:ln w="12700" algn="ctr">
            <a:noFill/>
            <a:round/>
            <a:headEnd/>
            <a:tailEnd/>
          </a:ln>
          <a:effectLst/>
        </p:spPr>
        <p:txBody>
          <a:bodyPr wrap="none" lIns="1005840" anchor="ctr"/>
          <a:lstStyle/>
          <a:p>
            <a:pPr>
              <a:lnSpc>
                <a:spcPct val="85000"/>
              </a:lnSpc>
              <a:spcBef>
                <a:spcPct val="20000"/>
              </a:spcBef>
              <a:defRPr/>
            </a:pPr>
            <a:r>
              <a:rPr lang="en-GB" sz="2000" b="1" dirty="0">
                <a:latin typeface="Segoe Semibold" pitchFamily="34" charset="0"/>
                <a:cs typeface="+mn-cs"/>
              </a:rPr>
              <a:t>Same principles for cross-device code</a:t>
            </a:r>
            <a:endParaRPr lang="en-US" sz="2000" b="1" dirty="0">
              <a:latin typeface="Segoe Semibold" pitchFamily="34" charset="0"/>
              <a:cs typeface="+mn-cs"/>
            </a:endParaRPr>
          </a:p>
        </p:txBody>
      </p:sp>
      <p:sp>
        <p:nvSpPr>
          <p:cNvPr id="442374" name="Rectangle 6"/>
          <p:cNvSpPr>
            <a:spLocks noGrp="1" noChangeArrowheads="1"/>
          </p:cNvSpPr>
          <p:nvPr>
            <p:ph type="title"/>
          </p:nvPr>
        </p:nvSpPr>
        <p:spPr/>
        <p:txBody>
          <a:bodyPr/>
          <a:lstStyle/>
          <a:p>
            <a:r>
              <a:rPr lang="en-GB" smtClean="0"/>
              <a:t>Why Do I Care?</a:t>
            </a:r>
            <a:endParaRPr lang="en-GB"/>
          </a:p>
        </p:txBody>
      </p:sp>
      <p:pic>
        <p:nvPicPr>
          <p:cNvPr id="15370" name="Picture 19" descr="green-arrows-4"/>
          <p:cNvPicPr>
            <a:picLocks noChangeAspect="1" noChangeArrowheads="1"/>
          </p:cNvPicPr>
          <p:nvPr/>
        </p:nvPicPr>
        <p:blipFill>
          <a:blip r:embed="rId4"/>
          <a:srcRect/>
          <a:stretch>
            <a:fillRect/>
          </a:stretch>
        </p:blipFill>
        <p:spPr bwMode="auto">
          <a:xfrm>
            <a:off x="388200" y="1119116"/>
            <a:ext cx="967229" cy="722861"/>
          </a:xfrm>
          <a:prstGeom prst="rect">
            <a:avLst/>
          </a:prstGeom>
          <a:noFill/>
          <a:ln w="9525">
            <a:noFill/>
            <a:miter lim="800000"/>
            <a:headEnd/>
            <a:tailEnd/>
          </a:ln>
        </p:spPr>
      </p:pic>
      <p:pic>
        <p:nvPicPr>
          <p:cNvPr id="15371" name="Picture 18" descr="MSN icon messenger inactive"/>
          <p:cNvPicPr>
            <a:picLocks noChangeAspect="1" noChangeArrowheads="1"/>
          </p:cNvPicPr>
          <p:nvPr/>
        </p:nvPicPr>
        <p:blipFill>
          <a:blip r:embed="rId5"/>
          <a:srcRect/>
          <a:stretch>
            <a:fillRect/>
          </a:stretch>
        </p:blipFill>
        <p:spPr bwMode="auto">
          <a:xfrm>
            <a:off x="622511" y="1215223"/>
            <a:ext cx="434975" cy="711200"/>
          </a:xfrm>
          <a:prstGeom prst="rect">
            <a:avLst/>
          </a:prstGeom>
          <a:noFill/>
          <a:ln w="9525">
            <a:noFill/>
            <a:miter lim="800000"/>
            <a:headEnd/>
            <a:tailEnd/>
          </a:ln>
        </p:spPr>
      </p:pic>
      <p:pic>
        <p:nvPicPr>
          <p:cNvPr id="15372" name="Picture 20" descr="developer Tools toolbox"/>
          <p:cNvPicPr>
            <a:picLocks noChangeAspect="1" noChangeArrowheads="1"/>
          </p:cNvPicPr>
          <p:nvPr/>
        </p:nvPicPr>
        <p:blipFill>
          <a:blip r:embed="rId6"/>
          <a:srcRect/>
          <a:stretch>
            <a:fillRect/>
          </a:stretch>
        </p:blipFill>
        <p:spPr bwMode="auto">
          <a:xfrm>
            <a:off x="401848" y="5480835"/>
            <a:ext cx="538163" cy="809625"/>
          </a:xfrm>
          <a:prstGeom prst="rect">
            <a:avLst/>
          </a:prstGeom>
          <a:noFill/>
          <a:ln w="9525">
            <a:noFill/>
            <a:miter lim="800000"/>
            <a:headEnd/>
            <a:tailEnd/>
          </a:ln>
        </p:spPr>
      </p:pic>
      <p:pic>
        <p:nvPicPr>
          <p:cNvPr id="15373" name="Picture 21" descr="Connecting systems icon"/>
          <p:cNvPicPr>
            <a:picLocks noChangeAspect="1" noChangeArrowheads="1"/>
          </p:cNvPicPr>
          <p:nvPr/>
        </p:nvPicPr>
        <p:blipFill>
          <a:blip r:embed="rId7"/>
          <a:srcRect/>
          <a:stretch>
            <a:fillRect/>
          </a:stretch>
        </p:blipFill>
        <p:spPr bwMode="auto">
          <a:xfrm>
            <a:off x="233573" y="1793073"/>
            <a:ext cx="1131888" cy="1131887"/>
          </a:xfrm>
          <a:prstGeom prst="rect">
            <a:avLst/>
          </a:prstGeom>
          <a:noFill/>
          <a:ln w="9525">
            <a:noFill/>
            <a:miter lim="800000"/>
            <a:headEnd/>
            <a:tailEnd/>
          </a:ln>
        </p:spPr>
      </p:pic>
      <p:pic>
        <p:nvPicPr>
          <p:cNvPr id="15374" name="Picture 24" descr="Metallic edge Sky Blue Radial Ovals Large"/>
          <p:cNvPicPr>
            <a:picLocks noChangeAspect="1" noChangeArrowheads="1"/>
          </p:cNvPicPr>
          <p:nvPr/>
        </p:nvPicPr>
        <p:blipFill>
          <a:blip r:embed="rId8"/>
          <a:srcRect/>
          <a:stretch>
            <a:fillRect/>
          </a:stretch>
        </p:blipFill>
        <p:spPr bwMode="auto">
          <a:xfrm>
            <a:off x="463761" y="3118635"/>
            <a:ext cx="703262" cy="373063"/>
          </a:xfrm>
          <a:prstGeom prst="rect">
            <a:avLst/>
          </a:prstGeom>
          <a:noFill/>
          <a:ln w="9525">
            <a:noFill/>
            <a:miter lim="800000"/>
            <a:headEnd/>
            <a:tailEnd/>
          </a:ln>
        </p:spPr>
      </p:pic>
      <p:pic>
        <p:nvPicPr>
          <p:cNvPr id="15375" name="Picture 23" descr="user business user woman"/>
          <p:cNvPicPr>
            <a:picLocks noChangeAspect="1" noChangeArrowheads="1"/>
          </p:cNvPicPr>
          <p:nvPr/>
        </p:nvPicPr>
        <p:blipFill>
          <a:blip r:embed="rId9"/>
          <a:srcRect/>
          <a:stretch>
            <a:fillRect/>
          </a:stretch>
        </p:blipFill>
        <p:spPr bwMode="auto">
          <a:xfrm>
            <a:off x="862223" y="2880510"/>
            <a:ext cx="252413" cy="342900"/>
          </a:xfrm>
          <a:prstGeom prst="rect">
            <a:avLst/>
          </a:prstGeom>
          <a:noFill/>
          <a:ln w="9525">
            <a:noFill/>
            <a:miter lim="800000"/>
            <a:headEnd/>
            <a:tailEnd/>
          </a:ln>
        </p:spPr>
      </p:pic>
      <p:pic>
        <p:nvPicPr>
          <p:cNvPr id="15376" name="Picture 22" descr="user business casual man"/>
          <p:cNvPicPr>
            <a:picLocks noChangeAspect="1" noChangeArrowheads="1"/>
          </p:cNvPicPr>
          <p:nvPr/>
        </p:nvPicPr>
        <p:blipFill>
          <a:blip r:embed="rId10"/>
          <a:srcRect/>
          <a:stretch>
            <a:fillRect/>
          </a:stretch>
        </p:blipFill>
        <p:spPr bwMode="auto">
          <a:xfrm>
            <a:off x="430423" y="2983698"/>
            <a:ext cx="461963" cy="614362"/>
          </a:xfrm>
          <a:prstGeom prst="rect">
            <a:avLst/>
          </a:prstGeom>
          <a:noFill/>
          <a:ln w="9525">
            <a:noFill/>
            <a:miter lim="800000"/>
            <a:headEnd/>
            <a:tailEnd/>
          </a:ln>
        </p:spPr>
      </p:pic>
      <p:sp>
        <p:nvSpPr>
          <p:cNvPr id="442394" name="Oval 26"/>
          <p:cNvSpPr>
            <a:spLocks noChangeArrowheads="1"/>
          </p:cNvSpPr>
          <p:nvPr/>
        </p:nvSpPr>
        <p:spPr bwMode="auto">
          <a:xfrm>
            <a:off x="346286" y="4194960"/>
            <a:ext cx="839787" cy="347663"/>
          </a:xfrm>
          <a:prstGeom prst="ellipse">
            <a:avLst/>
          </a:prstGeom>
          <a:gradFill rotWithShape="1">
            <a:gsLst>
              <a:gs pos="0">
                <a:srgbClr val="CCFFFF">
                  <a:alpha val="70000"/>
                </a:srgbClr>
              </a:gs>
              <a:gs pos="100000">
                <a:srgbClr val="CCFFFF">
                  <a:gamma/>
                  <a:tint val="0"/>
                  <a:invGamma/>
                  <a:alpha val="0"/>
                </a:srgbClr>
              </a:gs>
            </a:gsLst>
            <a:path path="shape">
              <a:fillToRect l="50000" t="50000" r="50000" b="50000"/>
            </a:path>
          </a:gradFill>
          <a:ln w="12700" algn="ctr">
            <a:noFill/>
            <a:round/>
            <a:headEnd/>
            <a:tailEnd/>
          </a:ln>
          <a:effectLst/>
        </p:spPr>
        <p:txBody>
          <a:bodyPr wrap="none" anchor="ctr"/>
          <a:lstStyle/>
          <a:p>
            <a:pPr algn="ctr">
              <a:lnSpc>
                <a:spcPct val="85000"/>
              </a:lnSpc>
              <a:spcBef>
                <a:spcPct val="20000"/>
              </a:spcBef>
              <a:defRPr/>
            </a:pPr>
            <a:endParaRPr lang="en-GB">
              <a:effectLst>
                <a:outerShdw blurRad="38100" dist="38100" dir="2700000" algn="tl">
                  <a:srgbClr val="000000">
                    <a:alpha val="43137"/>
                  </a:srgbClr>
                </a:outerShdw>
              </a:effectLst>
              <a:latin typeface="Segoe Semibold" pitchFamily="34" charset="0"/>
              <a:cs typeface="+mn-cs"/>
            </a:endParaRPr>
          </a:p>
        </p:txBody>
      </p:sp>
      <p:pic>
        <p:nvPicPr>
          <p:cNvPr id="15378" name="Picture 25" descr="outline business man silhouette"/>
          <p:cNvPicPr>
            <a:picLocks noChangeAspect="1" noChangeArrowheads="1"/>
          </p:cNvPicPr>
          <p:nvPr/>
        </p:nvPicPr>
        <p:blipFill>
          <a:blip r:embed="rId11"/>
          <a:srcRect/>
          <a:stretch>
            <a:fillRect/>
          </a:stretch>
        </p:blipFill>
        <p:spPr bwMode="auto">
          <a:xfrm>
            <a:off x="579648" y="3728235"/>
            <a:ext cx="354013" cy="760413"/>
          </a:xfrm>
          <a:prstGeom prst="rect">
            <a:avLst/>
          </a:prstGeom>
          <a:noFill/>
          <a:ln w="9525">
            <a:noFill/>
            <a:miter lim="800000"/>
            <a:headEnd/>
            <a:tailEnd/>
          </a:ln>
        </p:spPr>
      </p:pic>
      <p:pic>
        <p:nvPicPr>
          <p:cNvPr id="15379" name="Picture 27" descr="cell Phone"/>
          <p:cNvPicPr>
            <a:picLocks noChangeAspect="1" noChangeArrowheads="1"/>
          </p:cNvPicPr>
          <p:nvPr/>
        </p:nvPicPr>
        <p:blipFill>
          <a:blip r:embed="rId12"/>
          <a:srcRect/>
          <a:stretch>
            <a:fillRect/>
          </a:stretch>
        </p:blipFill>
        <p:spPr bwMode="auto">
          <a:xfrm>
            <a:off x="822536" y="4617235"/>
            <a:ext cx="446087" cy="433388"/>
          </a:xfrm>
          <a:prstGeom prst="rect">
            <a:avLst/>
          </a:prstGeom>
          <a:noFill/>
          <a:ln w="9525">
            <a:noFill/>
            <a:miter lim="800000"/>
            <a:headEnd/>
            <a:tailEnd/>
          </a:ln>
        </p:spPr>
      </p:pic>
      <p:pic>
        <p:nvPicPr>
          <p:cNvPr id="15380" name="Picture 28" descr="Pocket PC pda"/>
          <p:cNvPicPr>
            <a:picLocks noChangeAspect="1" noChangeArrowheads="1"/>
          </p:cNvPicPr>
          <p:nvPr/>
        </p:nvPicPr>
        <p:blipFill>
          <a:blip r:embed="rId13"/>
          <a:srcRect/>
          <a:stretch>
            <a:fillRect/>
          </a:stretch>
        </p:blipFill>
        <p:spPr bwMode="auto">
          <a:xfrm>
            <a:off x="408198" y="4791860"/>
            <a:ext cx="300038" cy="574675"/>
          </a:xfrm>
          <a:prstGeom prst="rect">
            <a:avLst/>
          </a:prstGeom>
          <a:noFill/>
          <a:ln w="9525">
            <a:noFill/>
            <a:miter lim="800000"/>
            <a:headEnd/>
            <a:tailEnd/>
          </a:ln>
        </p:spPr>
      </p:pic>
      <p:pic>
        <p:nvPicPr>
          <p:cNvPr id="15381" name="Picture 29" descr="binary code"/>
          <p:cNvPicPr>
            <a:picLocks noChangeAspect="1" noChangeArrowheads="1"/>
          </p:cNvPicPr>
          <p:nvPr/>
        </p:nvPicPr>
        <p:blipFill>
          <a:blip r:embed="rId14"/>
          <a:srcRect/>
          <a:stretch>
            <a:fillRect/>
          </a:stretch>
        </p:blipFill>
        <p:spPr bwMode="auto">
          <a:xfrm rot="3221867">
            <a:off x="774117" y="4757729"/>
            <a:ext cx="265112" cy="723900"/>
          </a:xfrm>
          <a:prstGeom prst="rect">
            <a:avLst/>
          </a:prstGeom>
          <a:noFill/>
          <a:ln w="9525">
            <a:noFill/>
            <a:miter lim="800000"/>
            <a:headEnd/>
            <a:tailEnd/>
          </a:ln>
        </p:spPr>
      </p:pic>
    </p:spTree>
  </p:cSld>
  <p:clrMapOvr>
    <a:masterClrMapping/>
  </p:clrMapOvr>
  <p:transition advTm="150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1353914"/>
            <a:ext cx="9144000" cy="522512"/>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5" name="Rectangle 5"/>
          <p:cNvSpPr>
            <a:spLocks noChangeArrowheads="1"/>
          </p:cNvSpPr>
          <p:nvPr/>
        </p:nvSpPr>
        <p:spPr bwMode="auto">
          <a:xfrm>
            <a:off x="0" y="1915890"/>
            <a:ext cx="9144000" cy="522512"/>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6" name="Rectangle 5"/>
          <p:cNvSpPr>
            <a:spLocks noChangeArrowheads="1"/>
          </p:cNvSpPr>
          <p:nvPr/>
        </p:nvSpPr>
        <p:spPr bwMode="auto">
          <a:xfrm>
            <a:off x="0" y="2594885"/>
            <a:ext cx="9144000" cy="1393369"/>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17" name="Rectangle 5"/>
          <p:cNvSpPr>
            <a:spLocks noChangeArrowheads="1"/>
          </p:cNvSpPr>
          <p:nvPr/>
        </p:nvSpPr>
        <p:spPr bwMode="auto">
          <a:xfrm>
            <a:off x="0" y="4048133"/>
            <a:ext cx="9144000" cy="1012363"/>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sp>
        <p:nvSpPr>
          <p:cNvPr id="23" name="Rectangle 5"/>
          <p:cNvSpPr>
            <a:spLocks noChangeArrowheads="1"/>
          </p:cNvSpPr>
          <p:nvPr/>
        </p:nvSpPr>
        <p:spPr bwMode="auto">
          <a:xfrm>
            <a:off x="0" y="5195218"/>
            <a:ext cx="9144000" cy="582376"/>
          </a:xfrm>
          <a:prstGeom prst="rect">
            <a:avLst/>
          </a:prstGeom>
          <a:gradFill rotWithShape="1">
            <a:gsLst>
              <a:gs pos="0">
                <a:schemeClr val="bg2">
                  <a:alpha val="39999"/>
                </a:schemeClr>
              </a:gs>
              <a:gs pos="100000">
                <a:schemeClr val="bg2">
                  <a:gamma/>
                  <a:tint val="0"/>
                  <a:invGamma/>
                  <a:alpha val="0"/>
                </a:schemeClr>
              </a:gs>
            </a:gsLst>
            <a:lin ang="0" scaled="1"/>
          </a:gradFill>
          <a:ln w="12700" algn="ctr">
            <a:noFill/>
            <a:miter lim="800000"/>
            <a:headEnd type="none" w="sm" len="sm"/>
            <a:tailEnd type="none" w="sm" len="sm"/>
          </a:ln>
          <a:effectLst/>
        </p:spPr>
        <p:txBody>
          <a:bodyPr wrap="none" anchor="ctr"/>
          <a:lstStyle/>
          <a:p>
            <a:pPr lvl="1">
              <a:buClr>
                <a:schemeClr val="tx2"/>
              </a:buClr>
              <a:buFont typeface="Wingdings 2" pitchFamily="18" charset="2"/>
              <a:buNone/>
              <a:defRPr/>
            </a:pPr>
            <a:endParaRPr lang="en-US" sz="2800" dirty="0">
              <a:solidFill>
                <a:schemeClr val="accent3"/>
              </a:solidFill>
              <a:latin typeface="Segoe Semibold" pitchFamily="34" charset="0"/>
              <a:cs typeface="+mn-cs"/>
            </a:endParaRPr>
          </a:p>
        </p:txBody>
      </p:sp>
      <p:pic>
        <p:nvPicPr>
          <p:cNvPr id="16386" name="Picture 13" descr="IT Work Group tech technical meeting collaboration"/>
          <p:cNvPicPr>
            <a:picLocks noChangeAspect="1" noChangeArrowheads="1"/>
          </p:cNvPicPr>
          <p:nvPr/>
        </p:nvPicPr>
        <p:blipFill>
          <a:blip r:embed="rId3"/>
          <a:srcRect/>
          <a:stretch>
            <a:fillRect/>
          </a:stretch>
        </p:blipFill>
        <p:spPr bwMode="auto">
          <a:xfrm>
            <a:off x="3022600" y="1073150"/>
            <a:ext cx="6121400" cy="5256213"/>
          </a:xfrm>
          <a:prstGeom prst="rect">
            <a:avLst/>
          </a:prstGeom>
          <a:noFill/>
          <a:ln w="9525">
            <a:noFill/>
            <a:miter lim="800000"/>
            <a:headEnd/>
            <a:tailEnd/>
          </a:ln>
        </p:spPr>
      </p:pic>
      <p:sp>
        <p:nvSpPr>
          <p:cNvPr id="445449" name="Rectangle 9"/>
          <p:cNvSpPr>
            <a:spLocks noGrp="1" noChangeArrowheads="1"/>
          </p:cNvSpPr>
          <p:nvPr>
            <p:ph type="title"/>
          </p:nvPr>
        </p:nvSpPr>
        <p:spPr/>
        <p:txBody>
          <a:bodyPr/>
          <a:lstStyle/>
          <a:p>
            <a:r>
              <a:rPr lang="en-US" smtClean="0"/>
              <a:t>Rest Of The Session</a:t>
            </a:r>
            <a:endParaRPr lang="en-US"/>
          </a:p>
        </p:txBody>
      </p:sp>
      <p:sp>
        <p:nvSpPr>
          <p:cNvPr id="13" name="Content Placeholder 12"/>
          <p:cNvSpPr>
            <a:spLocks noGrp="1"/>
          </p:cNvSpPr>
          <p:nvPr>
            <p:ph idx="4294967295"/>
          </p:nvPr>
        </p:nvSpPr>
        <p:spPr>
          <a:xfrm>
            <a:off x="763588" y="1427163"/>
            <a:ext cx="8380412" cy="4203700"/>
          </a:xfrm>
        </p:spPr>
        <p:txBody>
          <a:bodyPr/>
          <a:lstStyle/>
          <a:p>
            <a:pPr>
              <a:buNone/>
            </a:pPr>
            <a:r>
              <a:rPr lang="en-US" sz="2800" smtClean="0">
                <a:solidFill>
                  <a:schemeClr val="bg2"/>
                </a:solidFill>
              </a:rPr>
              <a:t>Set the scene</a:t>
            </a:r>
          </a:p>
          <a:p>
            <a:pPr>
              <a:buNone/>
            </a:pPr>
            <a:r>
              <a:rPr lang="en-US" sz="2800" smtClean="0">
                <a:solidFill>
                  <a:schemeClr val="bg2"/>
                </a:solidFill>
              </a:rPr>
              <a:t>Why?</a:t>
            </a:r>
          </a:p>
          <a:p>
            <a:pPr>
              <a:spcBef>
                <a:spcPts val="2400"/>
              </a:spcBef>
              <a:buNone/>
            </a:pPr>
            <a:r>
              <a:rPr lang="en-US" smtClean="0"/>
              <a:t>Differences</a:t>
            </a:r>
          </a:p>
          <a:p>
            <a:pPr>
              <a:spcBef>
                <a:spcPts val="600"/>
              </a:spcBef>
            </a:pPr>
            <a:r>
              <a:rPr lang="en-US" sz="2400" smtClean="0"/>
              <a:t>Microsoft .NET</a:t>
            </a:r>
          </a:p>
          <a:p>
            <a:pPr>
              <a:spcBef>
                <a:spcPts val="600"/>
              </a:spcBef>
            </a:pPr>
            <a:r>
              <a:rPr lang="en-US" sz="2400" smtClean="0"/>
              <a:t>Platform</a:t>
            </a:r>
          </a:p>
          <a:p>
            <a:pPr>
              <a:spcBef>
                <a:spcPts val="2400"/>
              </a:spcBef>
              <a:buNone/>
            </a:pPr>
            <a:r>
              <a:rPr lang="en-US" smtClean="0"/>
              <a:t>Share code</a:t>
            </a:r>
          </a:p>
          <a:p>
            <a:pPr>
              <a:spcBef>
                <a:spcPts val="600"/>
              </a:spcBef>
            </a:pPr>
            <a:r>
              <a:rPr lang="en-US" sz="2400" smtClean="0"/>
              <a:t>One failure and two successes</a:t>
            </a:r>
          </a:p>
          <a:p>
            <a:pPr>
              <a:spcBef>
                <a:spcPts val="1800"/>
              </a:spcBef>
              <a:buNone/>
            </a:pPr>
            <a:r>
              <a:rPr lang="en-US" smtClean="0"/>
              <a:t>Gotchas, tips and tricks</a:t>
            </a:r>
            <a:endParaRPr lang="en-US" dirty="0"/>
          </a:p>
        </p:txBody>
      </p:sp>
    </p:spTree>
  </p:cSld>
  <p:clrMapOvr>
    <a:masterClrMapping/>
  </p:clrMapOvr>
  <p:transition advTm="60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2" name="Rectangle 4"/>
          <p:cNvSpPr>
            <a:spLocks noChangeArrowheads="1"/>
          </p:cNvSpPr>
          <p:nvPr/>
        </p:nvSpPr>
        <p:spPr bwMode="auto">
          <a:xfrm>
            <a:off x="623994" y="6144912"/>
            <a:ext cx="8439876" cy="307777"/>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effectLst>
                  <a:outerShdw blurRad="38100" dist="38100" dir="2700000" algn="tl">
                    <a:srgbClr val="000000"/>
                  </a:outerShdw>
                </a:effectLst>
                <a:latin typeface="Segoe Semibold" pitchFamily="34" charset="0"/>
                <a:cs typeface="+mn-cs"/>
              </a:rPr>
              <a:t>For more info:</a:t>
            </a:r>
            <a:r>
              <a:rPr lang="en-US" sz="1400" b="1" dirty="0">
                <a:effectLst>
                  <a:outerShdw blurRad="38100" dist="38100" dir="2700000" algn="tl">
                    <a:srgbClr val="000000"/>
                  </a:outerShdw>
                </a:effectLst>
                <a:latin typeface="Segoe Semibold" pitchFamily="34" charset="0"/>
                <a:cs typeface="+mn-cs"/>
              </a:rPr>
              <a:t> </a:t>
            </a:r>
            <a:r>
              <a:rPr lang="en-US" sz="1400" b="1" dirty="0">
                <a:latin typeface="Segoe Semibold" pitchFamily="34" charset="0"/>
                <a:cs typeface="+mn-cs"/>
                <a:hlinkClick r:id="rId4"/>
              </a:rPr>
              <a:t>http://</a:t>
            </a:r>
            <a:r>
              <a:rPr lang="en-US" sz="1400" b="1" dirty="0" smtClean="0">
                <a:latin typeface="Segoe Semibold" pitchFamily="34" charset="0"/>
                <a:cs typeface="+mn-cs"/>
                <a:hlinkClick r:id="rId4"/>
              </a:rPr>
              <a:t>www.danielmoth.com/Blog/2005/08/resx-compatibility-for-smart-device.html</a:t>
            </a:r>
            <a:r>
              <a:rPr lang="en-US" sz="1400" b="1" dirty="0" smtClean="0">
                <a:latin typeface="Segoe Semibold" pitchFamily="34" charset="0"/>
                <a:cs typeface="+mn-cs"/>
              </a:rPr>
              <a:t> </a:t>
            </a:r>
            <a:endParaRPr lang="en-US" sz="1400" b="1" dirty="0">
              <a:latin typeface="Segoe Semibold" pitchFamily="34" charset="0"/>
              <a:cs typeface="+mn-cs"/>
            </a:endParaRPr>
          </a:p>
        </p:txBody>
      </p:sp>
      <p:sp>
        <p:nvSpPr>
          <p:cNvPr id="401417" name="Rectangle 9"/>
          <p:cNvSpPr>
            <a:spLocks noGrp="1" noChangeArrowheads="1"/>
          </p:cNvSpPr>
          <p:nvPr>
            <p:ph type="title"/>
          </p:nvPr>
        </p:nvSpPr>
        <p:spPr/>
        <p:txBody>
          <a:bodyPr/>
          <a:lstStyle/>
          <a:p>
            <a:r>
              <a:rPr lang="en-GB" smtClean="0"/>
              <a:t>Visual Studio for Devices</a:t>
            </a:r>
            <a:endParaRPr lang="en-GB" dirty="0"/>
          </a:p>
        </p:txBody>
      </p:sp>
      <p:sp>
        <p:nvSpPr>
          <p:cNvPr id="401418" name="Rectangle 10"/>
          <p:cNvSpPr>
            <a:spLocks noGrp="1" noChangeArrowheads="1"/>
          </p:cNvSpPr>
          <p:nvPr>
            <p:ph idx="1"/>
          </p:nvPr>
        </p:nvSpPr>
        <p:spPr/>
        <p:txBody>
          <a:bodyPr/>
          <a:lstStyle/>
          <a:p>
            <a:r>
              <a:rPr lang="en-GB" dirty="0" smtClean="0"/>
              <a:t>Visual Studio 2005 Standard Edition</a:t>
            </a:r>
          </a:p>
          <a:p>
            <a:pPr lvl="1"/>
            <a:r>
              <a:rPr lang="en-GB" dirty="0" smtClean="0"/>
              <a:t>Nothing additional in “higher” editions</a:t>
            </a:r>
          </a:p>
          <a:p>
            <a:pPr lvl="1"/>
            <a:r>
              <a:rPr lang="en-GB" dirty="0" smtClean="0"/>
              <a:t>Relevant enhancements</a:t>
            </a:r>
          </a:p>
          <a:p>
            <a:pPr lvl="2"/>
            <a:r>
              <a:rPr lang="en-GB" dirty="0" err="1" smtClean="0"/>
              <a:t>ResX</a:t>
            </a:r>
            <a:r>
              <a:rPr lang="en-GB" dirty="0" smtClean="0"/>
              <a:t> format, Form factors, Emulator, Debugging, Remote tools, Change Target Platform, Targets both v1 and v2</a:t>
            </a:r>
          </a:p>
          <a:p>
            <a:pPr lvl="2"/>
            <a:endParaRPr lang="en-GB" dirty="0" smtClean="0"/>
          </a:p>
          <a:p>
            <a:r>
              <a:rPr lang="en-GB" dirty="0" smtClean="0"/>
              <a:t>Visual Studio 2008 Professional Edition</a:t>
            </a:r>
          </a:p>
          <a:p>
            <a:pPr lvl="1"/>
            <a:r>
              <a:rPr lang="en-GB" dirty="0" smtClean="0"/>
              <a:t>Unit Testing</a:t>
            </a:r>
          </a:p>
          <a:p>
            <a:pPr lvl="1"/>
            <a:r>
              <a:rPr lang="en-GB" dirty="0" smtClean="0"/>
              <a:t>Targets versions 2 and 3</a:t>
            </a:r>
            <a:endParaRPr lang="en-GB" dirty="0"/>
          </a:p>
        </p:txBody>
      </p:sp>
    </p:spTree>
    <p:custDataLst>
      <p:tags r:id="rId1"/>
    </p:custDataLst>
  </p:cSld>
  <p:clrMapOvr>
    <a:masterClrMapping/>
  </p:clrMapOvr>
  <p:transition advTm="60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61" name="Rectangle 5"/>
          <p:cNvSpPr>
            <a:spLocks noGrp="1" noChangeArrowheads="1"/>
          </p:cNvSpPr>
          <p:nvPr>
            <p:ph type="title"/>
          </p:nvPr>
        </p:nvSpPr>
        <p:spPr/>
        <p:txBody>
          <a:bodyPr/>
          <a:lstStyle/>
          <a:p>
            <a:r>
              <a:rPr lang="en-GB" smtClean="0"/>
              <a:t>C#, Visual Basic </a:t>
            </a:r>
            <a:endParaRPr lang="en-GB" dirty="0"/>
          </a:p>
        </p:txBody>
      </p:sp>
      <p:sp>
        <p:nvSpPr>
          <p:cNvPr id="403463" name="Rectangle 7"/>
          <p:cNvSpPr>
            <a:spLocks noGrp="1" noChangeArrowheads="1"/>
          </p:cNvSpPr>
          <p:nvPr>
            <p:ph idx="1"/>
          </p:nvPr>
        </p:nvSpPr>
        <p:spPr>
          <a:xfrm>
            <a:off x="381000" y="1412874"/>
            <a:ext cx="8382000" cy="5149102"/>
          </a:xfrm>
        </p:spPr>
        <p:txBody>
          <a:bodyPr/>
          <a:lstStyle/>
          <a:p>
            <a:r>
              <a:rPr lang="en-GB" smtClean="0">
                <a:solidFill>
                  <a:schemeClr val="tx1"/>
                </a:solidFill>
              </a:rPr>
              <a:t>Full language support</a:t>
            </a:r>
          </a:p>
          <a:p>
            <a:pPr lvl="1"/>
            <a:r>
              <a:rPr lang="en-GB" smtClean="0">
                <a:solidFill>
                  <a:schemeClr val="tx1"/>
                </a:solidFill>
              </a:rPr>
              <a:t>NETCF 2.0 added the </a:t>
            </a:r>
            <a:r>
              <a:rPr lang="en-GB" i="1" smtClean="0">
                <a:solidFill>
                  <a:schemeClr val="tx1"/>
                </a:solidFill>
              </a:rPr>
              <a:t>volatile</a:t>
            </a:r>
            <a:r>
              <a:rPr lang="en-GB" smtClean="0">
                <a:solidFill>
                  <a:schemeClr val="tx1"/>
                </a:solidFill>
              </a:rPr>
              <a:t> keyword</a:t>
            </a:r>
          </a:p>
          <a:p>
            <a:pPr lvl="1"/>
            <a:r>
              <a:rPr lang="en-GB" smtClean="0">
                <a:solidFill>
                  <a:schemeClr val="tx1"/>
                </a:solidFill>
              </a:rPr>
              <a:t>Version 3.5 adds support for LINQ</a:t>
            </a:r>
          </a:p>
          <a:p>
            <a:pPr lvl="2"/>
            <a:endParaRPr lang="en-GB" smtClean="0">
              <a:solidFill>
                <a:schemeClr val="tx1"/>
              </a:solidFill>
            </a:endParaRPr>
          </a:p>
          <a:p>
            <a:r>
              <a:rPr lang="en-GB" smtClean="0">
                <a:solidFill>
                  <a:schemeClr val="tx1"/>
                </a:solidFill>
              </a:rPr>
              <a:t>VB includes support libraries</a:t>
            </a:r>
          </a:p>
          <a:p>
            <a:pPr lvl="1"/>
            <a:r>
              <a:rPr lang="en-GB" smtClean="0">
                <a:solidFill>
                  <a:schemeClr val="tx1"/>
                </a:solidFill>
              </a:rPr>
              <a:t>No Microsoft.VisualBasic.Compatibility</a:t>
            </a:r>
          </a:p>
          <a:p>
            <a:pPr lvl="1"/>
            <a:r>
              <a:rPr lang="en-GB" smtClean="0">
                <a:solidFill>
                  <a:schemeClr val="tx1"/>
                </a:solidFill>
              </a:rPr>
              <a:t>Microsoft.VisualBasic compacted, like other Fx ones</a:t>
            </a:r>
          </a:p>
          <a:p>
            <a:pPr lvl="1"/>
            <a:r>
              <a:rPr lang="en-GB" smtClean="0">
                <a:solidFill>
                  <a:schemeClr val="tx1"/>
                </a:solidFill>
              </a:rPr>
              <a:t>No late binding</a:t>
            </a:r>
          </a:p>
          <a:p>
            <a:pPr lvl="2"/>
            <a:endParaRPr lang="en-GB" smtClean="0">
              <a:solidFill>
                <a:schemeClr val="tx1"/>
              </a:solidFill>
            </a:endParaRPr>
          </a:p>
          <a:p>
            <a:r>
              <a:rPr lang="en-GB" smtClean="0">
                <a:solidFill>
                  <a:schemeClr val="tx1"/>
                </a:solidFill>
              </a:rPr>
              <a:t>IL statements not supported:</a:t>
            </a:r>
          </a:p>
          <a:p>
            <a:pPr lvl="1"/>
            <a:r>
              <a:rPr lang="en-GB" sz="1800" smtClean="0">
                <a:solidFill>
                  <a:schemeClr val="tx1"/>
                </a:solidFill>
              </a:rPr>
              <a:t>jmp, calli, refanyval, refanytype, mkrefany, arglist, localloc, unaligned, tail</a:t>
            </a:r>
            <a:endParaRPr lang="en-GB" sz="1800" dirty="0" smtClean="0">
              <a:solidFill>
                <a:schemeClr val="tx1"/>
              </a:solidFill>
            </a:endParaRPr>
          </a:p>
        </p:txBody>
      </p:sp>
      <p:sp>
        <p:nvSpPr>
          <p:cNvPr id="8" name="Text Placeholder 4"/>
          <p:cNvSpPr txBox="1">
            <a:spLocks/>
          </p:cNvSpPr>
          <p:nvPr/>
        </p:nvSpPr>
        <p:spPr>
          <a:xfrm>
            <a:off x="381000" y="830792"/>
            <a:ext cx="8382000" cy="415498"/>
          </a:xfrm>
          <a:prstGeom prst="rect">
            <a:avLst/>
          </a:prstGeom>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buFontTx/>
              <a:buNone/>
              <a:tabLst/>
              <a:defRPr/>
            </a:pPr>
            <a:r>
              <a:rPr kumimoji="0" lang="en-GB" sz="3000" b="0" i="0" u="none" strike="noStrike" kern="1200" cap="none" spc="0" normalizeH="0" baseline="0" noProof="0" smtClean="0">
                <a:ln>
                  <a:noFill/>
                </a:ln>
                <a:solidFill>
                  <a:srgbClr val="FFC000"/>
                </a:solidFill>
                <a:effectLst/>
                <a:uLnTx/>
                <a:uFillTx/>
                <a:latin typeface="Calibri" pitchFamily="34" charset="0"/>
                <a:ea typeface="+mn-ea"/>
                <a:cs typeface="+mn-cs"/>
              </a:rPr>
              <a:t>No other Microsoft languages supported</a:t>
            </a:r>
            <a:endParaRPr kumimoji="0" lang="en-GB" sz="3000" b="0" i="0" u="none" strike="noStrike" kern="1200" cap="none" spc="0" normalizeH="0" baseline="0" noProof="0" dirty="0">
              <a:ln>
                <a:noFill/>
              </a:ln>
              <a:solidFill>
                <a:srgbClr val="FFC000"/>
              </a:solidFill>
              <a:effectLst/>
              <a:uLnTx/>
              <a:uFillTx/>
              <a:latin typeface="Calibri" pitchFamily="34" charset="0"/>
              <a:ea typeface="+mn-ea"/>
              <a:cs typeface="+mn-cs"/>
            </a:endParaRPr>
          </a:p>
        </p:txBody>
      </p:sp>
    </p:spTree>
  </p:cSld>
  <p:clrMapOvr>
    <a:masterClrMapping/>
  </p:clrMapOvr>
  <p:transition advTm="30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en-GB" smtClean="0"/>
              <a:t>Compact CLR</a:t>
            </a:r>
            <a:endParaRPr lang="en-GB"/>
          </a:p>
        </p:txBody>
      </p:sp>
      <p:sp>
        <p:nvSpPr>
          <p:cNvPr id="24579" name="Rectangle 8"/>
          <p:cNvSpPr>
            <a:spLocks noGrp="1" noChangeArrowheads="1"/>
          </p:cNvSpPr>
          <p:nvPr>
            <p:ph idx="1"/>
          </p:nvPr>
        </p:nvSpPr>
        <p:spPr/>
        <p:txBody>
          <a:bodyPr/>
          <a:lstStyle/>
          <a:p>
            <a:r>
              <a:rPr lang="en-GB" smtClean="0"/>
              <a:t>Garbage Collector</a:t>
            </a:r>
          </a:p>
          <a:p>
            <a:pPr lvl="1"/>
            <a:r>
              <a:rPr lang="en-GB" smtClean="0"/>
              <a:t>Mark and sweep (not generational)</a:t>
            </a:r>
          </a:p>
          <a:p>
            <a:pPr lvl="1"/>
            <a:r>
              <a:rPr lang="en-GB" smtClean="0"/>
              <a:t>Three phases: Simple, Compact, Full</a:t>
            </a:r>
          </a:p>
          <a:p>
            <a:pPr lvl="1"/>
            <a:r>
              <a:rPr lang="en-GB" smtClean="0"/>
              <a:t>Triggered by:</a:t>
            </a:r>
          </a:p>
          <a:p>
            <a:pPr lvl="2"/>
            <a:r>
              <a:rPr lang="en-GB" smtClean="0"/>
              <a:t>Allocation failure</a:t>
            </a:r>
          </a:p>
          <a:p>
            <a:pPr lvl="2"/>
            <a:r>
              <a:rPr lang="en-GB" smtClean="0"/>
              <a:t>App goes to background</a:t>
            </a:r>
          </a:p>
          <a:p>
            <a:pPr lvl="2"/>
            <a:r>
              <a:rPr lang="en-GB" smtClean="0"/>
              <a:t>1 MB allocation in current versions (750 KB in v1.0)</a:t>
            </a:r>
          </a:p>
          <a:p>
            <a:r>
              <a:rPr lang="en-GB" smtClean="0"/>
              <a:t>JIT</a:t>
            </a:r>
          </a:p>
          <a:p>
            <a:pPr lvl="1"/>
            <a:r>
              <a:rPr lang="en-GB" smtClean="0"/>
              <a:t>Pitching</a:t>
            </a:r>
          </a:p>
          <a:p>
            <a:pPr lvl="1"/>
            <a:r>
              <a:rPr lang="en-GB" smtClean="0"/>
              <a:t>No ngen</a:t>
            </a:r>
            <a:endParaRPr lang="en-GB" dirty="0" smtClean="0"/>
          </a:p>
        </p:txBody>
      </p:sp>
      <p:sp>
        <p:nvSpPr>
          <p:cNvPr id="413700" name="Rectangle 4"/>
          <p:cNvSpPr>
            <a:spLocks noChangeArrowheads="1"/>
          </p:cNvSpPr>
          <p:nvPr/>
        </p:nvSpPr>
        <p:spPr bwMode="auto">
          <a:xfrm>
            <a:off x="2565892" y="6243781"/>
            <a:ext cx="5508625" cy="304800"/>
          </a:xfrm>
          <a:prstGeom prst="rect">
            <a:avLst/>
          </a:prstGeom>
          <a:noFill/>
          <a:ln w="12700">
            <a:noFill/>
            <a:miter lim="800000"/>
            <a:headEnd/>
            <a:tailEnd/>
          </a:ln>
          <a:effectLst/>
        </p:spPr>
        <p:txBody>
          <a:bodyPr wrap="none" anchor="ctr">
            <a:spAutoFit/>
          </a:bodyPr>
          <a:lstStyle/>
          <a:p>
            <a:pPr>
              <a:defRPr/>
            </a:pPr>
            <a:r>
              <a:rPr lang="en-US" sz="1400" b="1" dirty="0">
                <a:solidFill>
                  <a:schemeClr val="bg1"/>
                </a:solidFill>
                <a:latin typeface="Segoe Semibold" pitchFamily="34" charset="0"/>
                <a:cs typeface="+mn-cs"/>
              </a:rPr>
              <a:t>For more info: </a:t>
            </a:r>
            <a:r>
              <a:rPr lang="en-US" sz="1400" b="1" dirty="0">
                <a:solidFill>
                  <a:schemeClr val="bg1"/>
                </a:solidFill>
                <a:latin typeface="Segoe Semibold" pitchFamily="34" charset="0"/>
                <a:cs typeface="+mn-cs"/>
                <a:hlinkClick r:id="rId3"/>
              </a:rPr>
              <a:t>http://www.danielmoth.com/Blog/2004/12/jit.html</a:t>
            </a:r>
            <a:endParaRPr lang="en-US" sz="1400" b="1" dirty="0">
              <a:solidFill>
                <a:schemeClr val="bg1"/>
              </a:solidFill>
              <a:latin typeface="Segoe Semibold" pitchFamily="34" charset="0"/>
              <a:cs typeface="+mn-cs"/>
            </a:endParaRPr>
          </a:p>
        </p:txBody>
      </p:sp>
    </p:spTree>
  </p:cSld>
  <p:clrMapOvr>
    <a:masterClrMapping/>
  </p:clrMapOvr>
  <p:transition advTm="90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9" name="Rectangle 5"/>
          <p:cNvSpPr>
            <a:spLocks noGrp="1" noChangeArrowheads="1"/>
          </p:cNvSpPr>
          <p:nvPr>
            <p:ph type="title"/>
          </p:nvPr>
        </p:nvSpPr>
        <p:spPr/>
        <p:txBody>
          <a:bodyPr/>
          <a:lstStyle/>
          <a:p>
            <a:r>
              <a:rPr lang="en-GB" smtClean="0"/>
              <a:t>“Framework Compactness”</a:t>
            </a:r>
            <a:endParaRPr lang="en-GB" dirty="0"/>
          </a:p>
        </p:txBody>
      </p:sp>
      <p:sp>
        <p:nvSpPr>
          <p:cNvPr id="405511" name="Rectangle 7"/>
          <p:cNvSpPr>
            <a:spLocks noGrp="1" noChangeArrowheads="1"/>
          </p:cNvSpPr>
          <p:nvPr>
            <p:ph sz="half" idx="1"/>
          </p:nvPr>
        </p:nvSpPr>
        <p:spPr/>
        <p:txBody>
          <a:bodyPr/>
          <a:lstStyle/>
          <a:p>
            <a:r>
              <a:rPr lang="en-GB" dirty="0" smtClean="0"/>
              <a:t>No...</a:t>
            </a:r>
          </a:p>
          <a:p>
            <a:pPr lvl="1"/>
            <a:r>
              <a:rPr lang="en-GB" dirty="0" smtClean="0"/>
              <a:t>ASP.NET server</a:t>
            </a:r>
          </a:p>
          <a:p>
            <a:pPr lvl="1"/>
            <a:r>
              <a:rPr lang="en-GB" dirty="0" smtClean="0"/>
              <a:t>Runtime hosting</a:t>
            </a:r>
          </a:p>
          <a:p>
            <a:pPr lvl="1"/>
            <a:r>
              <a:rPr lang="en-GB" dirty="0" smtClean="0"/>
              <a:t>Code access security</a:t>
            </a:r>
          </a:p>
          <a:p>
            <a:pPr lvl="1"/>
            <a:r>
              <a:rPr lang="en-GB" dirty="0" smtClean="0"/>
              <a:t>Binary serialization</a:t>
            </a:r>
          </a:p>
          <a:p>
            <a:pPr lvl="1"/>
            <a:r>
              <a:rPr lang="en-GB" dirty="0" err="1" smtClean="0"/>
              <a:t>Reflection.Emit</a:t>
            </a:r>
            <a:endParaRPr lang="en-GB" dirty="0" smtClean="0"/>
          </a:p>
          <a:p>
            <a:pPr lvl="1"/>
            <a:r>
              <a:rPr lang="en-GB" dirty="0" err="1" smtClean="0"/>
              <a:t>Codedom</a:t>
            </a:r>
            <a:endParaRPr lang="en-GB" dirty="0" smtClean="0"/>
          </a:p>
          <a:p>
            <a:pPr lvl="1"/>
            <a:r>
              <a:rPr lang="en-GB" dirty="0" smtClean="0"/>
              <a:t>Configuration</a:t>
            </a:r>
          </a:p>
        </p:txBody>
      </p:sp>
      <p:sp>
        <p:nvSpPr>
          <p:cNvPr id="4" name="Content Placeholder 3"/>
          <p:cNvSpPr>
            <a:spLocks noGrp="1"/>
          </p:cNvSpPr>
          <p:nvPr>
            <p:ph sz="half" idx="2"/>
          </p:nvPr>
        </p:nvSpPr>
        <p:spPr/>
        <p:txBody>
          <a:bodyPr/>
          <a:lstStyle/>
          <a:p>
            <a:r>
              <a:rPr lang="en-GB" dirty="0" smtClean="0"/>
              <a:t>Also No...</a:t>
            </a:r>
          </a:p>
          <a:p>
            <a:pPr lvl="1"/>
            <a:r>
              <a:rPr lang="en-GB" dirty="0" smtClean="0"/>
              <a:t>WPF</a:t>
            </a:r>
          </a:p>
          <a:p>
            <a:pPr lvl="1"/>
            <a:r>
              <a:rPr lang="en-GB" dirty="0" smtClean="0"/>
              <a:t>WF</a:t>
            </a:r>
          </a:p>
          <a:p>
            <a:pPr lvl="1"/>
            <a:r>
              <a:rPr lang="en-GB" dirty="0" smtClean="0"/>
              <a:t>LINQ to SQL/Entities</a:t>
            </a:r>
          </a:p>
        </p:txBody>
      </p:sp>
      <p:sp>
        <p:nvSpPr>
          <p:cNvPr id="5" name="TextBox 4"/>
          <p:cNvSpPr txBox="1"/>
          <p:nvPr/>
        </p:nvSpPr>
        <p:spPr>
          <a:xfrm>
            <a:off x="276225" y="5542079"/>
            <a:ext cx="8572500" cy="74789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1" indent="-382573" defTabSz="912777">
              <a:lnSpc>
                <a:spcPct val="90000"/>
              </a:lnSpc>
              <a:spcBef>
                <a:spcPts val="1167"/>
              </a:spcBef>
              <a:buClr>
                <a:schemeClr val="tx2"/>
              </a:buClr>
              <a:defRPr/>
            </a:pPr>
            <a:r>
              <a:rPr lang="en-GB" sz="2700" dirty="0" smtClean="0">
                <a:latin typeface="+mn-lt"/>
                <a:cs typeface="+mn-cs"/>
              </a:rPr>
              <a:t>Trimmed namespaces (XSLT), classes (</a:t>
            </a:r>
            <a:r>
              <a:rPr lang="en-GB" sz="2700" dirty="0" err="1" smtClean="0">
                <a:latin typeface="+mn-lt"/>
                <a:cs typeface="+mn-cs"/>
              </a:rPr>
              <a:t>Button.Image</a:t>
            </a:r>
            <a:r>
              <a:rPr lang="en-GB" sz="2700" dirty="0" smtClean="0">
                <a:latin typeface="+mn-lt"/>
                <a:cs typeface="+mn-cs"/>
              </a:rPr>
              <a:t>),        missing method overloads, etc.</a:t>
            </a:r>
          </a:p>
        </p:txBody>
      </p:sp>
    </p:spTree>
    <p:custDataLst>
      <p:tags r:id="rId1"/>
    </p:custData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20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20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5/9/2006 4:21:40 PM&quot;&gt;&lt;Slide id=&quot;312&quot; dur=&quot;.734&quot; bld=&quot;INVLD&quot;/&gt;&lt;Slide id=&quot;273&quot; dur=&quot;1.61&quot;/&gt;&lt;Slide id=&quot;257&quot; dur=&quot;1594.453&quot; bld=&quot;|.6&quot;/&gt;&lt;Slide id=&quot;335&quot; dur=&quot;107.625&quot;/&gt;&lt;Slide id=&quot;336&quot; dur=&quot;170.093&quot;/&gt;&lt;Slide id=&quot;337&quot; dur=&quot;77.407&quot;/&gt;&lt;Slide id=&quot;317&quot; dur=&quot;82.875&quot; bld=&quot;|69.7&quot;/&gt;&lt;Slide id=&quot;318&quot; dur=&quot;34.031&quot;/&gt;&lt;Slide id=&quot;319&quot; dur=&quot;76.484&quot; bld=&quot;|53.2&quot;/&gt;&lt;Slide id=&quot;320&quot; dur=&quot;27.032&quot; bld=&quot;|2.7&quot;/&gt;&lt;Slide id=&quot;321&quot; dur=&quot;24.062&quot;/&gt;&lt;Slide id=&quot;322&quot; dur=&quot;28.391&quot;/&gt;&lt;Slide id=&quot;323&quot; dur=&quot;84.125&quot;/&gt;&lt;Slide id=&quot;338&quot; dur=&quot;186.484&quot;/&gt;&lt;Slide id=&quot;339&quot; dur=&quot;74.875&quot;/&gt;&lt;Slide id=&quot;340&quot; dur=&quot;13.344&quot; bld=&quot;|.6|1&quot;/&gt;&lt;Slide id=&quot;327&quot; dur=&quot;387.125&quot;/&gt;&lt;Slide id=&quot;341&quot; dur=&quot;3.578&quot; bld=&quot;|.6|1&quot;/&gt;&lt;Slide id=&quot;328&quot; dur=&quot;683.109&quot;/&gt;&lt;Slide id=&quot;342&quot; dur=&quot;4.86&quot; bld=&quot;|.6|1&quot;/&gt;&lt;Slide id=&quot;329&quot; dur=&quot;592.968&quot; bld=&quot;|584.7|6.7&quot;/&gt;&lt;Slide id=&quot;343&quot; dur=&quot;4.125&quot; bld=&quot;|.6|1&quot;/&gt;&lt;Slide id=&quot;330&quot; dur=&quot;1224.125&quot;/&gt;&lt;Slide id=&quot;344&quot; dur=&quot;2.844&quot; bld=&quot;|.6|1&quot;/&gt;&lt;Slide id=&quot;331&quot; dur=&quot;62&quot;/&gt;&lt;Slide id=&quot;332&quot; dur=&quot;46.578&quot;/&gt;&lt;Slide id=&quot;345&quot; dur=&quot;44.594&quot; bld=&quot;|.5|1&quot;/&gt;&lt;Slide id=&quot;346&quot; dur=&quot;39.938&quot;/&gt;&lt;Slide id=&quot;347&quot; dur=&quot;8.187&quot;/&gt;&lt;Slide id=&quot;348&quot; dur=&quot;1.859&quot;/&gt;&lt;Slide id=&quot;312&quot; dur=&quot;1.079&quot;/&gt;&lt;Slide id=&quot;273&quot; dur=&quot;1.5&quot;/&gt;&lt;Slide id=&quot;257&quot; dur=&quot;156.375&quot; bld=&quot;|.6&quot;/&gt;&lt;Slide id=&quot;273&quot; dur=&quot;1.109&quot;/&gt;&lt;Slide id=&quot;312&quot; dur=&quot;1.406&quot;/&gt;&lt;Slide id=&quot;348&quot; dur=&quot;5690&quot;/&gt;&lt;Slide id=&quot;312&quot; dur=&quot;1.938&quot;/&gt;&lt;Slide id=&quot;273&quot; dur=&quot;1.406&quot;/&gt;&lt;Slide id=&quot;257&quot; dur=&quot;12.344&quot; bld=&quot;|.6&quot;/&gt;&lt;Slide id=&quot;335&quot; dur=&quot;1.156&quot;/&gt;&lt;Slide id=&quot;336&quot; dur=&quot;1.344&quot;/&gt;&lt;Slide id=&quot;337&quot; dur=&quot;1.234&quot;/&gt;&lt;Slide id=&quot;336&quot; dur=&quot;4.344&quot;/&gt;&lt;/Timings&gt;&lt;Timings time=&quot;5/8/2006 6:42:39 PM&quot;&gt;&lt;Slide id=&quot;317&quot; dur=&quot;2.234&quot; bld=&quot;INVLD|1&quot;/&gt;&lt;Slide id=&quot;318&quot; dur=&quot;1.875&quot;/&gt;&lt;Slide id=&quot;319&quot; dur=&quot;67.766&quot; bld=&quot;|66.7&quot;/&gt;&lt;Slide id=&quot;320&quot; dur=&quot;2.046&quot; bld=&quot;|.5&quot;/&gt;&lt;Slide id=&quot;321&quot; dur=&quot;1.047&quot;/&gt;&lt;Slide id=&quot;322&quot; dur=&quot;1.625&quot;/&gt;&lt;Slide id=&quot;323&quot; dur=&quot;1.219&quot;/&gt;&lt;Slide id=&quot;338&quot; dur=&quot;3.609&quot;/&gt;&lt;Slide id=&quot;339&quot; dur=&quot;1.438&quot;/&gt;&lt;Slide id=&quot;340&quot; dur=&quot;2.031&quot; bld=&quot;|.1|0&quot;/&gt;&lt;Slide id=&quot;327&quot; dur=&quot;1.906&quot;/&gt;&lt;Slide id=&quot;341&quot; dur=&quot;4.547&quot; bld=&quot;|.6|1&quot;/&gt;&lt;Slide id=&quot;328&quot; dur=&quot;1.625&quot;/&gt;&lt;Slide id=&quot;342&quot; dur=&quot;3.5&quot; bld=&quot;|.6|1&quot;/&gt;&lt;Slide id=&quot;329&quot; dur=&quot;3.407&quot; bld=&quot;|1&quot;/&gt;&lt;Slide id=&quot;343&quot; dur=&quot;3.562&quot; bld=&quot;|.6|1&quot;/&gt;&lt;Slide id=&quot;330&quot; dur=&quot;3.297&quot;/&gt;&lt;Slide id=&quot;344&quot; dur=&quot;3.125&quot; bld=&quot;|.6|1&quot;/&gt;&lt;Slide id=&quot;331&quot; dur=&quot;2.25&quot;/&gt;&lt;Slide id=&quot;332&quot; dur=&quot;1.312&quot;/&gt;&lt;Slide id=&quot;345&quot; dur=&quot;2.844&quot; bld=&quot;|.6|1&quot;/&gt;&lt;Slide id=&quot;346&quot; dur=&quot;1.11&quot;/&gt;&lt;Slide id=&quot;347&quot; dur=&quot;1.156&quot;/&gt;&lt;Slide id=&quot;348&quot; dur=&quot;1.062&quot;/&gt;&lt;Slide id=&quot;312&quot; dur=&quot;1.282&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69.7"/>
</p:tagLst>
</file>

<file path=ppt/tags/tag3.xml><?xml version="1.0" encoding="utf-8"?>
<p:tagLst xmlns:a="http://schemas.openxmlformats.org/drawingml/2006/main" xmlns:r="http://schemas.openxmlformats.org/officeDocument/2006/relationships" xmlns:p="http://schemas.openxmlformats.org/presentationml/2006/main">
  <p:tag name="TIMING" val="|53.2"/>
</p:tagLst>
</file>

<file path=ppt/tags/tag4.xml><?xml version="1.0" encoding="utf-8"?>
<p:tagLst xmlns:a="http://schemas.openxmlformats.org/drawingml/2006/main" xmlns:r="http://schemas.openxmlformats.org/officeDocument/2006/relationships" xmlns:p="http://schemas.openxmlformats.org/presentationml/2006/main">
  <p:tag name="TIMING" val="|2.7"/>
</p:tagLst>
</file>

<file path=ppt/tags/tag5.xml><?xml version="1.0" encoding="utf-8"?>
<p:tagLst xmlns:a="http://schemas.openxmlformats.org/drawingml/2006/main" xmlns:r="http://schemas.openxmlformats.org/officeDocument/2006/relationships" xmlns:p="http://schemas.openxmlformats.org/presentationml/2006/main">
  <p:tag name="TIMING" val="|.6|1"/>
</p:tagLst>
</file>

<file path=ppt/tags/tag6.xml><?xml version="1.0" encoding="utf-8"?>
<p:tagLst xmlns:a="http://schemas.openxmlformats.org/drawingml/2006/main" xmlns:r="http://schemas.openxmlformats.org/officeDocument/2006/relationships" xmlns:p="http://schemas.openxmlformats.org/presentationml/2006/main">
  <p:tag name="TIMING" val="|584.7|6.7"/>
</p:tagLst>
</file>

<file path=ppt/theme/theme1.xml><?xml version="1.0" encoding="utf-8"?>
<a:theme xmlns:a="http://schemas.openxmlformats.org/drawingml/2006/main" name="TechEd2008_Dev_4-3_v02">
  <a:themeElements>
    <a:clrScheme name="TechEd 2008 Developer">
      <a:dk1>
        <a:srgbClr val="000000"/>
      </a:dk1>
      <a:lt1>
        <a:srgbClr val="FFFFFF"/>
      </a:lt1>
      <a:dk2>
        <a:srgbClr val="5F5F5F"/>
      </a:dk2>
      <a:lt2>
        <a:srgbClr val="F2803A"/>
      </a:lt2>
      <a:accent1>
        <a:srgbClr val="FFC000"/>
      </a:accent1>
      <a:accent2>
        <a:srgbClr val="2DB557"/>
      </a:accent2>
      <a:accent3>
        <a:srgbClr val="DF8045"/>
      </a:accent3>
      <a:accent4>
        <a:srgbClr val="2A86DA"/>
      </a:accent4>
      <a:accent5>
        <a:srgbClr val="FF9929"/>
      </a:accent5>
      <a:accent6>
        <a:srgbClr val="808080"/>
      </a:accent6>
      <a:hlink>
        <a:srgbClr val="F9B883"/>
      </a:hlink>
      <a:folHlink>
        <a:srgbClr val="F0ED7B"/>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TechEd2008_Dev_4-3</Template>
  <TotalTime>0</TotalTime>
  <Words>1019</Words>
  <Application>Microsoft PowerPoint</Application>
  <PresentationFormat>On-screen Show (4:3)</PresentationFormat>
  <Paragraphs>241</Paragraphs>
  <Slides>29</Slides>
  <Notes>25</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TechEd2008_Dev_4-3_v02</vt:lpstr>
      <vt:lpstr>Slide 1</vt:lpstr>
      <vt:lpstr> Sharing Assets Between  the .NET Compact Framework and the .NET Framework</vt:lpstr>
      <vt:lpstr>FAQ</vt:lpstr>
      <vt:lpstr>Why Do I Care?</vt:lpstr>
      <vt:lpstr>Rest Of The Session</vt:lpstr>
      <vt:lpstr>Visual Studio for Devices</vt:lpstr>
      <vt:lpstr>C#, Visual Basic </vt:lpstr>
      <vt:lpstr>Compact CLR</vt:lpstr>
      <vt:lpstr>“Framework Compactness”</vt:lpstr>
      <vt:lpstr>Classes Specific to NETCF v1.0</vt:lpstr>
      <vt:lpstr>Classes Specific to NETCF v2.0</vt:lpstr>
      <vt:lpstr>Microsoft Windows Mobile 5.0 / 6</vt:lpstr>
      <vt:lpstr>Windows Mobile vs. Desktop</vt:lpstr>
      <vt:lpstr>Is Common UI a Good Idea?</vt:lpstr>
      <vt:lpstr>“Thank you for the background.   Now tell me how to do it!”</vt:lpstr>
      <vt:lpstr>Full Fx Assemblies on Device</vt:lpstr>
      <vt:lpstr>How Not to Try It</vt:lpstr>
      <vt:lpstr>Retargetable</vt:lpstr>
      <vt:lpstr>Retargetable</vt:lpstr>
      <vt:lpstr>Share the Code, Not the Binary</vt:lpstr>
      <vt:lpstr>Conditional Compilation</vt:lpstr>
      <vt:lpstr>Gotchas, Tips and Tricks</vt:lpstr>
      <vt:lpstr>Tips and Tricks</vt:lpstr>
      <vt:lpstr>Summary</vt:lpstr>
      <vt:lpstr>Resources</vt:lpstr>
      <vt:lpstr>Slide 26</vt:lpstr>
      <vt:lpstr>Slide 27</vt:lpstr>
      <vt:lpstr>Slide 28</vt:lpstr>
      <vt:lpstr>Slide 29</vt:lpstr>
    </vt:vector>
  </TitlesOfParts>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dc:description/>
  <cp:lastModifiedBy/>
  <cp:revision>1</cp:revision>
  <dcterms:created xsi:type="dcterms:W3CDTF">2007-08-15T14:30:45Z</dcterms:created>
  <dcterms:modified xsi:type="dcterms:W3CDTF">2008-06-04T19:38:34Z</dcterms:modified>
</cp:coreProperties>
</file>