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5"/>
  </p:notesMasterIdLst>
  <p:sldIdLst>
    <p:sldId id="256" r:id="rId2"/>
    <p:sldId id="267" r:id="rId3"/>
    <p:sldId id="266" r:id="rId4"/>
    <p:sldId id="313" r:id="rId5"/>
    <p:sldId id="314" r:id="rId6"/>
    <p:sldId id="268" r:id="rId7"/>
    <p:sldId id="315" r:id="rId8"/>
    <p:sldId id="316" r:id="rId9"/>
    <p:sldId id="311" r:id="rId10"/>
    <p:sldId id="269" r:id="rId11"/>
    <p:sldId id="304" r:id="rId12"/>
    <p:sldId id="299" r:id="rId13"/>
    <p:sldId id="303" r:id="rId14"/>
    <p:sldId id="285" r:id="rId15"/>
    <p:sldId id="305" r:id="rId16"/>
    <p:sldId id="300" r:id="rId17"/>
    <p:sldId id="295" r:id="rId18"/>
    <p:sldId id="306" r:id="rId19"/>
    <p:sldId id="301" r:id="rId20"/>
    <p:sldId id="292" r:id="rId21"/>
    <p:sldId id="271" r:id="rId22"/>
    <p:sldId id="270" r:id="rId23"/>
    <p:sldId id="32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8019" autoAdjust="0"/>
    <p:restoredTop sz="88258" autoAdjust="0"/>
  </p:normalViewPr>
  <p:slideViewPr>
    <p:cSldViewPr>
      <p:cViewPr varScale="1">
        <p:scale>
          <a:sx n="87" d="100"/>
          <a:sy n="87" d="100"/>
        </p:scale>
        <p:origin x="-1171"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C9D96-80B5-4AF4-9EC9-263D0908A2FB}" type="doc">
      <dgm:prSet loTypeId="urn:microsoft.com/office/officeart/2005/8/layout/cycle7" loCatId="cycle" qsTypeId="urn:microsoft.com/office/officeart/2005/8/quickstyle/simple3" qsCatId="simple" csTypeId="urn:microsoft.com/office/officeart/2005/8/colors/accent2_4" csCatId="accent2" phldr="1"/>
      <dgm:spPr/>
      <dgm:t>
        <a:bodyPr/>
        <a:lstStyle/>
        <a:p>
          <a:endParaRPr lang="en-GB"/>
        </a:p>
      </dgm:t>
    </dgm:pt>
    <dgm:pt modelId="{E1C1BFF7-8871-426F-BEE2-DAD7013C677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2800" dirty="0" smtClean="0">
              <a:latin typeface="Consolas" pitchFamily="49" charset="0"/>
            </a:rPr>
            <a:t>Task</a:t>
          </a:r>
          <a:r>
            <a:rPr lang="en-GB" sz="2800" dirty="0" smtClean="0">
              <a:latin typeface="Segoe"/>
            </a:rPr>
            <a:t> and friends</a:t>
          </a:r>
          <a:endParaRPr lang="en-GB" sz="2800" dirty="0">
            <a:latin typeface="Segoe"/>
          </a:endParaRPr>
        </a:p>
      </dgm:t>
    </dgm:pt>
    <dgm:pt modelId="{2D6E851D-653D-496B-AEDE-B82C61AF8560}" type="parTrans" cxnId="{7977C1BC-5577-4BE6-983A-A7D692121F30}">
      <dgm:prSet/>
      <dgm:spPr/>
      <dgm:t>
        <a:bodyPr/>
        <a:lstStyle/>
        <a:p>
          <a:endParaRPr lang="en-GB">
            <a:latin typeface="Segoe"/>
          </a:endParaRPr>
        </a:p>
      </dgm:t>
    </dgm:pt>
    <dgm:pt modelId="{400DE303-AF50-4B54-9412-FBFCAF0F0CF5}" type="sibTrans" cxnId="{7977C1BC-5577-4BE6-983A-A7D692121F30}">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latin typeface="Segoe"/>
          </a:endParaRPr>
        </a:p>
      </dgm:t>
    </dgm:pt>
    <dgm:pt modelId="{6D5A3167-BE33-4ABC-BB25-CA6D1E33B6A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2000" dirty="0" smtClean="0">
              <a:latin typeface="Segoe"/>
            </a:rPr>
            <a:t>Imperative Task parallelism</a:t>
          </a:r>
          <a:endParaRPr lang="en-GB" sz="2000" dirty="0">
            <a:latin typeface="Segoe"/>
          </a:endParaRPr>
        </a:p>
      </dgm:t>
    </dgm:pt>
    <dgm:pt modelId="{79978E82-891C-4074-ACC3-73B0BDA29168}" type="parTrans" cxnId="{2B35BB56-0F63-4856-A29D-35A2CCA1885C}">
      <dgm:prSet/>
      <dgm:spPr/>
      <dgm:t>
        <a:bodyPr/>
        <a:lstStyle/>
        <a:p>
          <a:endParaRPr lang="en-GB">
            <a:latin typeface="Segoe"/>
          </a:endParaRPr>
        </a:p>
      </dgm:t>
    </dgm:pt>
    <dgm:pt modelId="{77006B81-C8A5-4E70-AC5A-83A80D75956A}" type="sibTrans" cxnId="{2B35BB56-0F63-4856-A29D-35A2CCA1885C}">
      <dgm:prSet/>
      <dgm:spPr/>
      <dgm:t>
        <a:bodyPr/>
        <a:lstStyle/>
        <a:p>
          <a:endParaRPr lang="en-GB">
            <a:latin typeface="Segoe"/>
          </a:endParaRPr>
        </a:p>
      </dgm:t>
    </dgm:pt>
    <dgm:pt modelId="{CD964D8D-3964-4DC3-9F2F-FFC58C10491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2800" dirty="0" smtClean="0">
              <a:latin typeface="Consolas" pitchFamily="49" charset="0"/>
            </a:rPr>
            <a:t>Parallel</a:t>
          </a:r>
          <a:r>
            <a:rPr lang="en-GB" sz="2800" dirty="0" smtClean="0">
              <a:latin typeface="Segoe"/>
            </a:rPr>
            <a:t> class</a:t>
          </a:r>
          <a:endParaRPr lang="en-GB" sz="2800" dirty="0">
            <a:latin typeface="Segoe"/>
          </a:endParaRPr>
        </a:p>
      </dgm:t>
    </dgm:pt>
    <dgm:pt modelId="{945CE0DA-C320-498F-B098-A7C60341F604}" type="parTrans" cxnId="{9E550B2D-DD18-4F5D-98AF-E6B3B642B3E6}">
      <dgm:prSet/>
      <dgm:spPr/>
      <dgm:t>
        <a:bodyPr/>
        <a:lstStyle/>
        <a:p>
          <a:endParaRPr lang="en-GB">
            <a:latin typeface="Segoe"/>
          </a:endParaRPr>
        </a:p>
      </dgm:t>
    </dgm:pt>
    <dgm:pt modelId="{F8F7C4C8-73FD-4100-8F09-C6C37DEB21D9}" type="sibTrans" cxnId="{9E550B2D-DD18-4F5D-98AF-E6B3B642B3E6}">
      <dgm:prSet/>
      <dgm:spPr/>
      <dgm:t>
        <a:bodyPr/>
        <a:lstStyle/>
        <a:p>
          <a:endParaRPr lang="en-GB">
            <a:latin typeface="Segoe"/>
          </a:endParaRPr>
        </a:p>
      </dgm:t>
    </dgm:pt>
    <dgm:pt modelId="{D07471F4-8A0B-4CD4-870D-31F3D52EF41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2800" dirty="0" smtClean="0">
              <a:latin typeface="Segoe"/>
            </a:rPr>
            <a:t>Parallel LINQ (PLINQ)</a:t>
          </a:r>
          <a:endParaRPr lang="en-GB" sz="2800" dirty="0">
            <a:latin typeface="Segoe"/>
          </a:endParaRPr>
        </a:p>
      </dgm:t>
    </dgm:pt>
    <dgm:pt modelId="{83AD2394-36A6-453C-8EA8-54B382D096B3}" type="parTrans" cxnId="{688D3A52-9191-4BAE-B6E4-B8FDB437B9BF}">
      <dgm:prSet/>
      <dgm:spPr/>
      <dgm:t>
        <a:bodyPr/>
        <a:lstStyle/>
        <a:p>
          <a:endParaRPr lang="en-GB">
            <a:latin typeface="Segoe"/>
          </a:endParaRPr>
        </a:p>
      </dgm:t>
    </dgm:pt>
    <dgm:pt modelId="{AD34EB3C-39ED-483F-8562-33B2A6B1C0AB}" type="sibTrans" cxnId="{688D3A52-9191-4BAE-B6E4-B8FDB437B9BF}">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latin typeface="Segoe"/>
          </a:endParaRPr>
        </a:p>
      </dgm:t>
    </dgm:pt>
    <dgm:pt modelId="{D4254AC1-5E20-48B3-B9B7-1C2362BD43D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2000" dirty="0" smtClean="0">
              <a:latin typeface="Segoe"/>
            </a:rPr>
            <a:t>Declarative Data parallelism</a:t>
          </a:r>
          <a:endParaRPr lang="en-GB" sz="2000" dirty="0">
            <a:latin typeface="Segoe"/>
          </a:endParaRPr>
        </a:p>
      </dgm:t>
    </dgm:pt>
    <dgm:pt modelId="{3B5D8DA4-12ED-4925-81EE-884577708174}" type="parTrans" cxnId="{6CB61394-0CEB-4B78-89E3-B9C31C9CBA85}">
      <dgm:prSet/>
      <dgm:spPr/>
      <dgm:t>
        <a:bodyPr/>
        <a:lstStyle/>
        <a:p>
          <a:endParaRPr lang="en-GB">
            <a:latin typeface="Segoe"/>
          </a:endParaRPr>
        </a:p>
      </dgm:t>
    </dgm:pt>
    <dgm:pt modelId="{61FEC5DD-900A-4CAB-BA92-0CFF4B41E79D}" type="sibTrans" cxnId="{6CB61394-0CEB-4B78-89E3-B9C31C9CBA85}">
      <dgm:prSet/>
      <dgm:spPr/>
      <dgm:t>
        <a:bodyPr/>
        <a:lstStyle/>
        <a:p>
          <a:endParaRPr lang="en-GB">
            <a:latin typeface="Segoe"/>
          </a:endParaRPr>
        </a:p>
      </dgm:t>
    </dgm:pt>
    <dgm:pt modelId="{C7A6FA01-FA50-4BDE-BCD9-686379DF3F8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2000" dirty="0" smtClean="0">
              <a:latin typeface="Segoe"/>
            </a:rPr>
            <a:t>Imperative Data parallelism</a:t>
          </a:r>
          <a:endParaRPr lang="en-GB" sz="2000" dirty="0">
            <a:latin typeface="Segoe"/>
          </a:endParaRPr>
        </a:p>
      </dgm:t>
    </dgm:pt>
    <dgm:pt modelId="{ECDA1637-ECAB-48FF-B54B-9498E4C50572}" type="sibTrans" cxnId="{0AD65E5D-58BE-49BC-8925-00408ACDB4E3}">
      <dgm:prSet/>
      <dgm:spPr/>
      <dgm:t>
        <a:bodyPr/>
        <a:lstStyle/>
        <a:p>
          <a:endParaRPr lang="en-GB">
            <a:latin typeface="Segoe"/>
          </a:endParaRPr>
        </a:p>
      </dgm:t>
    </dgm:pt>
    <dgm:pt modelId="{CB1046F8-11DC-4C20-B93C-EB6E980E48C6}" type="parTrans" cxnId="{0AD65E5D-58BE-49BC-8925-00408ACDB4E3}">
      <dgm:prSet/>
      <dgm:spPr/>
      <dgm:t>
        <a:bodyPr/>
        <a:lstStyle/>
        <a:p>
          <a:endParaRPr lang="en-GB">
            <a:latin typeface="Segoe"/>
          </a:endParaRPr>
        </a:p>
      </dgm:t>
    </dgm:pt>
    <dgm:pt modelId="{A20FBBB0-C225-4C0A-BD59-929E8A6FEECD}" type="pres">
      <dgm:prSet presAssocID="{A45C9D96-80B5-4AF4-9EC9-263D0908A2FB}" presName="Name0" presStyleCnt="0">
        <dgm:presLayoutVars>
          <dgm:dir/>
          <dgm:resizeHandles val="exact"/>
        </dgm:presLayoutVars>
      </dgm:prSet>
      <dgm:spPr/>
      <dgm:t>
        <a:bodyPr/>
        <a:lstStyle/>
        <a:p>
          <a:endParaRPr lang="en-GB"/>
        </a:p>
      </dgm:t>
    </dgm:pt>
    <dgm:pt modelId="{5ACC62D4-19EF-4779-94C8-A3F8A81D61A3}" type="pres">
      <dgm:prSet presAssocID="{E1C1BFF7-8871-426F-BEE2-DAD7013C677B}" presName="node" presStyleLbl="node1" presStyleIdx="0" presStyleCnt="3" custScaleX="168317" custRadScaleRad="52712" custRadScaleInc="269836">
        <dgm:presLayoutVars>
          <dgm:bulletEnabled val="1"/>
        </dgm:presLayoutVars>
      </dgm:prSet>
      <dgm:spPr/>
      <dgm:t>
        <a:bodyPr/>
        <a:lstStyle/>
        <a:p>
          <a:endParaRPr lang="en-GB"/>
        </a:p>
      </dgm:t>
    </dgm:pt>
    <dgm:pt modelId="{B806F4BD-A376-4B44-BFFE-22E6FB90E56A}" type="pres">
      <dgm:prSet presAssocID="{400DE303-AF50-4B54-9412-FBFCAF0F0CF5}" presName="sibTrans" presStyleLbl="sibTrans2D1" presStyleIdx="0" presStyleCnt="3" custScaleX="177216"/>
      <dgm:spPr>
        <a:prstGeom prst="leftArrow">
          <a:avLst/>
        </a:prstGeom>
      </dgm:spPr>
      <dgm:t>
        <a:bodyPr/>
        <a:lstStyle/>
        <a:p>
          <a:endParaRPr lang="en-GB"/>
        </a:p>
      </dgm:t>
    </dgm:pt>
    <dgm:pt modelId="{B787D0A9-33EF-4516-B5F8-A545D5321727}" type="pres">
      <dgm:prSet presAssocID="{400DE303-AF50-4B54-9412-FBFCAF0F0CF5}" presName="connectorText" presStyleLbl="sibTrans2D1" presStyleIdx="0" presStyleCnt="3"/>
      <dgm:spPr/>
      <dgm:t>
        <a:bodyPr/>
        <a:lstStyle/>
        <a:p>
          <a:endParaRPr lang="en-GB"/>
        </a:p>
      </dgm:t>
    </dgm:pt>
    <dgm:pt modelId="{E1600EA6-7035-4BF3-8287-003BDD6291F9}" type="pres">
      <dgm:prSet presAssocID="{CD964D8D-3964-4DC3-9F2F-FFC58C104911}" presName="node" presStyleLbl="node1" presStyleIdx="1" presStyleCnt="3" custScaleX="172866" custRadScaleRad="113923" custRadScaleInc="291218">
        <dgm:presLayoutVars>
          <dgm:bulletEnabled val="1"/>
        </dgm:presLayoutVars>
      </dgm:prSet>
      <dgm:spPr/>
      <dgm:t>
        <a:bodyPr/>
        <a:lstStyle/>
        <a:p>
          <a:endParaRPr lang="en-GB"/>
        </a:p>
      </dgm:t>
    </dgm:pt>
    <dgm:pt modelId="{93D2263E-FE44-43C3-82AD-609442EAE8CB}" type="pres">
      <dgm:prSet presAssocID="{F8F7C4C8-73FD-4100-8F09-C6C37DEB21D9}" presName="sibTrans" presStyleLbl="sibTrans2D1" presStyleIdx="1" presStyleCnt="3" custFlipVert="1" custFlipHor="0" custScaleX="11317" custScaleY="33096" custLinFactX="199774" custLinFactY="-90359" custLinFactNeighborX="200000" custLinFactNeighborY="-100000"/>
      <dgm:spPr>
        <a:prstGeom prst="arc">
          <a:avLst/>
        </a:prstGeom>
      </dgm:spPr>
      <dgm:t>
        <a:bodyPr/>
        <a:lstStyle/>
        <a:p>
          <a:endParaRPr lang="en-GB"/>
        </a:p>
      </dgm:t>
    </dgm:pt>
    <dgm:pt modelId="{F94DDEB0-C6F7-484D-A13E-889E755DA8D1}" type="pres">
      <dgm:prSet presAssocID="{F8F7C4C8-73FD-4100-8F09-C6C37DEB21D9}" presName="connectorText" presStyleLbl="sibTrans2D1" presStyleIdx="1" presStyleCnt="3"/>
      <dgm:spPr/>
      <dgm:t>
        <a:bodyPr/>
        <a:lstStyle/>
        <a:p>
          <a:endParaRPr lang="en-GB"/>
        </a:p>
      </dgm:t>
    </dgm:pt>
    <dgm:pt modelId="{4F2CC266-C5E5-4542-91CC-E4912BB54205}" type="pres">
      <dgm:prSet presAssocID="{D07471F4-8A0B-4CD4-870D-31F3D52EF418}" presName="node" presStyleLbl="node1" presStyleIdx="2" presStyleCnt="3" custScaleX="166782" custRadScaleRad="146030" custRadScaleInc="277926">
        <dgm:presLayoutVars>
          <dgm:bulletEnabled val="1"/>
        </dgm:presLayoutVars>
      </dgm:prSet>
      <dgm:spPr/>
      <dgm:t>
        <a:bodyPr/>
        <a:lstStyle/>
        <a:p>
          <a:endParaRPr lang="en-GB"/>
        </a:p>
      </dgm:t>
    </dgm:pt>
    <dgm:pt modelId="{3799C4B7-AA6C-4EAF-8881-BD266DE9CFCA}" type="pres">
      <dgm:prSet presAssocID="{AD34EB3C-39ED-483F-8562-33B2A6B1C0AB}" presName="sibTrans" presStyleLbl="sibTrans2D1" presStyleIdx="2" presStyleCnt="3" custAng="20891029" custScaleX="324910" custLinFactX="10969" custLinFactNeighborX="100000" custLinFactNeighborY="6222"/>
      <dgm:spPr>
        <a:prstGeom prst="rightArrow">
          <a:avLst/>
        </a:prstGeom>
      </dgm:spPr>
      <dgm:t>
        <a:bodyPr/>
        <a:lstStyle/>
        <a:p>
          <a:endParaRPr lang="en-GB"/>
        </a:p>
      </dgm:t>
    </dgm:pt>
    <dgm:pt modelId="{D7AA8B65-9F6E-430B-A072-1D0C2017694C}" type="pres">
      <dgm:prSet presAssocID="{AD34EB3C-39ED-483F-8562-33B2A6B1C0AB}" presName="connectorText" presStyleLbl="sibTrans2D1" presStyleIdx="2" presStyleCnt="3"/>
      <dgm:spPr/>
      <dgm:t>
        <a:bodyPr/>
        <a:lstStyle/>
        <a:p>
          <a:endParaRPr lang="en-GB"/>
        </a:p>
      </dgm:t>
    </dgm:pt>
  </dgm:ptLst>
  <dgm:cxnLst>
    <dgm:cxn modelId="{0AD65E5D-58BE-49BC-8925-00408ACDB4E3}" srcId="{CD964D8D-3964-4DC3-9F2F-FFC58C104911}" destId="{C7A6FA01-FA50-4BDE-BCD9-686379DF3F83}" srcOrd="0" destOrd="0" parTransId="{CB1046F8-11DC-4C20-B93C-EB6E980E48C6}" sibTransId="{ECDA1637-ECAB-48FF-B54B-9498E4C50572}"/>
    <dgm:cxn modelId="{641C0301-BCD6-42CC-AD53-E5B00ADC6F4C}" type="presOf" srcId="{A45C9D96-80B5-4AF4-9EC9-263D0908A2FB}" destId="{A20FBBB0-C225-4C0A-BD59-929E8A6FEECD}" srcOrd="0" destOrd="0" presId="urn:microsoft.com/office/officeart/2005/8/layout/cycle7"/>
    <dgm:cxn modelId="{7977C1BC-5577-4BE6-983A-A7D692121F30}" srcId="{A45C9D96-80B5-4AF4-9EC9-263D0908A2FB}" destId="{E1C1BFF7-8871-426F-BEE2-DAD7013C677B}" srcOrd="0" destOrd="0" parTransId="{2D6E851D-653D-496B-AEDE-B82C61AF8560}" sibTransId="{400DE303-AF50-4B54-9412-FBFCAF0F0CF5}"/>
    <dgm:cxn modelId="{6CB61394-0CEB-4B78-89E3-B9C31C9CBA85}" srcId="{D07471F4-8A0B-4CD4-870D-31F3D52EF418}" destId="{D4254AC1-5E20-48B3-B9B7-1C2362BD43D2}" srcOrd="0" destOrd="0" parTransId="{3B5D8DA4-12ED-4925-81EE-884577708174}" sibTransId="{61FEC5DD-900A-4CAB-BA92-0CFF4B41E79D}"/>
    <dgm:cxn modelId="{AEB7E160-1753-47DD-99B5-8723E61274F7}" type="presOf" srcId="{400DE303-AF50-4B54-9412-FBFCAF0F0CF5}" destId="{B806F4BD-A376-4B44-BFFE-22E6FB90E56A}" srcOrd="0" destOrd="0" presId="urn:microsoft.com/office/officeart/2005/8/layout/cycle7"/>
    <dgm:cxn modelId="{5143DA61-8E64-4A74-9931-C3D6AAA51373}" type="presOf" srcId="{E1C1BFF7-8871-426F-BEE2-DAD7013C677B}" destId="{5ACC62D4-19EF-4779-94C8-A3F8A81D61A3}" srcOrd="0" destOrd="0" presId="urn:microsoft.com/office/officeart/2005/8/layout/cycle7"/>
    <dgm:cxn modelId="{688D3A52-9191-4BAE-B6E4-B8FDB437B9BF}" srcId="{A45C9D96-80B5-4AF4-9EC9-263D0908A2FB}" destId="{D07471F4-8A0B-4CD4-870D-31F3D52EF418}" srcOrd="2" destOrd="0" parTransId="{83AD2394-36A6-453C-8EA8-54B382D096B3}" sibTransId="{AD34EB3C-39ED-483F-8562-33B2A6B1C0AB}"/>
    <dgm:cxn modelId="{AD214053-C485-40F5-9280-A6FE4E6B5ED5}" type="presOf" srcId="{6D5A3167-BE33-4ABC-BB25-CA6D1E33B6AB}" destId="{5ACC62D4-19EF-4779-94C8-A3F8A81D61A3}" srcOrd="0" destOrd="1" presId="urn:microsoft.com/office/officeart/2005/8/layout/cycle7"/>
    <dgm:cxn modelId="{DA16E621-4BEF-4B54-9CA7-A3FB65F33425}" type="presOf" srcId="{C7A6FA01-FA50-4BDE-BCD9-686379DF3F83}" destId="{E1600EA6-7035-4BF3-8287-003BDD6291F9}" srcOrd="0" destOrd="1" presId="urn:microsoft.com/office/officeart/2005/8/layout/cycle7"/>
    <dgm:cxn modelId="{FC75BCFA-8111-4955-B3E9-09B4AADF8975}" type="presOf" srcId="{D07471F4-8A0B-4CD4-870D-31F3D52EF418}" destId="{4F2CC266-C5E5-4542-91CC-E4912BB54205}" srcOrd="0" destOrd="0" presId="urn:microsoft.com/office/officeart/2005/8/layout/cycle7"/>
    <dgm:cxn modelId="{9E550B2D-DD18-4F5D-98AF-E6B3B642B3E6}" srcId="{A45C9D96-80B5-4AF4-9EC9-263D0908A2FB}" destId="{CD964D8D-3964-4DC3-9F2F-FFC58C104911}" srcOrd="1" destOrd="0" parTransId="{945CE0DA-C320-498F-B098-A7C60341F604}" sibTransId="{F8F7C4C8-73FD-4100-8F09-C6C37DEB21D9}"/>
    <dgm:cxn modelId="{5B8C91B5-C1D7-4A20-AEDC-03EDAA9D0C76}" type="presOf" srcId="{CD964D8D-3964-4DC3-9F2F-FFC58C104911}" destId="{E1600EA6-7035-4BF3-8287-003BDD6291F9}" srcOrd="0" destOrd="0" presId="urn:microsoft.com/office/officeart/2005/8/layout/cycle7"/>
    <dgm:cxn modelId="{A9E59DCC-1271-4DF4-AAA2-056DE510B983}" type="presOf" srcId="{400DE303-AF50-4B54-9412-FBFCAF0F0CF5}" destId="{B787D0A9-33EF-4516-B5F8-A545D5321727}" srcOrd="1" destOrd="0" presId="urn:microsoft.com/office/officeart/2005/8/layout/cycle7"/>
    <dgm:cxn modelId="{2B35BB56-0F63-4856-A29D-35A2CCA1885C}" srcId="{E1C1BFF7-8871-426F-BEE2-DAD7013C677B}" destId="{6D5A3167-BE33-4ABC-BB25-CA6D1E33B6AB}" srcOrd="0" destOrd="0" parTransId="{79978E82-891C-4074-ACC3-73B0BDA29168}" sibTransId="{77006B81-C8A5-4E70-AC5A-83A80D75956A}"/>
    <dgm:cxn modelId="{A9F9D074-ED46-4E5F-AD0D-694928E0D492}" type="presOf" srcId="{F8F7C4C8-73FD-4100-8F09-C6C37DEB21D9}" destId="{F94DDEB0-C6F7-484D-A13E-889E755DA8D1}" srcOrd="1" destOrd="0" presId="urn:microsoft.com/office/officeart/2005/8/layout/cycle7"/>
    <dgm:cxn modelId="{1BFFB799-201A-4EC6-BB28-187898040808}" type="presOf" srcId="{AD34EB3C-39ED-483F-8562-33B2A6B1C0AB}" destId="{D7AA8B65-9F6E-430B-A072-1D0C2017694C}" srcOrd="1" destOrd="0" presId="urn:microsoft.com/office/officeart/2005/8/layout/cycle7"/>
    <dgm:cxn modelId="{0C1F70DA-5E3A-45B7-913B-0E9EC7E456FF}" type="presOf" srcId="{AD34EB3C-39ED-483F-8562-33B2A6B1C0AB}" destId="{3799C4B7-AA6C-4EAF-8881-BD266DE9CFCA}" srcOrd="0" destOrd="0" presId="urn:microsoft.com/office/officeart/2005/8/layout/cycle7"/>
    <dgm:cxn modelId="{94BA1AFD-705F-4781-A6F9-411A5EA51ED3}" type="presOf" srcId="{F8F7C4C8-73FD-4100-8F09-C6C37DEB21D9}" destId="{93D2263E-FE44-43C3-82AD-609442EAE8CB}" srcOrd="0" destOrd="0" presId="urn:microsoft.com/office/officeart/2005/8/layout/cycle7"/>
    <dgm:cxn modelId="{977FB24D-9980-4917-8744-D85F23037A80}" type="presOf" srcId="{D4254AC1-5E20-48B3-B9B7-1C2362BD43D2}" destId="{4F2CC266-C5E5-4542-91CC-E4912BB54205}" srcOrd="0" destOrd="1" presId="urn:microsoft.com/office/officeart/2005/8/layout/cycle7"/>
    <dgm:cxn modelId="{7B8CBBB5-58B7-455E-9449-132DC588BBF2}" type="presParOf" srcId="{A20FBBB0-C225-4C0A-BD59-929E8A6FEECD}" destId="{5ACC62D4-19EF-4779-94C8-A3F8A81D61A3}" srcOrd="0" destOrd="0" presId="urn:microsoft.com/office/officeart/2005/8/layout/cycle7"/>
    <dgm:cxn modelId="{7E8D5E2F-CD9F-415C-852F-D09F006D8AB4}" type="presParOf" srcId="{A20FBBB0-C225-4C0A-BD59-929E8A6FEECD}" destId="{B806F4BD-A376-4B44-BFFE-22E6FB90E56A}" srcOrd="1" destOrd="0" presId="urn:microsoft.com/office/officeart/2005/8/layout/cycle7"/>
    <dgm:cxn modelId="{F3060F1E-C2C0-4E95-95B0-FF0D4227B29C}" type="presParOf" srcId="{B806F4BD-A376-4B44-BFFE-22E6FB90E56A}" destId="{B787D0A9-33EF-4516-B5F8-A545D5321727}" srcOrd="0" destOrd="0" presId="urn:microsoft.com/office/officeart/2005/8/layout/cycle7"/>
    <dgm:cxn modelId="{76DF7779-15A7-412C-AD76-E321594856D9}" type="presParOf" srcId="{A20FBBB0-C225-4C0A-BD59-929E8A6FEECD}" destId="{E1600EA6-7035-4BF3-8287-003BDD6291F9}" srcOrd="2" destOrd="0" presId="urn:microsoft.com/office/officeart/2005/8/layout/cycle7"/>
    <dgm:cxn modelId="{CF30FAD4-BA24-418D-B017-C5BCFC7D7F49}" type="presParOf" srcId="{A20FBBB0-C225-4C0A-BD59-929E8A6FEECD}" destId="{93D2263E-FE44-43C3-82AD-609442EAE8CB}" srcOrd="3" destOrd="0" presId="urn:microsoft.com/office/officeart/2005/8/layout/cycle7"/>
    <dgm:cxn modelId="{995E639A-5A8E-4E01-8311-973D8B80A55D}" type="presParOf" srcId="{93D2263E-FE44-43C3-82AD-609442EAE8CB}" destId="{F94DDEB0-C6F7-484D-A13E-889E755DA8D1}" srcOrd="0" destOrd="0" presId="urn:microsoft.com/office/officeart/2005/8/layout/cycle7"/>
    <dgm:cxn modelId="{C6645B83-6CB9-4E7C-972F-0452FCFA7CA8}" type="presParOf" srcId="{A20FBBB0-C225-4C0A-BD59-929E8A6FEECD}" destId="{4F2CC266-C5E5-4542-91CC-E4912BB54205}" srcOrd="4" destOrd="0" presId="urn:microsoft.com/office/officeart/2005/8/layout/cycle7"/>
    <dgm:cxn modelId="{74CFA235-8173-4BDB-BDF3-1F7B71297B56}" type="presParOf" srcId="{A20FBBB0-C225-4C0A-BD59-929E8A6FEECD}" destId="{3799C4B7-AA6C-4EAF-8881-BD266DE9CFCA}" srcOrd="5" destOrd="0" presId="urn:microsoft.com/office/officeart/2005/8/layout/cycle7"/>
    <dgm:cxn modelId="{94C48083-248F-458F-92AA-BCE2D242677C}" type="presParOf" srcId="{3799C4B7-AA6C-4EAF-8881-BD266DE9CFCA}" destId="{D7AA8B65-9F6E-430B-A072-1D0C2017694C}"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A851D-0018-4411-9BE6-6379B650A40C}" type="datetimeFigureOut">
              <a:rPr lang="en-US" smtClean="0"/>
              <a:pPr/>
              <a:t>5/24/2008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F536A-9B67-4A7C-9A15-6D54EA55F38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D35F536A-9B67-4A7C-9A15-6D54EA55F38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5/24/2008 1:28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13</a:t>
            </a:fld>
            <a:endParaRPr lang="en-US" smtClean="0"/>
          </a:p>
        </p:txBody>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Header Placeholder 3"/>
          <p:cNvSpPr>
            <a:spLocks noGrp="1"/>
          </p:cNvSpPr>
          <p:nvPr>
            <p:ph type="hdr" sz="quarter" idx="10"/>
          </p:nvPr>
        </p:nvSpPr>
        <p:spPr/>
        <p:txBody>
          <a:bodyPr/>
          <a:lstStyle/>
          <a:p>
            <a:pPr algn="l"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rtl="0"/>
            <a:fld id="{81331B57-0BE5-4F82-AA58-76F53EFF3ADA}" type="datetime8">
              <a:rPr lang="en-US" sz="1200" kern="1200">
                <a:solidFill>
                  <a:prstClr val="black"/>
                </a:solidFill>
                <a:latin typeface="Calibri"/>
                <a:ea typeface="+mn-ea"/>
                <a:cs typeface="+mn-cs"/>
              </a:rPr>
              <a:pPr algn="r" rtl="0"/>
              <a:t>5/24/2008 1:28 AM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rtl="0"/>
            <a:r>
              <a:rPr lang="en-US" sz="1200" kern="120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rtl="0"/>
            <a:r>
              <a:rPr lang="en-US" sz="1200" kern="120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Calibri"/>
                <a:ea typeface="+mn-ea"/>
                <a:cs typeface="+mn-cs"/>
              </a:rPr>
            </a:br>
            <a:r>
              <a:rPr lang="en-US" sz="1200" kern="1200">
                <a:solidFill>
                  <a:srgbClr val="000000"/>
                </a:solidFill>
                <a:latin typeface="Calibri"/>
                <a:ea typeface="+mn-ea"/>
                <a:cs typeface="+mn-cs"/>
              </a:rPr>
              <a:t>MICROSOFT MAKES NO WARRANTIES, EXPRESS, IMPLIED OR STATUTORY, AS TO THE INFORMATION IN THIS PRESENTATION.</a:t>
            </a:r>
          </a:p>
          <a:p>
            <a:pPr algn="l"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16</a:t>
            </a:fld>
            <a:endParaRPr lang="en-US" sz="1200" kern="1200" dirty="0">
              <a:solidFill>
                <a:prstClr val="black"/>
              </a:solidFill>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5F536A-9B67-4A7C-9A15-6D54EA55F383}"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18</a:t>
            </a:fld>
            <a:endParaRPr lang="en-US" smtClean="0"/>
          </a:p>
        </p:txBody>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Header Placeholder 3"/>
          <p:cNvSpPr>
            <a:spLocks noGrp="1"/>
          </p:cNvSpPr>
          <p:nvPr>
            <p:ph type="hdr" sz="quarter" idx="10"/>
          </p:nvPr>
        </p:nvSpPr>
        <p:spPr/>
        <p:txBody>
          <a:bodyPr/>
          <a:lstStyle/>
          <a:p>
            <a:pPr algn="l"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rtl="0"/>
            <a:fld id="{81331B57-0BE5-4F82-AA58-76F53EFF3ADA}" type="datetime8">
              <a:rPr lang="en-US" sz="1200" kern="1200">
                <a:solidFill>
                  <a:prstClr val="black"/>
                </a:solidFill>
                <a:latin typeface="Calibri"/>
                <a:ea typeface="+mn-ea"/>
                <a:cs typeface="+mn-cs"/>
              </a:rPr>
              <a:pPr algn="r" rtl="0"/>
              <a:t>5/24/2008 1:28 AM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rtl="0"/>
            <a:r>
              <a:rPr lang="en-US" sz="1200" kern="120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rtl="0"/>
            <a:r>
              <a:rPr lang="en-US" sz="1200" kern="120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Calibri"/>
                <a:ea typeface="+mn-ea"/>
                <a:cs typeface="+mn-cs"/>
              </a:rPr>
            </a:br>
            <a:r>
              <a:rPr lang="en-US" sz="1200" kern="1200">
                <a:solidFill>
                  <a:srgbClr val="000000"/>
                </a:solidFill>
                <a:latin typeface="Calibri"/>
                <a:ea typeface="+mn-ea"/>
                <a:cs typeface="+mn-cs"/>
              </a:rPr>
              <a:t>MICROSOFT MAKES NO WARRANTIES, EXPRESS, IMPLIED OR STATUTORY, AS TO THE INFORMATION IN THIS PRESENTATION.</a:t>
            </a:r>
          </a:p>
          <a:p>
            <a:pPr algn="l"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19</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5F536A-9B67-4A7C-9A15-6D54EA55F383}"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3"/>
          <p:cNvSpPr>
            <a:spLocks noGrp="1" noChangeArrowheads="1"/>
          </p:cNvSpPr>
          <p:nvPr>
            <p:ph type="dt" sz="quarter" idx="1"/>
          </p:nvPr>
        </p:nvSpPr>
        <p:spPr>
          <a:noFill/>
        </p:spPr>
        <p:txBody>
          <a:bodyPr/>
          <a:lstStyle/>
          <a:p>
            <a:fld id="{70100F52-3269-43E2-98BD-8299A1A5CC8C}" type="datetime8">
              <a:rPr lang="en-US"/>
              <a:pPr/>
              <a:t>5/24/2008 1:28 AM</a:t>
            </a:fld>
            <a:endParaRPr lang="en-US"/>
          </a:p>
        </p:txBody>
      </p:sp>
      <p:sp>
        <p:nvSpPr>
          <p:cNvPr id="33795" name="Shape 4"/>
          <p:cNvSpPr>
            <a:spLocks noGrp="1" noChangeArrowheads="1"/>
          </p:cNvSpPr>
          <p:nvPr>
            <p:ph type="sldNum" sz="quarter" idx="5"/>
          </p:nvPr>
        </p:nvSpPr>
        <p:spPr>
          <a:noFill/>
        </p:spPr>
        <p:txBody>
          <a:bodyPr/>
          <a:lstStyle/>
          <a:p>
            <a:fld id="{E4E3A0EA-DC20-4C26-9D49-7F38F2D40E30}" type="slidenum">
              <a:rPr lang="en-US"/>
              <a:pPr/>
              <a:t>23</a:t>
            </a:fld>
            <a:endParaRPr lang="en-US"/>
          </a:p>
        </p:txBody>
      </p:sp>
      <p:sp>
        <p:nvSpPr>
          <p:cNvPr id="33796" name="Shape 5"/>
          <p:cNvSpPr>
            <a:spLocks noGrp="1" noChangeArrowheads="1"/>
          </p:cNvSpPr>
          <p:nvPr>
            <p:ph type="ftr" sz="quarter" idx="4"/>
          </p:nvPr>
        </p:nvSpPr>
        <p:spPr>
          <a:noFill/>
        </p:spPr>
        <p:txBody>
          <a:bodyPr/>
          <a:lstStyle/>
          <a:p>
            <a:r>
              <a:rPr lang="en-US"/>
              <a:t>© 2006 Microsoft Corporation. All rights reserved.</a:t>
            </a:r>
          </a:p>
          <a:p>
            <a:r>
              <a:rPr lang="en-US"/>
              <a:t>This presentation is for informational purposes only. Microsoft makes no warranties, express or implied, in this summary.</a:t>
            </a:r>
          </a:p>
        </p:txBody>
      </p:sp>
      <p:sp>
        <p:nvSpPr>
          <p:cNvPr id="33797" name="Rectangle 361477"/>
          <p:cNvSpPr>
            <a:spLocks noGrp="1" noRot="1" noChangeAspect="1" noChangeArrowheads="1" noTextEdit="1"/>
          </p:cNvSpPr>
          <p:nvPr>
            <p:ph type="sldImg"/>
          </p:nvPr>
        </p:nvSpPr>
        <p:spPr>
          <a:noFill/>
          <a:ln cap="flat">
            <a:headEnd type="none" w="med" len="med"/>
            <a:tailEnd type="none" w="med" len="med"/>
          </a:ln>
        </p:spPr>
      </p:sp>
      <p:sp>
        <p:nvSpPr>
          <p:cNvPr id="33798" name="Rectangle 361478"/>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A061C644-DF56-4D23-91CF-E543717C7D89}" type="slidenum">
              <a:rPr lang="en-US" sz="1200" kern="1200">
                <a:solidFill>
                  <a:prstClr val="black"/>
                </a:solidFill>
                <a:latin typeface="Calibri"/>
                <a:ea typeface="+mn-ea"/>
                <a:cs typeface="+mn-cs"/>
              </a:rPr>
              <a:pPr algn="r" defTabSz="912813" rtl="0" fontAlgn="base">
                <a:spcBef>
                  <a:spcPct val="0"/>
                </a:spcBef>
                <a:spcAft>
                  <a:spcPct val="0"/>
                </a:spcAft>
              </a:pPr>
              <a:t>4</a:t>
            </a:fld>
            <a:endParaRPr lang="en-US" sz="1200" kern="1200">
              <a:solidFill>
                <a:prstClr val="black"/>
              </a:solidFill>
              <a:latin typeface="Calibri"/>
              <a:ea typeface="+mn-ea"/>
              <a:cs typeface="+mn-cs"/>
            </a:endParaRPr>
          </a:p>
        </p:txBody>
      </p:sp>
      <p:sp>
        <p:nvSpPr>
          <p:cNvPr id="45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Segoe"/>
                <a:ea typeface="+mn-ea"/>
                <a:cs typeface="+mn-cs"/>
              </a:rPr>
            </a:br>
            <a:r>
              <a:rPr lang="en-US" sz="1200" kern="1200">
                <a:solidFill>
                  <a:prstClr val="black"/>
                </a:solidFill>
                <a:latin typeface="Segoe"/>
                <a:ea typeface="+mn-ea"/>
                <a:cs typeface="+mn-cs"/>
              </a:rPr>
              <a:t>MICROSOFT MAKES NO WARRANTIES, EXPRESS, IMPLIED OR STATUTORY, AS TO THE INFORMATION IN THIS PRESENTATION.</a:t>
            </a:r>
          </a:p>
        </p:txBody>
      </p:sp>
      <p:sp>
        <p:nvSpPr>
          <p:cNvPr id="45061"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E0130F20-65ED-45DB-97CD-410E9E36DE1E}" type="datetime1">
              <a:rPr lang="en-US" sz="1200" kern="1200">
                <a:solidFill>
                  <a:prstClr val="black"/>
                </a:solidFill>
                <a:latin typeface="Calibri"/>
                <a:ea typeface="+mn-ea"/>
                <a:cs typeface="+mn-cs"/>
              </a:rPr>
              <a:pPr algn="r" defTabSz="912813" rtl="0" fontAlgn="base">
                <a:spcBef>
                  <a:spcPct val="0"/>
                </a:spcBef>
                <a:spcAft>
                  <a:spcPct val="0"/>
                </a:spcAft>
              </a:pPr>
              <a:t>5/24/2008</a:t>
            </a:fld>
            <a:endParaRPr lang="en-US" sz="1200" kern="1200">
              <a:solidFill>
                <a:prstClr val="black"/>
              </a:solidFill>
              <a:latin typeface="Calibri"/>
              <a:ea typeface="+mn-ea"/>
              <a:cs typeface="+mn-cs"/>
            </a:endParaRPr>
          </a:p>
        </p:txBody>
      </p:sp>
      <p:sp>
        <p:nvSpPr>
          <p:cNvPr id="45062"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A061C644-DF56-4D23-91CF-E543717C7D89}" type="slidenum">
              <a:rPr lang="en-US" sz="1200" kern="1200">
                <a:solidFill>
                  <a:prstClr val="black"/>
                </a:solidFill>
                <a:latin typeface="Calibri"/>
                <a:ea typeface="+mn-ea"/>
                <a:cs typeface="+mn-cs"/>
              </a:rPr>
              <a:pPr algn="r" defTabSz="912813" rtl="0" fontAlgn="base">
                <a:spcBef>
                  <a:spcPct val="0"/>
                </a:spcBef>
                <a:spcAft>
                  <a:spcPct val="0"/>
                </a:spcAft>
              </a:pPr>
              <a:t>5</a:t>
            </a:fld>
            <a:endParaRPr lang="en-US" sz="1200" kern="1200">
              <a:solidFill>
                <a:prstClr val="black"/>
              </a:solidFill>
              <a:latin typeface="Calibri"/>
              <a:ea typeface="+mn-ea"/>
              <a:cs typeface="+mn-cs"/>
            </a:endParaRPr>
          </a:p>
        </p:txBody>
      </p:sp>
      <p:sp>
        <p:nvSpPr>
          <p:cNvPr id="45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Segoe"/>
                <a:ea typeface="+mn-ea"/>
                <a:cs typeface="+mn-cs"/>
              </a:rPr>
            </a:br>
            <a:r>
              <a:rPr lang="en-US" sz="1200" kern="1200">
                <a:solidFill>
                  <a:prstClr val="black"/>
                </a:solidFill>
                <a:latin typeface="Segoe"/>
                <a:ea typeface="+mn-ea"/>
                <a:cs typeface="+mn-cs"/>
              </a:rPr>
              <a:t>MICROSOFT MAKES NO WARRANTIES, EXPRESS, IMPLIED OR STATUTORY, AS TO THE INFORMATION IN THIS PRESENTATION.</a:t>
            </a:r>
          </a:p>
        </p:txBody>
      </p:sp>
      <p:sp>
        <p:nvSpPr>
          <p:cNvPr id="45061"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E0130F20-65ED-45DB-97CD-410E9E36DE1E}" type="datetime1">
              <a:rPr lang="en-US" sz="1200" kern="1200">
                <a:solidFill>
                  <a:prstClr val="black"/>
                </a:solidFill>
                <a:latin typeface="Calibri"/>
                <a:ea typeface="+mn-ea"/>
                <a:cs typeface="+mn-cs"/>
              </a:rPr>
              <a:pPr algn="r" defTabSz="912813" rtl="0" fontAlgn="base">
                <a:spcBef>
                  <a:spcPct val="0"/>
                </a:spcBef>
                <a:spcAft>
                  <a:spcPct val="0"/>
                </a:spcAft>
              </a:pPr>
              <a:t>5/24/2008</a:t>
            </a:fld>
            <a:endParaRPr lang="en-US" sz="1200" kern="1200">
              <a:solidFill>
                <a:prstClr val="black"/>
              </a:solidFill>
              <a:latin typeface="Calibri"/>
              <a:ea typeface="+mn-ea"/>
              <a:cs typeface="+mn-cs"/>
            </a:endParaRPr>
          </a:p>
        </p:txBody>
      </p:sp>
      <p:sp>
        <p:nvSpPr>
          <p:cNvPr id="45062"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A061C644-DF56-4D23-91CF-E543717C7D89}" type="slidenum">
              <a:rPr lang="en-US" sz="1200" kern="1200">
                <a:solidFill>
                  <a:prstClr val="black"/>
                </a:solidFill>
                <a:latin typeface="Calibri"/>
                <a:ea typeface="+mn-ea"/>
                <a:cs typeface="+mn-cs"/>
              </a:rPr>
              <a:pPr algn="r" defTabSz="912813" rtl="0" fontAlgn="base">
                <a:spcBef>
                  <a:spcPct val="0"/>
                </a:spcBef>
                <a:spcAft>
                  <a:spcPct val="0"/>
                </a:spcAft>
              </a:pPr>
              <a:t>7</a:t>
            </a:fld>
            <a:endParaRPr lang="en-US" sz="1200" kern="1200">
              <a:solidFill>
                <a:prstClr val="black"/>
              </a:solidFill>
              <a:latin typeface="Calibri"/>
              <a:ea typeface="+mn-ea"/>
              <a:cs typeface="+mn-cs"/>
            </a:endParaRPr>
          </a:p>
        </p:txBody>
      </p:sp>
      <p:sp>
        <p:nvSpPr>
          <p:cNvPr id="45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Segoe"/>
                <a:ea typeface="+mn-ea"/>
                <a:cs typeface="+mn-cs"/>
              </a:rPr>
            </a:br>
            <a:r>
              <a:rPr lang="en-US" sz="1200" kern="1200">
                <a:solidFill>
                  <a:prstClr val="black"/>
                </a:solidFill>
                <a:latin typeface="Segoe"/>
                <a:ea typeface="+mn-ea"/>
                <a:cs typeface="+mn-cs"/>
              </a:rPr>
              <a:t>MICROSOFT MAKES NO WARRANTIES, EXPRESS, IMPLIED OR STATUTORY, AS TO THE INFORMATION IN THIS PRESENTATION.</a:t>
            </a:r>
          </a:p>
        </p:txBody>
      </p:sp>
      <p:sp>
        <p:nvSpPr>
          <p:cNvPr id="45061"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E0130F20-65ED-45DB-97CD-410E9E36DE1E}" type="datetime1">
              <a:rPr lang="en-US" sz="1200" kern="1200">
                <a:solidFill>
                  <a:prstClr val="black"/>
                </a:solidFill>
                <a:latin typeface="Calibri"/>
                <a:ea typeface="+mn-ea"/>
                <a:cs typeface="+mn-cs"/>
              </a:rPr>
              <a:pPr algn="r" defTabSz="912813" rtl="0" fontAlgn="base">
                <a:spcBef>
                  <a:spcPct val="0"/>
                </a:spcBef>
                <a:spcAft>
                  <a:spcPct val="0"/>
                </a:spcAft>
              </a:pPr>
              <a:t>5/24/2008</a:t>
            </a:fld>
            <a:endParaRPr lang="en-US" sz="1200" kern="1200">
              <a:solidFill>
                <a:prstClr val="black"/>
              </a:solidFill>
              <a:latin typeface="Calibri"/>
              <a:ea typeface="+mn-ea"/>
              <a:cs typeface="+mn-cs"/>
            </a:endParaRPr>
          </a:p>
        </p:txBody>
      </p:sp>
      <p:sp>
        <p:nvSpPr>
          <p:cNvPr id="45062"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A061C644-DF56-4D23-91CF-E543717C7D89}" type="slidenum">
              <a:rPr lang="en-US" sz="1200" kern="1200">
                <a:solidFill>
                  <a:prstClr val="black"/>
                </a:solidFill>
                <a:latin typeface="Calibri"/>
                <a:ea typeface="+mn-ea"/>
                <a:cs typeface="+mn-cs"/>
              </a:rPr>
              <a:pPr algn="r" defTabSz="912813" rtl="0" fontAlgn="base">
                <a:spcBef>
                  <a:spcPct val="0"/>
                </a:spcBef>
                <a:spcAft>
                  <a:spcPct val="0"/>
                </a:spcAft>
              </a:pPr>
              <a:t>8</a:t>
            </a:fld>
            <a:endParaRPr lang="en-US" sz="1200" kern="1200">
              <a:solidFill>
                <a:prstClr val="black"/>
              </a:solidFill>
              <a:latin typeface="Calibri"/>
              <a:ea typeface="+mn-ea"/>
              <a:cs typeface="+mn-cs"/>
            </a:endParaRPr>
          </a:p>
        </p:txBody>
      </p:sp>
      <p:sp>
        <p:nvSpPr>
          <p:cNvPr id="45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Segoe"/>
                <a:ea typeface="+mn-ea"/>
                <a:cs typeface="+mn-cs"/>
              </a:rPr>
            </a:br>
            <a:r>
              <a:rPr lang="en-US" sz="1200" kern="1200">
                <a:solidFill>
                  <a:prstClr val="black"/>
                </a:solidFill>
                <a:latin typeface="Segoe"/>
                <a:ea typeface="+mn-ea"/>
                <a:cs typeface="+mn-cs"/>
              </a:rPr>
              <a:t>MICROSOFT MAKES NO WARRANTIES, EXPRESS, IMPLIED OR STATUTORY, AS TO THE INFORMATION IN THIS PRESENTATION.</a:t>
            </a:r>
          </a:p>
        </p:txBody>
      </p:sp>
      <p:sp>
        <p:nvSpPr>
          <p:cNvPr id="45061"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E0130F20-65ED-45DB-97CD-410E9E36DE1E}" type="datetime1">
              <a:rPr lang="en-US" sz="1200" kern="1200">
                <a:solidFill>
                  <a:prstClr val="black"/>
                </a:solidFill>
                <a:latin typeface="Calibri"/>
                <a:ea typeface="+mn-ea"/>
                <a:cs typeface="+mn-cs"/>
              </a:rPr>
              <a:pPr algn="r" defTabSz="912813" rtl="0" fontAlgn="base">
                <a:spcBef>
                  <a:spcPct val="0"/>
                </a:spcBef>
                <a:spcAft>
                  <a:spcPct val="0"/>
                </a:spcAft>
              </a:pPr>
              <a:t>5/24/2008</a:t>
            </a:fld>
            <a:endParaRPr lang="en-US" sz="1200" kern="1200">
              <a:solidFill>
                <a:prstClr val="black"/>
              </a:solidFill>
              <a:latin typeface="Calibri"/>
              <a:ea typeface="+mn-ea"/>
              <a:cs typeface="+mn-cs"/>
            </a:endParaRPr>
          </a:p>
        </p:txBody>
      </p:sp>
      <p:sp>
        <p:nvSpPr>
          <p:cNvPr id="45062"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5/24/2008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90000"/>
              </a:lnSpc>
              <a:defRPr lang="en-US" sz="4800" dirty="0">
                <a:solidFill>
                  <a:schemeClr val="bg1"/>
                </a:solidFill>
                <a:latin typeface="Segoe"/>
                <a:ea typeface="+mj-ea"/>
                <a:cs typeface="+mj-cs"/>
              </a:defRPr>
            </a:lvl1pPr>
          </a:lstStyle>
          <a:p>
            <a:pPr lvl="0" algn="ctr" rtl="0" eaLnBrk="1" fontAlgn="base" hangingPunct="1">
              <a:spcBef>
                <a:spcPct val="0"/>
              </a:spcBef>
              <a:spcAft>
                <a:spcPct val="0"/>
              </a:spcAft>
            </a:pPr>
            <a:r>
              <a:rPr lang="en-US" dirty="0" smtClean="0"/>
              <a:t>Click to edit Master 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tx2"/>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and type Demo</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de">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dirty="0" smtClean="0"/>
              <a:t>Click to edit Master title style</a:t>
            </a:r>
            <a:endParaRPr lang="en-GB" dirty="0"/>
          </a:p>
        </p:txBody>
      </p:sp>
      <p:sp>
        <p:nvSpPr>
          <p:cNvPr id="4" name="Text Placeholder 5"/>
          <p:cNvSpPr>
            <a:spLocks noGrp="1"/>
          </p:cNvSpPr>
          <p:nvPr>
            <p:ph type="body" sz="quarter" idx="10"/>
          </p:nvPr>
        </p:nvSpPr>
        <p:spPr bwMode="auto">
          <a:xfrm>
            <a:off x="457200" y="2286000"/>
            <a:ext cx="8040688" cy="1246495"/>
          </a:xfrm>
          <a:prstGeom prst="rect">
            <a:avLst/>
          </a:prstGeom>
        </p:spPr>
        <p:txBody>
          <a:bodyPr vert="horz" wrap="square" lIns="0" tIns="0" rIns="0" bIns="0" rtlCol="0">
            <a:spAutoFit/>
          </a:bodyPr>
          <a:lstStyle>
            <a:lvl1pPr algn="l" defTabSz="914363" rtl="0" eaLnBrk="1" latinLnBrk="0" hangingPunct="1">
              <a:lnSpc>
                <a:spcPct val="90000"/>
              </a:lnSpc>
              <a:spcBef>
                <a:spcPct val="20000"/>
              </a:spcBef>
              <a:buFont typeface="Arial" pitchFamily="34" charset="0"/>
              <a:buNone/>
              <a:defRPr lang="en-US" sz="3000" b="1" kern="1200" noProof="0" dirty="0" smtClean="0">
                <a:solidFill>
                  <a:schemeClr val="tx1"/>
                </a:solidFill>
                <a:latin typeface="Courier New" pitchFamily="49" charset="0"/>
                <a:ea typeface="+mn-ea"/>
                <a:cs typeface="Courier New" pitchFamily="49" charset="0"/>
              </a:defRPr>
            </a:lvl1pPr>
            <a:lvl2pPr algn="l" defTabSz="914363" rtl="0" eaLnBrk="1" latinLnBrk="0" hangingPunct="1">
              <a:lnSpc>
                <a:spcPct val="90000"/>
              </a:lnSpc>
              <a:spcBef>
                <a:spcPct val="20000"/>
              </a:spcBef>
              <a:buFont typeface="Arial" pitchFamily="34" charset="0"/>
              <a:buNone/>
              <a:defRPr lang="en-US" sz="3000" b="1" kern="1200" noProof="0" dirty="0" smtClean="0">
                <a:solidFill>
                  <a:schemeClr val="tx1"/>
                </a:solidFill>
                <a:latin typeface="Courier New" pitchFamily="49" charset="0"/>
                <a:ea typeface="+mn-ea"/>
                <a:cs typeface="Courier New" pitchFamily="49" charset="0"/>
              </a:defRPr>
            </a:lvl2pPr>
            <a:lvl3pPr algn="l" defTabSz="914363" rtl="0" eaLnBrk="1" latinLnBrk="0" hangingPunct="1">
              <a:lnSpc>
                <a:spcPct val="90000"/>
              </a:lnSpc>
              <a:spcBef>
                <a:spcPct val="20000"/>
              </a:spcBef>
              <a:buFont typeface="Arial" pitchFamily="34" charset="0"/>
              <a:buNone/>
              <a:defRPr lang="en-US" sz="3000" b="1" kern="1200" noProof="0" dirty="0" smtClean="0">
                <a:solidFill>
                  <a:schemeClr val="tx1"/>
                </a:solidFill>
                <a:latin typeface="Courier New" pitchFamily="49" charset="0"/>
                <a:ea typeface="+mn-ea"/>
                <a:cs typeface="Courier New" pitchFamily="49" charset="0"/>
              </a:defRPr>
            </a:lvl3pPr>
            <a:lvl4pPr algn="l" defTabSz="914363" rtl="0" eaLnBrk="1" latinLnBrk="0" hangingPunct="1">
              <a:lnSpc>
                <a:spcPct val="90000"/>
              </a:lnSpc>
              <a:spcBef>
                <a:spcPct val="20000"/>
              </a:spcBef>
              <a:buFont typeface="Arial" pitchFamily="34" charset="0"/>
              <a:buNone/>
              <a:defRPr lang="en-US" sz="3000" b="1" kern="1200" noProof="0" dirty="0" smtClean="0">
                <a:solidFill>
                  <a:schemeClr val="tx1"/>
                </a:solidFill>
                <a:latin typeface="Courier New" pitchFamily="49" charset="0"/>
                <a:ea typeface="+mn-ea"/>
                <a:cs typeface="Courier New" pitchFamily="49" charset="0"/>
              </a:defRPr>
            </a:lvl4pPr>
            <a:lvl5pPr algn="l" defTabSz="914363" rtl="0" eaLnBrk="1" latinLnBrk="0" hangingPunct="1">
              <a:lnSpc>
                <a:spcPct val="90000"/>
              </a:lnSpc>
              <a:spcBef>
                <a:spcPct val="20000"/>
              </a:spcBef>
              <a:buFont typeface="Arial" pitchFamily="34" charset="0"/>
              <a:buNone/>
              <a:defRPr lang="en-US" sz="3000" b="1" kern="1200" noProof="0" dirty="0">
                <a:solidFill>
                  <a:schemeClr val="tx1"/>
                </a:solidFill>
                <a:latin typeface="Courier New" pitchFamily="49" charset="0"/>
                <a:ea typeface="+mn-ea"/>
                <a:cs typeface="Courier New" pitchFamily="49" charset="0"/>
              </a:defRPr>
            </a:lvl5p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Click to edit Master text styles</a:t>
            </a:r>
          </a:p>
          <a:p>
            <a:pPr marL="0" marR="0" lvl="1"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Second level</a:t>
            </a:r>
          </a:p>
          <a:p>
            <a:pPr marL="0" marR="0" lvl="2"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Third level</a:t>
            </a:r>
          </a:p>
          <a:p>
            <a:pPr marL="0" marR="0" lvl="3"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Fourth level</a:t>
            </a:r>
          </a:p>
          <a:p>
            <a:pPr marL="0" marR="0" lvl="4"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Fifth level</a:t>
            </a: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lide master"/>
          <p:cNvPicPr>
            <a:picLocks noChangeAspect="1" noChangeArrowheads="1"/>
          </p:cNvPicPr>
          <p:nvPr/>
        </p:nvPicPr>
        <p:blipFill>
          <a:blip r:embed="rId8"/>
          <a:srcRect/>
          <a:stretch>
            <a:fillRect/>
          </a:stretch>
        </p:blipFill>
        <p:spPr bwMode="auto">
          <a:xfrm>
            <a:off x="0" y="0"/>
            <a:ext cx="9145588" cy="6859588"/>
          </a:xfrm>
          <a:prstGeom prst="rect">
            <a:avLst/>
          </a:prstGeom>
          <a:noFill/>
        </p:spPr>
      </p:pic>
      <p:sp>
        <p:nvSpPr>
          <p:cNvPr id="1032" name="Rectangle 2"/>
          <p:cNvSpPr>
            <a:spLocks noGrp="1" noChangeArrowheads="1"/>
          </p:cNvSpPr>
          <p:nvPr>
            <p:ph type="title"/>
          </p:nvPr>
        </p:nvSpPr>
        <p:spPr bwMode="auto">
          <a:xfrm>
            <a:off x="0" y="838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3" name="Rectangle 9"/>
          <p:cNvSpPr>
            <a:spLocks noGrp="1" noChangeArrowheads="1"/>
          </p:cNvSpPr>
          <p:nvPr>
            <p:ph type="body" idx="1"/>
          </p:nvPr>
        </p:nvSpPr>
        <p:spPr bwMode="auto">
          <a:xfrm>
            <a:off x="495300" y="2057400"/>
            <a:ext cx="86487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6" r:id="rId3"/>
    <p:sldLayoutId id="2147483667" r:id="rId4"/>
    <p:sldLayoutId id="2147483673" r:id="rId5"/>
    <p:sldLayoutId id="2147483833" r:id="rId6"/>
  </p:sldLayoutIdLst>
  <p:timing>
    <p:tnLst>
      <p:par>
        <p:cTn id="1" dur="indefinite" restart="never" nodeType="tmRoot"/>
      </p:par>
    </p:tnLst>
  </p:timing>
  <p:txStyles>
    <p:titleStyle>
      <a:lvl1pPr algn="ctr" rtl="0" eaLnBrk="1" fontAlgn="base" hangingPunct="1">
        <a:spcBef>
          <a:spcPct val="0"/>
        </a:spcBef>
        <a:spcAft>
          <a:spcPct val="0"/>
        </a:spcAft>
        <a:defRPr sz="4800">
          <a:solidFill>
            <a:schemeClr val="tx2"/>
          </a:solidFill>
          <a:latin typeface="Segoe"/>
          <a:ea typeface="+mj-ea"/>
          <a:cs typeface="+mj-cs"/>
        </a:defRPr>
      </a:lvl1pPr>
      <a:lvl2pPr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2pPr>
      <a:lvl3pPr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3pPr>
      <a:lvl4pPr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4pPr>
      <a:lvl5pPr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5pPr>
      <a:lvl6pPr marL="457200"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6pPr>
      <a:lvl7pPr marL="914400"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7pPr>
      <a:lvl8pPr marL="1371600"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8pPr>
      <a:lvl9pPr marL="1828800" algn="ctr" rtl="0" eaLnBrk="1" fontAlgn="base" hangingPunct="1">
        <a:spcBef>
          <a:spcPct val="0"/>
        </a:spcBef>
        <a:spcAft>
          <a:spcPct val="0"/>
        </a:spcAft>
        <a:defRPr sz="3000">
          <a:solidFill>
            <a:schemeClr val="tx2"/>
          </a:solidFill>
          <a:latin typeface="Arial Black"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Segoe"/>
          <a:ea typeface="+mn-ea"/>
          <a:cs typeface="+mn-cs"/>
        </a:defRPr>
      </a:lvl1pPr>
      <a:lvl2pPr marL="742950" indent="-285750" algn="l" rtl="0" eaLnBrk="1" fontAlgn="base" hangingPunct="1">
        <a:spcBef>
          <a:spcPct val="20000"/>
        </a:spcBef>
        <a:spcAft>
          <a:spcPct val="0"/>
        </a:spcAft>
        <a:buChar char="–"/>
        <a:defRPr sz="2800">
          <a:solidFill>
            <a:schemeClr val="tx1"/>
          </a:solidFill>
          <a:latin typeface="Segoe"/>
          <a:ea typeface="+mn-ea"/>
        </a:defRPr>
      </a:lvl2pPr>
      <a:lvl3pPr marL="1143000" indent="-228600" algn="l" rtl="0" eaLnBrk="1" fontAlgn="base" hangingPunct="1">
        <a:spcBef>
          <a:spcPct val="20000"/>
        </a:spcBef>
        <a:spcAft>
          <a:spcPct val="0"/>
        </a:spcAft>
        <a:buChar char="•"/>
        <a:defRPr sz="2400">
          <a:solidFill>
            <a:schemeClr val="tx1"/>
          </a:solidFill>
          <a:latin typeface="Segoe"/>
          <a:ea typeface="+mn-ea"/>
        </a:defRPr>
      </a:lvl3pPr>
      <a:lvl4pPr marL="1600200" indent="-228600" algn="l" rtl="0" eaLnBrk="1" fontAlgn="base" hangingPunct="1">
        <a:spcBef>
          <a:spcPct val="20000"/>
        </a:spcBef>
        <a:spcAft>
          <a:spcPct val="0"/>
        </a:spcAft>
        <a:buChar char="–"/>
        <a:defRPr sz="2400">
          <a:solidFill>
            <a:schemeClr val="tx1"/>
          </a:solidFill>
          <a:latin typeface="Segoe"/>
          <a:ea typeface="+mn-ea"/>
        </a:defRPr>
      </a:lvl4pPr>
      <a:lvl5pPr marL="2057400" indent="-228600" algn="l" rtl="0" eaLnBrk="1" fontAlgn="base" hangingPunct="1">
        <a:spcBef>
          <a:spcPct val="20000"/>
        </a:spcBef>
        <a:spcAft>
          <a:spcPct val="0"/>
        </a:spcAft>
        <a:buChar char="»"/>
        <a:defRPr sz="2400">
          <a:solidFill>
            <a:schemeClr val="tx1"/>
          </a:solidFill>
          <a:latin typeface="Segoe"/>
          <a:ea typeface="+mn-ea"/>
        </a:defRPr>
      </a:lvl5pPr>
      <a:lvl6pPr marL="2514600" indent="-228600" algn="l" rtl="0" eaLnBrk="1" fontAlgn="base" hangingPunct="1">
        <a:spcBef>
          <a:spcPct val="20000"/>
        </a:spcBef>
        <a:spcAft>
          <a:spcPct val="0"/>
        </a:spcAft>
        <a:buChar char="»"/>
        <a:defRPr sz="2200">
          <a:solidFill>
            <a:schemeClr val="tx1"/>
          </a:solidFill>
          <a:latin typeface="Arial" charset="0"/>
          <a:ea typeface="+mn-ea"/>
        </a:defRPr>
      </a:lvl6pPr>
      <a:lvl7pPr marL="2971800" indent="-228600" algn="l" rtl="0" eaLnBrk="1" fontAlgn="base" hangingPunct="1">
        <a:spcBef>
          <a:spcPct val="20000"/>
        </a:spcBef>
        <a:spcAft>
          <a:spcPct val="0"/>
        </a:spcAft>
        <a:buChar char="»"/>
        <a:defRPr sz="2200">
          <a:solidFill>
            <a:schemeClr val="tx1"/>
          </a:solidFill>
          <a:latin typeface="Arial" charset="0"/>
          <a:ea typeface="+mn-ea"/>
        </a:defRPr>
      </a:lvl7pPr>
      <a:lvl8pPr marL="3429000" indent="-228600" algn="l" rtl="0" eaLnBrk="1" fontAlgn="base" hangingPunct="1">
        <a:spcBef>
          <a:spcPct val="20000"/>
        </a:spcBef>
        <a:spcAft>
          <a:spcPct val="0"/>
        </a:spcAft>
        <a:buChar char="»"/>
        <a:defRPr sz="2200">
          <a:solidFill>
            <a:schemeClr val="tx1"/>
          </a:solidFill>
          <a:latin typeface="Arial" charset="0"/>
          <a:ea typeface="+mn-ea"/>
        </a:defRPr>
      </a:lvl8pPr>
      <a:lvl9pPr marL="3886200" indent="-228600" algn="l" rtl="0" eaLnBrk="1" fontAlgn="base" hangingPunct="1">
        <a:spcBef>
          <a:spcPct val="20000"/>
        </a:spcBef>
        <a:spcAft>
          <a:spcPct val="0"/>
        </a:spcAft>
        <a:buChar char="»"/>
        <a:defRPr sz="22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nielmoth.com/Blo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sdn.microsoft.com/concurren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danielmoth.com/Blo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blogs.zdnet.com/OverTheHorizon/?p=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microsoft.com/msft/speech/FY07/MundieFAM2007.mspx" TargetMode="External"/><Relationship Id="rId4" Type="http://schemas.openxmlformats.org/officeDocument/2006/relationships/hyperlink" Target="http://www.gotw.ca/publications/concurrency-ddj.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Parallel Extensions</a:t>
            </a:r>
            <a:br>
              <a:rPr lang="en-GB" dirty="0" smtClean="0"/>
            </a:br>
            <a:r>
              <a:rPr lang="en-GB" dirty="0" smtClean="0"/>
              <a:t>to the .NET Framework</a:t>
            </a:r>
            <a:endParaRPr lang="en-GB" dirty="0"/>
          </a:p>
        </p:txBody>
      </p:sp>
      <p:sp>
        <p:nvSpPr>
          <p:cNvPr id="3" name="Subtitle 2"/>
          <p:cNvSpPr>
            <a:spLocks noGrp="1"/>
          </p:cNvSpPr>
          <p:nvPr>
            <p:ph type="subTitle" idx="1"/>
          </p:nvPr>
        </p:nvSpPr>
        <p:spPr/>
        <p:txBody>
          <a:bodyPr/>
          <a:lstStyle/>
          <a:p>
            <a:r>
              <a:rPr lang="en-GB" dirty="0" smtClean="0"/>
              <a:t>Daniel Moth</a:t>
            </a:r>
          </a:p>
          <a:p>
            <a:r>
              <a:rPr lang="en-GB" dirty="0" smtClean="0"/>
              <a:t>Microsoft</a:t>
            </a:r>
          </a:p>
          <a:p>
            <a:r>
              <a:rPr lang="en-GB" dirty="0" smtClean="0">
                <a:hlinkClick r:id="rId3"/>
              </a:rPr>
              <a:t>http://www.danielmoth.com/Blog</a:t>
            </a:r>
            <a:r>
              <a:rPr lang="en-GB" dirty="0" smtClean="0"/>
              <a:t> </a:t>
            </a:r>
            <a:endParaRPr lang="en-GB" dirty="0"/>
          </a:p>
        </p:txBody>
      </p:sp>
    </p:spTree>
  </p:cSld>
  <p:clrMapOvr>
    <a:masterClrMapping/>
  </p:clrMapOvr>
  <p:transition advTm="1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a:t>
            </a:r>
            <a:r>
              <a:rPr lang="en-GB" smtClean="0"/>
              <a:t>for Remainder Session</a:t>
            </a:r>
            <a:endParaRPr lang="en-GB" dirty="0"/>
          </a:p>
        </p:txBody>
      </p:sp>
      <p:graphicFrame>
        <p:nvGraphicFramePr>
          <p:cNvPr id="13" name="Content Placeholder 12"/>
          <p:cNvGraphicFramePr>
            <a:graphicFrameLocks noGrp="1"/>
          </p:cNvGraphicFramePr>
          <p:nvPr>
            <p:ph idx="1"/>
          </p:nvPr>
        </p:nvGraphicFramePr>
        <p:xfrm>
          <a:off x="76200" y="1905000"/>
          <a:ext cx="9000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5ACC62D4-19EF-4779-94C8-A3F8A81D61A3}"/>
                                            </p:graphicEl>
                                          </p:spTgt>
                                        </p:tgtEl>
                                        <p:attrNameLst>
                                          <p:attrName>style.visibility</p:attrName>
                                        </p:attrNameLst>
                                      </p:cBhvr>
                                      <p:to>
                                        <p:strVal val="visible"/>
                                      </p:to>
                                    </p:set>
                                    <p:animEffect transition="in" filter="fade">
                                      <p:cBhvr>
                                        <p:cTn id="7" dur="2000"/>
                                        <p:tgtEl>
                                          <p:spTgt spid="13">
                                            <p:graphicEl>
                                              <a:dgm id="{5ACC62D4-19EF-4779-94C8-A3F8A81D61A3}"/>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graphicEl>
                                              <a:dgm id="{B806F4BD-A376-4B44-BFFE-22E6FB90E56A}"/>
                                            </p:graphicEl>
                                          </p:spTgt>
                                        </p:tgtEl>
                                        <p:attrNameLst>
                                          <p:attrName>style.visibility</p:attrName>
                                        </p:attrNameLst>
                                      </p:cBhvr>
                                      <p:to>
                                        <p:strVal val="visible"/>
                                      </p:to>
                                    </p:set>
                                    <p:animEffect transition="in" filter="fade">
                                      <p:cBhvr>
                                        <p:cTn id="11" dur="2000"/>
                                        <p:tgtEl>
                                          <p:spTgt spid="13">
                                            <p:graphicEl>
                                              <a:dgm id="{B806F4BD-A376-4B44-BFFE-22E6FB90E56A}"/>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graphicEl>
                                              <a:dgm id="{E1600EA6-7035-4BF3-8287-003BDD6291F9}"/>
                                            </p:graphicEl>
                                          </p:spTgt>
                                        </p:tgtEl>
                                        <p:attrNameLst>
                                          <p:attrName>style.visibility</p:attrName>
                                        </p:attrNameLst>
                                      </p:cBhvr>
                                      <p:to>
                                        <p:strVal val="visible"/>
                                      </p:to>
                                    </p:set>
                                    <p:animEffect transition="in" filter="fade">
                                      <p:cBhvr>
                                        <p:cTn id="14" dur="2000"/>
                                        <p:tgtEl>
                                          <p:spTgt spid="13">
                                            <p:graphicEl>
                                              <a:dgm id="{E1600EA6-7035-4BF3-8287-003BDD6291F9}"/>
                                            </p:graphic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3">
                                            <p:graphicEl>
                                              <a:dgm id="{93D2263E-FE44-43C3-82AD-609442EAE8CB}"/>
                                            </p:graphicEl>
                                          </p:spTgt>
                                        </p:tgtEl>
                                        <p:attrNameLst>
                                          <p:attrName>style.visibility</p:attrName>
                                        </p:attrNameLst>
                                      </p:cBhvr>
                                      <p:to>
                                        <p:strVal val="visible"/>
                                      </p:to>
                                    </p:set>
                                    <p:animEffect transition="in" filter="fade">
                                      <p:cBhvr>
                                        <p:cTn id="18" dur="2000"/>
                                        <p:tgtEl>
                                          <p:spTgt spid="13">
                                            <p:graphicEl>
                                              <a:dgm id="{93D2263E-FE44-43C3-82AD-609442EAE8C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graphicEl>
                                              <a:dgm id="{4F2CC266-C5E5-4542-91CC-E4912BB54205}"/>
                                            </p:graphicEl>
                                          </p:spTgt>
                                        </p:tgtEl>
                                        <p:attrNameLst>
                                          <p:attrName>style.visibility</p:attrName>
                                        </p:attrNameLst>
                                      </p:cBhvr>
                                      <p:to>
                                        <p:strVal val="visible"/>
                                      </p:to>
                                    </p:set>
                                    <p:animEffect transition="in" filter="fade">
                                      <p:cBhvr>
                                        <p:cTn id="21" dur="2000"/>
                                        <p:tgtEl>
                                          <p:spTgt spid="13">
                                            <p:graphicEl>
                                              <a:dgm id="{4F2CC266-C5E5-4542-91CC-E4912BB54205}"/>
                                            </p:graphic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3">
                                            <p:graphicEl>
                                              <a:dgm id="{3799C4B7-AA6C-4EAF-8881-BD266DE9CFCA}"/>
                                            </p:graphicEl>
                                          </p:spTgt>
                                        </p:tgtEl>
                                        <p:attrNameLst>
                                          <p:attrName>style.visibility</p:attrName>
                                        </p:attrNameLst>
                                      </p:cBhvr>
                                      <p:to>
                                        <p:strVal val="visible"/>
                                      </p:to>
                                    </p:set>
                                    <p:animEffect transition="in" filter="fade">
                                      <p:cBhvr>
                                        <p:cTn id="25" dur="2000"/>
                                        <p:tgtEl>
                                          <p:spTgt spid="13">
                                            <p:graphicEl>
                                              <a:dgm id="{3799C4B7-AA6C-4EAF-8881-BD266DE9CF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itchFamily="49" charset="0"/>
              </a:rPr>
              <a:t>Task</a:t>
            </a:r>
            <a:r>
              <a:rPr lang="en-US" dirty="0" smtClean="0"/>
              <a:t> class</a:t>
            </a:r>
          </a:p>
        </p:txBody>
      </p:sp>
      <p:sp>
        <p:nvSpPr>
          <p:cNvPr id="3" name="Content Placeholder 2"/>
          <p:cNvSpPr>
            <a:spLocks noGrp="1"/>
          </p:cNvSpPr>
          <p:nvPr>
            <p:ph idx="1"/>
          </p:nvPr>
        </p:nvSpPr>
        <p:spPr/>
        <p:txBody>
          <a:bodyPr/>
          <a:lstStyle/>
          <a:p>
            <a:r>
              <a:rPr lang="en-US" dirty="0" smtClean="0"/>
              <a:t>The lightweight unit of work</a:t>
            </a:r>
          </a:p>
          <a:p>
            <a:r>
              <a:rPr lang="en-US" dirty="0" smtClean="0"/>
              <a:t>May run concurrently if it’s “worth it”</a:t>
            </a:r>
          </a:p>
          <a:p>
            <a:r>
              <a:rPr lang="en-US" dirty="0" smtClean="0"/>
              <a:t>Supports</a:t>
            </a:r>
          </a:p>
          <a:p>
            <a:pPr lvl="1"/>
            <a:r>
              <a:rPr lang="en-US" dirty="0" smtClean="0"/>
              <a:t>parent/child relations</a:t>
            </a:r>
          </a:p>
          <a:p>
            <a:pPr lvl="1"/>
            <a:r>
              <a:rPr lang="en-US" dirty="0" smtClean="0"/>
              <a:t>explicit grouping</a:t>
            </a:r>
          </a:p>
          <a:p>
            <a:pPr lvl="1"/>
            <a:r>
              <a:rPr lang="en-US" dirty="0" smtClean="0"/>
              <a:t>cancelation</a:t>
            </a:r>
          </a:p>
          <a:p>
            <a:pPr lvl="1"/>
            <a:r>
              <a:rPr lang="en-US" dirty="0" smtClean="0"/>
              <a:t>waiting</a:t>
            </a:r>
          </a:p>
        </p:txBody>
      </p:sp>
      <p:pic>
        <p:nvPicPr>
          <p:cNvPr id="39938" name="Picture 2" descr="http://www.interactivesupercomputing.com/starpexpress/042007/eNewsletter_spring07v3_files/Task_Parallel_Animation.gif"/>
          <p:cNvPicPr>
            <a:picLocks noChangeAspect="1" noChangeArrowheads="1" noCrop="1"/>
          </p:cNvPicPr>
          <p:nvPr/>
        </p:nvPicPr>
        <p:blipFill>
          <a:blip r:embed="rId3" cstate="print"/>
          <a:srcRect/>
          <a:stretch>
            <a:fillRect/>
          </a:stretch>
        </p:blipFill>
        <p:spPr bwMode="auto">
          <a:xfrm>
            <a:off x="7010400" y="3276600"/>
            <a:ext cx="1409700" cy="2847595"/>
          </a:xfrm>
          <a:prstGeom prst="rect">
            <a:avLst/>
          </a:prstGeom>
          <a:noFill/>
        </p:spPr>
      </p:pic>
      <p:pic>
        <p:nvPicPr>
          <p:cNvPr id="39940" name="Picture 4" descr="http://www.interactivesupercomputing.com/starpexpress/042007/eNewsletter_spring07v3_files/Serial_Animation.gif"/>
          <p:cNvPicPr>
            <a:picLocks noChangeAspect="1" noChangeArrowheads="1" noCrop="1"/>
          </p:cNvPicPr>
          <p:nvPr/>
        </p:nvPicPr>
        <p:blipFill>
          <a:blip r:embed="rId4" cstate="print"/>
          <a:srcRect/>
          <a:stretch>
            <a:fillRect/>
          </a:stretch>
        </p:blipFill>
        <p:spPr bwMode="auto">
          <a:xfrm>
            <a:off x="5029200" y="4566920"/>
            <a:ext cx="1411200" cy="1599362"/>
          </a:xfrm>
          <a:prstGeom prst="rect">
            <a:avLst/>
          </a:prstGeom>
          <a:noFill/>
        </p:spPr>
      </p:pic>
    </p:spTree>
  </p:cSld>
  <p:clrMapOvr>
    <a:masterClrMapping/>
  </p:clrMapOvr>
  <p:transition advTm="6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8" y="649805"/>
            <a:ext cx="7774781" cy="1523494"/>
          </a:xfrm>
        </p:spPr>
        <p:txBody>
          <a:bodyPr/>
          <a:lstStyle/>
          <a:p>
            <a:r>
              <a:rPr lang="en-GB" dirty="0" smtClean="0"/>
              <a:t>From Threads to Tasks</a:t>
            </a:r>
            <a:endParaRPr lang="en-GB" dirty="0"/>
          </a:p>
        </p:txBody>
      </p:sp>
      <p:sp>
        <p:nvSpPr>
          <p:cNvPr id="4" name="Text Placeholder 3"/>
          <p:cNvSpPr>
            <a:spLocks noGrp="1"/>
          </p:cNvSpPr>
          <p:nvPr>
            <p:ph type="body" sz="quarter" idx="10"/>
          </p:nvPr>
        </p:nvSpPr>
        <p:spPr>
          <a:xfrm>
            <a:off x="722049" y="1752600"/>
            <a:ext cx="7690114" cy="1384994"/>
          </a:xfrm>
        </p:spPr>
        <p:txBody>
          <a:bodyPr/>
          <a:lstStyle/>
          <a:p>
            <a:r>
              <a:rPr lang="en-US" dirty="0" smtClean="0">
                <a:solidFill>
                  <a:schemeClr val="tx2"/>
                </a:solidFill>
              </a:rPr>
              <a:t>demo </a:t>
            </a:r>
            <a:endParaRPr lang="en-US" dirty="0">
              <a:solidFill>
                <a:schemeClr val="tx2"/>
              </a:solidFill>
            </a:endParaRPr>
          </a:p>
        </p:txBody>
      </p:sp>
      <p:pic>
        <p:nvPicPr>
          <p:cNvPr id="5" name="Picture 2" descr="E:\~Data\2. Archive\5. Articles\VSJ\Task.jpg"/>
          <p:cNvPicPr>
            <a:picLocks noChangeAspect="1" noChangeArrowheads="1"/>
          </p:cNvPicPr>
          <p:nvPr/>
        </p:nvPicPr>
        <p:blipFill>
          <a:blip r:embed="rId3"/>
          <a:srcRect/>
          <a:stretch>
            <a:fillRect/>
          </a:stretch>
        </p:blipFill>
        <p:spPr bwMode="auto">
          <a:xfrm>
            <a:off x="3657600" y="3035364"/>
            <a:ext cx="5410200" cy="374643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78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231"/>
          <p:cNvSpPr>
            <a:spLocks noGrp="1" noChangeArrowheads="1"/>
          </p:cNvSpPr>
          <p:nvPr>
            <p:ph type="title"/>
          </p:nvPr>
        </p:nvSpPr>
        <p:spPr/>
        <p:txBody>
          <a:bodyPr/>
          <a:lstStyle/>
          <a:p>
            <a:r>
              <a:rPr lang="en-US" dirty="0" err="1" smtClean="0">
                <a:latin typeface="Consolas" pitchFamily="49" charset="0"/>
              </a:rPr>
              <a:t>TaskManager</a:t>
            </a:r>
            <a:r>
              <a:rPr lang="en-US" dirty="0" smtClean="0"/>
              <a:t> class</a:t>
            </a:r>
          </a:p>
        </p:txBody>
      </p:sp>
      <p:sp>
        <p:nvSpPr>
          <p:cNvPr id="31746" name="Shape 8232"/>
          <p:cNvSpPr>
            <a:spLocks noGrp="1" noChangeArrowheads="1"/>
          </p:cNvSpPr>
          <p:nvPr>
            <p:ph idx="1"/>
          </p:nvPr>
        </p:nvSpPr>
        <p:spPr>
          <a:xfrm>
            <a:off x="495300" y="1905000"/>
            <a:ext cx="8648700" cy="4419600"/>
          </a:xfrm>
        </p:spPr>
        <p:txBody>
          <a:bodyPr/>
          <a:lstStyle/>
          <a:p>
            <a:r>
              <a:rPr lang="en-US" dirty="0" smtClean="0"/>
              <a:t>Represents a scheduler group</a:t>
            </a:r>
          </a:p>
          <a:p>
            <a:pPr lvl="1"/>
            <a:r>
              <a:rPr lang="en-US" dirty="0" smtClean="0"/>
              <a:t>think of it as a fancy thread-pool</a:t>
            </a:r>
          </a:p>
          <a:p>
            <a:pPr lvl="1"/>
            <a:r>
              <a:rPr lang="en-US" dirty="0" smtClean="0"/>
              <a:t>one implicit to each </a:t>
            </a:r>
            <a:r>
              <a:rPr lang="en-US" dirty="0" err="1" smtClean="0"/>
              <a:t>AppDomain</a:t>
            </a:r>
            <a:endParaRPr lang="en-US" dirty="0" smtClean="0"/>
          </a:p>
          <a:p>
            <a:pPr lvl="1"/>
            <a:r>
              <a:rPr lang="en-US" dirty="0" smtClean="0"/>
              <a:t>can create explicitly for isolation</a:t>
            </a:r>
          </a:p>
          <a:p>
            <a:pPr lvl="1"/>
            <a:r>
              <a:rPr lang="en-US" dirty="0" smtClean="0"/>
              <a:t>configurable</a:t>
            </a:r>
          </a:p>
        </p:txBody>
      </p:sp>
      <p:pic>
        <p:nvPicPr>
          <p:cNvPr id="4098" name="Picture 2" descr="E:\~Data\2. Archive\5. Articles\VSJ\TaskManager.jpg"/>
          <p:cNvPicPr>
            <a:picLocks noChangeAspect="1" noChangeArrowheads="1"/>
          </p:cNvPicPr>
          <p:nvPr/>
        </p:nvPicPr>
        <p:blipFill>
          <a:blip r:embed="rId3"/>
          <a:srcRect/>
          <a:stretch>
            <a:fillRect/>
          </a:stretch>
        </p:blipFill>
        <p:spPr bwMode="auto">
          <a:xfrm>
            <a:off x="3475037" y="4038600"/>
            <a:ext cx="5668963" cy="27051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Stealing” in Action</a:t>
            </a:r>
            <a:endParaRPr lang="en-US" dirty="0"/>
          </a:p>
        </p:txBody>
      </p:sp>
      <p:sp>
        <p:nvSpPr>
          <p:cNvPr id="5" name="Rectangle 4"/>
          <p:cNvSpPr/>
          <p:nvPr/>
        </p:nvSpPr>
        <p:spPr>
          <a:xfrm>
            <a:off x="1371600" y="2743200"/>
            <a:ext cx="1066800" cy="152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defTabSz="914363" rtl="0"/>
            <a:endParaRPr lang="en-US" kern="1200">
              <a:solidFill>
                <a:prstClr val="black"/>
              </a:solidFill>
              <a:latin typeface="Segoe"/>
              <a:ea typeface="+mn-ea"/>
              <a:cs typeface="+mn-cs"/>
            </a:endParaRPr>
          </a:p>
        </p:txBody>
      </p:sp>
      <p:sp>
        <p:nvSpPr>
          <p:cNvPr id="6" name="Rectangle 5"/>
          <p:cNvSpPr/>
          <p:nvPr/>
        </p:nvSpPr>
        <p:spPr>
          <a:xfrm>
            <a:off x="4114800" y="2362200"/>
            <a:ext cx="1066800" cy="152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defTabSz="914363" rtl="0"/>
            <a:endParaRPr lang="en-US" kern="1200">
              <a:solidFill>
                <a:prstClr val="black"/>
              </a:solidFill>
              <a:latin typeface="Segoe"/>
              <a:ea typeface="+mn-ea"/>
              <a:cs typeface="+mn-cs"/>
            </a:endParaRPr>
          </a:p>
        </p:txBody>
      </p:sp>
      <p:sp>
        <p:nvSpPr>
          <p:cNvPr id="7" name="Rectangle 6"/>
          <p:cNvSpPr/>
          <p:nvPr/>
        </p:nvSpPr>
        <p:spPr>
          <a:xfrm>
            <a:off x="6705600" y="2362200"/>
            <a:ext cx="1066800" cy="152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defTabSz="914363" rtl="0"/>
            <a:endParaRPr lang="en-US" kern="1200">
              <a:solidFill>
                <a:prstClr val="black"/>
              </a:solidFill>
              <a:latin typeface="Segoe"/>
              <a:ea typeface="+mn-ea"/>
              <a:cs typeface="+mn-cs"/>
            </a:endParaRPr>
          </a:p>
        </p:txBody>
      </p:sp>
      <p:sp>
        <p:nvSpPr>
          <p:cNvPr id="8" name="Oval 7"/>
          <p:cNvSpPr/>
          <p:nvPr/>
        </p:nvSpPr>
        <p:spPr>
          <a:xfrm>
            <a:off x="3429000" y="4724400"/>
            <a:ext cx="1600200" cy="914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kern="1200" dirty="0">
                <a:solidFill>
                  <a:prstClr val="black"/>
                </a:solidFill>
                <a:latin typeface="Segoe"/>
                <a:ea typeface="+mn-ea"/>
                <a:cs typeface="+mn-cs"/>
              </a:rPr>
              <a:t>Worker Thread 1</a:t>
            </a:r>
          </a:p>
        </p:txBody>
      </p:sp>
      <p:sp>
        <p:nvSpPr>
          <p:cNvPr id="9" name="Oval 8"/>
          <p:cNvSpPr/>
          <p:nvPr/>
        </p:nvSpPr>
        <p:spPr>
          <a:xfrm>
            <a:off x="6019800" y="4724400"/>
            <a:ext cx="1676400" cy="914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kern="1200" dirty="0">
                <a:solidFill>
                  <a:prstClr val="black"/>
                </a:solidFill>
                <a:latin typeface="Segoe"/>
                <a:ea typeface="+mn-ea"/>
                <a:cs typeface="+mn-cs"/>
              </a:rPr>
              <a:t>Worker Thread p</a:t>
            </a:r>
          </a:p>
        </p:txBody>
      </p:sp>
      <p:sp>
        <p:nvSpPr>
          <p:cNvPr id="10" name="Oval 9"/>
          <p:cNvSpPr/>
          <p:nvPr/>
        </p:nvSpPr>
        <p:spPr>
          <a:xfrm>
            <a:off x="685800" y="5181600"/>
            <a:ext cx="1524000" cy="914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kern="1200" dirty="0">
                <a:solidFill>
                  <a:prstClr val="black"/>
                </a:solidFill>
                <a:latin typeface="Segoe"/>
                <a:ea typeface="+mn-ea"/>
                <a:cs typeface="+mn-cs"/>
              </a:rPr>
              <a:t>Program Thread</a:t>
            </a:r>
          </a:p>
        </p:txBody>
      </p:sp>
      <p:sp>
        <p:nvSpPr>
          <p:cNvPr id="11" name="TextBox 10"/>
          <p:cNvSpPr txBox="1"/>
          <p:nvPr/>
        </p:nvSpPr>
        <p:spPr>
          <a:xfrm>
            <a:off x="5334000" y="4953000"/>
            <a:ext cx="457200"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l" defTabSz="914363" rtl="0"/>
            <a:r>
              <a:rPr lang="en-US" b="1" kern="1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a:ea typeface="+mn-ea"/>
                <a:cs typeface="+mn-cs"/>
              </a:rPr>
              <a:t>…</a:t>
            </a:r>
          </a:p>
        </p:txBody>
      </p:sp>
      <p:sp>
        <p:nvSpPr>
          <p:cNvPr id="12" name="TextBox 11"/>
          <p:cNvSpPr txBox="1"/>
          <p:nvPr/>
        </p:nvSpPr>
        <p:spPr>
          <a:xfrm>
            <a:off x="5715000" y="2895600"/>
            <a:ext cx="609600"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l" defTabSz="914363" rtl="0"/>
            <a:r>
              <a:rPr lang="en-US" b="1" kern="1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goe"/>
                <a:ea typeface="+mn-ea"/>
                <a:cs typeface="+mn-cs"/>
              </a:rPr>
              <a:t>…</a:t>
            </a:r>
          </a:p>
        </p:txBody>
      </p:sp>
      <p:cxnSp>
        <p:nvCxnSpPr>
          <p:cNvPr id="14" name="Straight Connector 13"/>
          <p:cNvCxnSpPr>
            <a:stCxn id="8" idx="0"/>
            <a:endCxn id="6" idx="2"/>
          </p:cNvCxnSpPr>
          <p:nvPr/>
        </p:nvCxnSpPr>
        <p:spPr>
          <a:xfrm rot="5400000" flipH="1" flipV="1">
            <a:off x="4019550" y="4095750"/>
            <a:ext cx="838200" cy="419100"/>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0">
            <a:schemeClr val="accent6"/>
          </a:fillRef>
          <a:effectRef idx="0">
            <a:schemeClr val="accent6"/>
          </a:effectRef>
          <a:fontRef idx="minor">
            <a:schemeClr val="tx1"/>
          </a:fontRef>
        </p:style>
      </p:cxnSp>
      <p:cxnSp>
        <p:nvCxnSpPr>
          <p:cNvPr id="15" name="Straight Connector 14"/>
          <p:cNvCxnSpPr>
            <a:stCxn id="9" idx="0"/>
            <a:endCxn id="7" idx="2"/>
          </p:cNvCxnSpPr>
          <p:nvPr/>
        </p:nvCxnSpPr>
        <p:spPr>
          <a:xfrm rot="5400000" flipH="1" flipV="1">
            <a:off x="6629400" y="4114800"/>
            <a:ext cx="838200" cy="381000"/>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0">
            <a:schemeClr val="accent6"/>
          </a:fillRef>
          <a:effectRef idx="0">
            <a:schemeClr val="accent6"/>
          </a:effectRef>
          <a:fontRef idx="minor">
            <a:schemeClr val="tx1"/>
          </a:fontRef>
        </p:style>
      </p:cxnSp>
      <p:sp>
        <p:nvSpPr>
          <p:cNvPr id="22" name="Rectangle 21"/>
          <p:cNvSpPr/>
          <p:nvPr/>
        </p:nvSpPr>
        <p:spPr>
          <a:xfrm>
            <a:off x="228600" y="5867400"/>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kern="1200" dirty="0">
                <a:solidFill>
                  <a:prstClr val="white"/>
                </a:solidFill>
                <a:latin typeface="Segoe"/>
                <a:ea typeface="+mn-ea"/>
                <a:cs typeface="+mn-cs"/>
              </a:rPr>
              <a:t>Task 1</a:t>
            </a:r>
          </a:p>
        </p:txBody>
      </p:sp>
      <p:sp>
        <p:nvSpPr>
          <p:cNvPr id="24" name="Rectangle 23"/>
          <p:cNvSpPr/>
          <p:nvPr/>
        </p:nvSpPr>
        <p:spPr>
          <a:xfrm>
            <a:off x="381000" y="6019800"/>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kern="1200" dirty="0">
                <a:solidFill>
                  <a:prstClr val="white"/>
                </a:solidFill>
                <a:latin typeface="Segoe"/>
                <a:ea typeface="+mn-ea"/>
                <a:cs typeface="+mn-cs"/>
              </a:rPr>
              <a:t>Task 2</a:t>
            </a:r>
          </a:p>
        </p:txBody>
      </p:sp>
      <p:sp>
        <p:nvSpPr>
          <p:cNvPr id="16" name="Rectangle 15"/>
          <p:cNvSpPr/>
          <p:nvPr/>
        </p:nvSpPr>
        <p:spPr>
          <a:xfrm>
            <a:off x="3886200" y="5715000"/>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kern="1200" dirty="0">
                <a:solidFill>
                  <a:prstClr val="white"/>
                </a:solidFill>
                <a:latin typeface="Segoe"/>
                <a:ea typeface="+mn-ea"/>
                <a:cs typeface="+mn-cs"/>
              </a:rPr>
              <a:t>Task 3</a:t>
            </a:r>
          </a:p>
        </p:txBody>
      </p:sp>
      <p:sp>
        <p:nvSpPr>
          <p:cNvPr id="19" name="Rectangle 18"/>
          <p:cNvSpPr/>
          <p:nvPr/>
        </p:nvSpPr>
        <p:spPr>
          <a:xfrm>
            <a:off x="4038600" y="5943600"/>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kern="1200" dirty="0">
                <a:solidFill>
                  <a:prstClr val="white"/>
                </a:solidFill>
                <a:latin typeface="Segoe"/>
                <a:ea typeface="+mn-ea"/>
                <a:cs typeface="+mn-cs"/>
              </a:rPr>
              <a:t>Task 5</a:t>
            </a:r>
          </a:p>
        </p:txBody>
      </p:sp>
      <p:sp>
        <p:nvSpPr>
          <p:cNvPr id="17" name="Rectangle 16"/>
          <p:cNvSpPr/>
          <p:nvPr/>
        </p:nvSpPr>
        <p:spPr>
          <a:xfrm>
            <a:off x="3429000" y="5867400"/>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kern="1200" dirty="0">
                <a:solidFill>
                  <a:prstClr val="white"/>
                </a:solidFill>
                <a:latin typeface="Segoe"/>
                <a:ea typeface="+mn-ea"/>
                <a:cs typeface="+mn-cs"/>
              </a:rPr>
              <a:t>Task 4</a:t>
            </a:r>
          </a:p>
        </p:txBody>
      </p:sp>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778E-17 5.10062E-6 L 0.13333 -0.28868 " pathEditMode="relative" ptsTypes="AA">
                                      <p:cBhvr>
                                        <p:cTn id="10" dur="500" fill="hold"/>
                                        <p:tgtEl>
                                          <p:spTgt spid="2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13333 -0.28869 L 0.13333 -0.36086 " pathEditMode="relative" rAng="0" ptsTypes="AA">
                                      <p:cBhvr>
                                        <p:cTn id="18" dur="500" fill="hold"/>
                                        <p:tgtEl>
                                          <p:spTgt spid="22"/>
                                        </p:tgtEl>
                                        <p:attrNameLst>
                                          <p:attrName>ppt_x</p:attrName>
                                          <p:attrName>ppt_y</p:attrName>
                                        </p:attrNameLst>
                                      </p:cBhvr>
                                      <p:rCtr x="0" y="-36"/>
                                    </p:animMotion>
                                  </p:childTnLst>
                                </p:cTn>
                              </p:par>
                              <p:par>
                                <p:cTn id="19" presetID="0" presetClass="path" presetSubtype="0" accel="50000" decel="50000" fill="hold" grpId="0" nodeType="withEffect">
                                  <p:stCondLst>
                                    <p:cond delay="0"/>
                                  </p:stCondLst>
                                  <p:childTnLst>
                                    <p:animMotion origin="layout" path="M 3.33333E-6 -1.70021E-6 L 0.11666 -0.322 " pathEditMode="relative" ptsTypes="AA">
                                      <p:cBhvr>
                                        <p:cTn id="20" dur="500" fill="hold"/>
                                        <p:tgtEl>
                                          <p:spTgt spid="2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3333 -0.36086 L 0.66667 -0.07217 " pathEditMode="relative" rAng="0" ptsTypes="AA">
                                      <p:cBhvr>
                                        <p:cTn id="24" dur="500" fill="hold"/>
                                        <p:tgtEl>
                                          <p:spTgt spid="22"/>
                                        </p:tgtEl>
                                        <p:attrNameLst>
                                          <p:attrName>ppt_x</p:attrName>
                                          <p:attrName>ppt_y</p:attrName>
                                        </p:attrNameLst>
                                      </p:cBhvr>
                                      <p:rCtr x="267" y="144"/>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2" nodeType="clickEffect">
                                  <p:stCondLst>
                                    <p:cond delay="0"/>
                                  </p:stCondLst>
                                  <p:childTnLst>
                                    <p:animMotion origin="layout" path="M 0.11666 -0.3109 L 0.35833 -0.09438 " pathEditMode="relative" rAng="0" ptsTypes="AA">
                                      <p:cBhvr>
                                        <p:cTn id="28" dur="500" fill="hold"/>
                                        <p:tgtEl>
                                          <p:spTgt spid="24"/>
                                        </p:tgtEl>
                                        <p:attrNameLst>
                                          <p:attrName>ppt_x</p:attrName>
                                          <p:attrName>ppt_y</p:attrName>
                                        </p:attrNameLst>
                                      </p:cBhvr>
                                      <p:rCtr x="121" y="10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0" presetClass="path" presetSubtype="0" accel="50000" decel="50000" fill="hold" grpId="1" nodeType="withEffect">
                                  <p:stCondLst>
                                    <p:cond delay="0"/>
                                  </p:stCondLst>
                                  <p:childTnLst>
                                    <p:animMotion origin="layout" path="M 0 -3.53227E-6 L 0.03333 -0.32755 " pathEditMode="relative" rAng="0" ptsTypes="AA">
                                      <p:cBhvr>
                                        <p:cTn id="34" dur="500" fill="hold"/>
                                        <p:tgtEl>
                                          <p:spTgt spid="16"/>
                                        </p:tgtEl>
                                        <p:attrNameLst>
                                          <p:attrName>ppt_x</p:attrName>
                                          <p:attrName>ppt_y</p:attrName>
                                        </p:attrNameLst>
                                      </p:cBhvr>
                                      <p:rCtr x="17" y="-16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2" nodeType="clickEffect">
                                  <p:stCondLst>
                                    <p:cond delay="0"/>
                                  </p:stCondLst>
                                  <p:childTnLst>
                                    <p:animMotion origin="layout" path="M 0.03333 -0.32755 L 0.03333 -0.39417 " pathEditMode="relative" rAng="0" ptsTypes="AA">
                                      <p:cBhvr>
                                        <p:cTn id="38" dur="500" fill="hold"/>
                                        <p:tgtEl>
                                          <p:spTgt spid="16"/>
                                        </p:tgtEl>
                                        <p:attrNameLst>
                                          <p:attrName>ppt_x</p:attrName>
                                          <p:attrName>ppt_y</p:attrName>
                                        </p:attrNameLst>
                                      </p:cBhvr>
                                      <p:rCtr x="0" y="-33"/>
                                    </p:animMotion>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5.55112E-17 -3.33102E-7 L 0.08333 -0.34976 " pathEditMode="relative" rAng="0" ptsTypes="AA">
                                      <p:cBhvr>
                                        <p:cTn id="42" dur="500" fill="hold"/>
                                        <p:tgtEl>
                                          <p:spTgt spid="17"/>
                                        </p:tgtEl>
                                        <p:attrNameLst>
                                          <p:attrName>ppt_x</p:attrName>
                                          <p:attrName>ppt_y</p:attrName>
                                        </p:attrNameLst>
                                      </p:cBhvr>
                                      <p:rCtr x="42" y="-175"/>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08333 -0.34976 L 0.08333 -0.41638 " pathEditMode="relative" rAng="0" ptsTypes="AA">
                                      <p:cBhvr>
                                        <p:cTn id="46" dur="500" fill="hold"/>
                                        <p:tgtEl>
                                          <p:spTgt spid="17"/>
                                        </p:tgtEl>
                                        <p:attrNameLst>
                                          <p:attrName>ppt_x</p:attrName>
                                          <p:attrName>ppt_y</p:attrName>
                                        </p:attrNameLst>
                                      </p:cBhvr>
                                      <p:rCtr x="0" y="-33"/>
                                    </p:animMotion>
                                  </p:childTnLst>
                                </p:cTn>
                              </p:par>
                              <p:par>
                                <p:cTn id="47" presetID="0" presetClass="path" presetSubtype="0" accel="50000" decel="50000" fill="hold" grpId="3" nodeType="withEffect">
                                  <p:stCondLst>
                                    <p:cond delay="0"/>
                                  </p:stCondLst>
                                  <p:childTnLst>
                                    <p:animMotion origin="layout" path="M 0.03333 -0.39417 L 0.03333 -0.46079 " pathEditMode="relative" rAng="0" ptsTypes="AA">
                                      <p:cBhvr>
                                        <p:cTn id="48" dur="500" fill="hold"/>
                                        <p:tgtEl>
                                          <p:spTgt spid="16"/>
                                        </p:tgtEl>
                                        <p:attrNameLst>
                                          <p:attrName>ppt_x</p:attrName>
                                          <p:attrName>ppt_y</p:attrName>
                                        </p:attrNameLst>
                                      </p:cBhvr>
                                      <p:rCtr x="0" y="-33"/>
                                    </p:animMotion>
                                  </p:childTnLst>
                                </p:cTn>
                              </p:par>
                              <p:par>
                                <p:cTn id="49" presetID="1" presetClass="entr"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0" presetClass="path" presetSubtype="0" accel="50000" decel="50000" fill="hold" grpId="0" nodeType="withEffect">
                                  <p:stCondLst>
                                    <p:cond delay="0"/>
                                  </p:stCondLst>
                                  <p:childTnLst>
                                    <p:animMotion origin="layout" path="M 3.33333E-6 8.29979E-6 L 0.01666 -0.36641 " pathEditMode="relative" ptsTypes="AA">
                                      <p:cBhvr>
                                        <p:cTn id="52" dur="500" fill="hold"/>
                                        <p:tgtEl>
                                          <p:spTgt spid="19"/>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3"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2" nodeType="clickEffect">
                                  <p:stCondLst>
                                    <p:cond delay="0"/>
                                  </p:stCondLst>
                                  <p:childTnLst>
                                    <p:animMotion origin="layout" path="M 0.01666 -0.36086 L -0.03334 -0.07217 " pathEditMode="relative" rAng="0" ptsTypes="AA">
                                      <p:cBhvr>
                                        <p:cTn id="61" dur="500" fill="hold"/>
                                        <p:tgtEl>
                                          <p:spTgt spid="19"/>
                                        </p:tgtEl>
                                        <p:attrNameLst>
                                          <p:attrName>ppt_x</p:attrName>
                                          <p:attrName>ppt_y</p:attrName>
                                        </p:attrNameLst>
                                      </p:cBhvr>
                                      <p:rCtr x="-25" y="144"/>
                                    </p:animMotion>
                                  </p:childTnLst>
                                </p:cTn>
                              </p:par>
                              <p:par>
                                <p:cTn id="62" presetID="0" presetClass="path" presetSubtype="0" accel="50000" decel="50000" fill="hold" grpId="3" nodeType="withEffect">
                                  <p:stCondLst>
                                    <p:cond delay="0"/>
                                  </p:stCondLst>
                                  <p:childTnLst>
                                    <p:animMotion origin="layout" path="M 0.08333 -0.41638 L 0.08333 -0.34976 " pathEditMode="relative" rAng="0" ptsTypes="AA">
                                      <p:cBhvr>
                                        <p:cTn id="63" dur="500" fill="hold"/>
                                        <p:tgtEl>
                                          <p:spTgt spid="17"/>
                                        </p:tgtEl>
                                        <p:attrNameLst>
                                          <p:attrName>ppt_x</p:attrName>
                                          <p:attrName>ppt_y</p:attrName>
                                        </p:attrNameLst>
                                      </p:cBhvr>
                                      <p:rCtr x="0" y="33"/>
                                    </p:animMotion>
                                  </p:childTnLst>
                                </p:cTn>
                              </p:par>
                              <p:par>
                                <p:cTn id="64" presetID="0" presetClass="path" presetSubtype="0" accel="50000" decel="50000" fill="hold" grpId="4" nodeType="withEffect">
                                  <p:stCondLst>
                                    <p:cond delay="0"/>
                                  </p:stCondLst>
                                  <p:childTnLst>
                                    <p:animMotion origin="layout" path="M 0.03333 -0.46079 L 0.03333 -0.39417 " pathEditMode="relative" rAng="0" ptsTypes="AA">
                                      <p:cBhvr>
                                        <p:cTn id="65" dur="500" fill="hold"/>
                                        <p:tgtEl>
                                          <p:spTgt spid="16"/>
                                        </p:tgtEl>
                                        <p:attrNameLst>
                                          <p:attrName>ppt_x</p:attrName>
                                          <p:attrName>ppt_y</p:attrName>
                                        </p:attrNameLst>
                                      </p:cBhvr>
                                      <p:rCtr x="0" y="33"/>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4"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5" nodeType="clickEffect">
                                  <p:stCondLst>
                                    <p:cond delay="0"/>
                                  </p:stCondLst>
                                  <p:childTnLst>
                                    <p:animMotion origin="layout" path="M 0.03333 -0.39417 L 0.26667 -0.03886 " pathEditMode="relative" rAng="0" ptsTypes="AA">
                                      <p:cBhvr>
                                        <p:cTn id="74" dur="500" fill="hold"/>
                                        <p:tgtEl>
                                          <p:spTgt spid="16"/>
                                        </p:tgtEl>
                                        <p:attrNameLst>
                                          <p:attrName>ppt_x</p:attrName>
                                          <p:attrName>ppt_y</p:attrName>
                                        </p:attrNameLst>
                                      </p:cBhvr>
                                      <p:rCtr x="117" y="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4" grpId="0" animBg="1"/>
      <p:bldP spid="24" grpId="1" animBg="1"/>
      <p:bldP spid="24" grpId="2" animBg="1"/>
      <p:bldP spid="24" grpId="3" animBg="1"/>
      <p:bldP spid="16" grpId="0" animBg="1"/>
      <p:bldP spid="16" grpId="1" animBg="1"/>
      <p:bldP spid="16" grpId="2" animBg="1"/>
      <p:bldP spid="16" grpId="3" animBg="1"/>
      <p:bldP spid="16" grpId="4" animBg="1"/>
      <p:bldP spid="16" grpId="5" animBg="1"/>
      <p:bldP spid="19" grpId="0" animBg="1"/>
      <p:bldP spid="19" grpId="1" animBg="1"/>
      <p:bldP spid="19" grpId="2" animBg="1"/>
      <p:bldP spid="17" grpId="0" animBg="1"/>
      <p:bldP spid="17" grpId="1" animBg="1"/>
      <p:bldP spid="17" grpId="2" animBg="1"/>
      <p:bldP spid="17"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Imperative Data Parallelism</a:t>
            </a:r>
            <a:endParaRPr lang="en-GB" dirty="0"/>
          </a:p>
        </p:txBody>
      </p:sp>
      <p:sp>
        <p:nvSpPr>
          <p:cNvPr id="3" name="Content Placeholder 2"/>
          <p:cNvSpPr>
            <a:spLocks noGrp="1"/>
          </p:cNvSpPr>
          <p:nvPr>
            <p:ph idx="1"/>
          </p:nvPr>
        </p:nvSpPr>
        <p:spPr/>
        <p:txBody>
          <a:bodyPr/>
          <a:lstStyle/>
          <a:p>
            <a:endParaRPr lang="en-GB" dirty="0" smtClean="0">
              <a:latin typeface="Consolas" pitchFamily="49" charset="0"/>
            </a:endParaRPr>
          </a:p>
          <a:p>
            <a:endParaRPr lang="en-GB" dirty="0" smtClean="0">
              <a:latin typeface="Consolas" pitchFamily="49" charset="0"/>
            </a:endParaRPr>
          </a:p>
          <a:p>
            <a:endParaRPr lang="en-GB" dirty="0" smtClean="0">
              <a:latin typeface="Consolas" pitchFamily="49" charset="0"/>
            </a:endParaRPr>
          </a:p>
          <a:p>
            <a:r>
              <a:rPr lang="en-GB" dirty="0" smtClean="0">
                <a:latin typeface="Consolas" pitchFamily="49" charset="0"/>
              </a:rPr>
              <a:t>Parallel</a:t>
            </a:r>
            <a:r>
              <a:rPr lang="en-GB" dirty="0" smtClean="0"/>
              <a:t> class </a:t>
            </a:r>
          </a:p>
          <a:p>
            <a:pPr lvl="1"/>
            <a:r>
              <a:rPr lang="en-GB" dirty="0" smtClean="0"/>
              <a:t>static (overloaded) methods</a:t>
            </a:r>
          </a:p>
          <a:p>
            <a:pPr lvl="1"/>
            <a:r>
              <a:rPr lang="en-GB" dirty="0" smtClean="0"/>
              <a:t>helper methods to create/work with Tasks</a:t>
            </a:r>
          </a:p>
          <a:p>
            <a:pPr lvl="1"/>
            <a:r>
              <a:rPr lang="en-GB" dirty="0" smtClean="0"/>
              <a:t>encapsulates common patterns</a:t>
            </a:r>
          </a:p>
        </p:txBody>
      </p:sp>
      <p:pic>
        <p:nvPicPr>
          <p:cNvPr id="1026" name="Picture 2" descr="E:\~Data\2. Archive\5. Articles\VSJ\Parallel.jpg"/>
          <p:cNvPicPr>
            <a:picLocks noChangeAspect="1" noChangeArrowheads="1"/>
          </p:cNvPicPr>
          <p:nvPr/>
        </p:nvPicPr>
        <p:blipFill>
          <a:blip r:embed="rId3"/>
          <a:srcRect/>
          <a:stretch>
            <a:fillRect/>
          </a:stretch>
        </p:blipFill>
        <p:spPr bwMode="auto">
          <a:xfrm>
            <a:off x="228600" y="2133600"/>
            <a:ext cx="8839200" cy="173941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8" y="649805"/>
            <a:ext cx="7774781" cy="1523494"/>
          </a:xfrm>
        </p:spPr>
        <p:txBody>
          <a:bodyPr/>
          <a:lstStyle/>
          <a:p>
            <a:r>
              <a:rPr lang="en-GB" dirty="0" err="1" smtClean="0"/>
              <a:t>Parallel.For</a:t>
            </a:r>
            <a:endParaRPr lang="en-GB" dirty="0"/>
          </a:p>
        </p:txBody>
      </p:sp>
      <p:sp>
        <p:nvSpPr>
          <p:cNvPr id="4" name="Text Placeholder 3"/>
          <p:cNvSpPr>
            <a:spLocks noGrp="1"/>
          </p:cNvSpPr>
          <p:nvPr>
            <p:ph type="body" sz="quarter" idx="10"/>
          </p:nvPr>
        </p:nvSpPr>
        <p:spPr>
          <a:xfrm>
            <a:off x="722049" y="2286000"/>
            <a:ext cx="7690114" cy="1384994"/>
          </a:xfrm>
        </p:spPr>
        <p:txBody>
          <a:bodyPr/>
          <a:lstStyle/>
          <a:p>
            <a:r>
              <a:rPr lang="en-US" dirty="0" smtClean="0">
                <a:solidFill>
                  <a:schemeClr val="tx2"/>
                </a:solidFill>
              </a:rPr>
              <a:t>demo </a:t>
            </a:r>
            <a:endParaRPr lang="en-US" dirty="0">
              <a:solidFill>
                <a:schemeClr val="tx2"/>
              </a:solidFill>
            </a:endParaRPr>
          </a:p>
        </p:txBody>
      </p:sp>
      <p:pic>
        <p:nvPicPr>
          <p:cNvPr id="1027" name="Picture 3"/>
          <p:cNvPicPr>
            <a:picLocks noChangeAspect="1" noChangeArrowheads="1"/>
          </p:cNvPicPr>
          <p:nvPr/>
        </p:nvPicPr>
        <p:blipFill>
          <a:blip r:embed="rId3"/>
          <a:srcRect/>
          <a:stretch>
            <a:fillRect/>
          </a:stretch>
        </p:blipFill>
        <p:spPr bwMode="auto">
          <a:xfrm>
            <a:off x="581025" y="3638550"/>
            <a:ext cx="7115175" cy="31432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72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Parallel Statements</a:t>
            </a:r>
            <a:endParaRPr lang="en-GB" dirty="0"/>
          </a:p>
        </p:txBody>
      </p:sp>
      <p:sp>
        <p:nvSpPr>
          <p:cNvPr id="3" name="Content Placeholder 2"/>
          <p:cNvSpPr>
            <a:spLocks noGrp="1"/>
          </p:cNvSpPr>
          <p:nvPr>
            <p:ph idx="1"/>
          </p:nvPr>
        </p:nvSpPr>
        <p:spPr/>
        <p:txBody>
          <a:bodyPr/>
          <a:lstStyle/>
          <a:p>
            <a:r>
              <a:rPr lang="en-US" dirty="0" smtClean="0"/>
              <a:t>Program statements…</a:t>
            </a:r>
          </a:p>
          <a:p>
            <a:endParaRPr lang="en-US" dirty="0" smtClean="0"/>
          </a:p>
          <a:p>
            <a:endParaRPr lang="en-US" dirty="0" smtClean="0"/>
          </a:p>
          <a:p>
            <a:pPr>
              <a:buNone/>
            </a:pPr>
            <a:r>
              <a:rPr lang="en-US" dirty="0" smtClean="0"/>
              <a:t>		…when independent, can be parallelized</a:t>
            </a:r>
          </a:p>
          <a:p>
            <a:endParaRPr lang="en-US" dirty="0" smtClean="0"/>
          </a:p>
          <a:p>
            <a:endParaRPr lang="en-US" dirty="0" smtClean="0"/>
          </a:p>
          <a:p>
            <a:pPr lvl="2"/>
            <a:endParaRPr lang="en-US" sz="2000" dirty="0" smtClean="0"/>
          </a:p>
          <a:p>
            <a:r>
              <a:rPr lang="en-US" dirty="0" smtClean="0"/>
              <a:t>Synchronous (same as loops)</a:t>
            </a:r>
          </a:p>
        </p:txBody>
      </p:sp>
      <p:grpSp>
        <p:nvGrpSpPr>
          <p:cNvPr id="13" name="Group 12"/>
          <p:cNvGrpSpPr/>
          <p:nvPr/>
        </p:nvGrpSpPr>
        <p:grpSpPr>
          <a:xfrm>
            <a:off x="838200" y="2667000"/>
            <a:ext cx="4114800" cy="1142999"/>
            <a:chOff x="838200" y="2057400"/>
            <a:chExt cx="4114800" cy="1142999"/>
          </a:xfrm>
          <a:scene3d>
            <a:camera prst="orthographicFront">
              <a:rot lat="0" lon="0" rev="0"/>
            </a:camera>
            <a:lightRig rig="contrasting" dir="t">
              <a:rot lat="0" lon="0" rev="1500000"/>
            </a:lightRig>
          </a:scene3d>
        </p:grpSpPr>
        <p:sp>
          <p:nvSpPr>
            <p:cNvPr id="6" name="Rounded Rectangle 5"/>
            <p:cNvSpPr/>
            <p:nvPr/>
          </p:nvSpPr>
          <p:spPr bwMode="auto">
            <a:xfrm>
              <a:off x="838200" y="2057400"/>
              <a:ext cx="4114800" cy="1142999"/>
            </a:xfrm>
            <a:prstGeom prst="roundRect">
              <a:avLst>
                <a:gd name="adj" fmla="val 9033"/>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threePt" dir="t">
                <a:rot lat="0" lon="0" rev="12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rtl="0">
                <a:defRPr/>
              </a:pPr>
              <a:endParaRPr lang="en-US" sz="23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7" name="Rectangle 6"/>
            <p:cNvSpPr/>
            <p:nvPr/>
          </p:nvSpPr>
          <p:spPr>
            <a:xfrm>
              <a:off x="1066801" y="2108537"/>
              <a:ext cx="3657600" cy="1015663"/>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l" defTabSz="914363" rtl="0"/>
              <a:r>
                <a:rPr lang="en-US" sz="2000" b="1" kern="1200" dirty="0" err="1">
                  <a:solidFill>
                    <a:srgbClr val="DEDEDE"/>
                  </a:solidFill>
                  <a:latin typeface="Courier New" pitchFamily="49" charset="0"/>
                  <a:ea typeface="+mn-ea"/>
                  <a:cs typeface="Courier New" pitchFamily="49" charset="0"/>
                </a:rPr>
                <a:t>StatementA</a:t>
              </a:r>
              <a:r>
                <a:rPr lang="en-US" sz="2000" b="1" kern="1200" dirty="0">
                  <a:solidFill>
                    <a:srgbClr val="DEDEDE"/>
                  </a:solidFill>
                  <a:latin typeface="Courier New" pitchFamily="49" charset="0"/>
                  <a:ea typeface="+mn-ea"/>
                  <a:cs typeface="Courier New" pitchFamily="49" charset="0"/>
                </a:rPr>
                <a:t>();</a:t>
              </a:r>
            </a:p>
            <a:p>
              <a:pPr algn="l" defTabSz="914363" rtl="0"/>
              <a:r>
                <a:rPr lang="en-US" sz="2000" b="1" kern="1200" dirty="0" err="1" smtClean="0">
                  <a:solidFill>
                    <a:srgbClr val="DEDEDE"/>
                  </a:solidFill>
                  <a:latin typeface="Courier New" pitchFamily="49" charset="0"/>
                  <a:ea typeface="+mn-ea"/>
                  <a:cs typeface="Courier New" pitchFamily="49" charset="0"/>
                </a:rPr>
                <a:t>StatementB</a:t>
              </a:r>
              <a:r>
                <a:rPr lang="en-US" sz="2000" b="1" kern="1200" dirty="0" smtClean="0">
                  <a:solidFill>
                    <a:srgbClr val="DEDEDE"/>
                  </a:solidFill>
                  <a:latin typeface="Courier New" pitchFamily="49" charset="0"/>
                  <a:ea typeface="+mn-ea"/>
                  <a:cs typeface="Courier New" pitchFamily="49" charset="0"/>
                </a:rPr>
                <a:t>();</a:t>
              </a:r>
              <a:endParaRPr lang="en-US" sz="2000" b="1" kern="1200" dirty="0">
                <a:solidFill>
                  <a:srgbClr val="DEDEDE"/>
                </a:solidFill>
                <a:latin typeface="Courier New" pitchFamily="49" charset="0"/>
                <a:ea typeface="+mn-ea"/>
                <a:cs typeface="Courier New" pitchFamily="49" charset="0"/>
              </a:endParaRPr>
            </a:p>
            <a:p>
              <a:pPr algn="l" defTabSz="914363" rtl="0"/>
              <a:r>
                <a:rPr lang="en-US" sz="2000" b="1" kern="1200" dirty="0" err="1">
                  <a:solidFill>
                    <a:srgbClr val="DEDEDE"/>
                  </a:solidFill>
                  <a:latin typeface="Courier New" pitchFamily="49" charset="0"/>
                  <a:ea typeface="+mn-ea"/>
                  <a:cs typeface="Courier New" pitchFamily="49" charset="0"/>
                </a:rPr>
                <a:t>StatementC</a:t>
              </a:r>
              <a:r>
                <a:rPr lang="en-US" sz="2000" b="1" kern="1200" dirty="0">
                  <a:solidFill>
                    <a:srgbClr val="DEDEDE"/>
                  </a:solidFill>
                  <a:latin typeface="Courier New" pitchFamily="49" charset="0"/>
                  <a:ea typeface="+mn-ea"/>
                  <a:cs typeface="Courier New" pitchFamily="49" charset="0"/>
                </a:rPr>
                <a:t>();</a:t>
              </a:r>
            </a:p>
          </p:txBody>
        </p:sp>
      </p:grpSp>
      <p:grpSp>
        <p:nvGrpSpPr>
          <p:cNvPr id="14" name="Group 13"/>
          <p:cNvGrpSpPr/>
          <p:nvPr/>
        </p:nvGrpSpPr>
        <p:grpSpPr>
          <a:xfrm>
            <a:off x="990600" y="4419600"/>
            <a:ext cx="4038600" cy="1399639"/>
            <a:chOff x="990600" y="3657600"/>
            <a:chExt cx="4038600" cy="1399639"/>
          </a:xfrm>
          <a:scene3d>
            <a:camera prst="orthographicFront">
              <a:rot lat="0" lon="0" rev="0"/>
            </a:camera>
            <a:lightRig rig="contrasting" dir="t">
              <a:rot lat="0" lon="0" rev="1500000"/>
            </a:lightRig>
          </a:scene3d>
        </p:grpSpPr>
        <p:sp>
          <p:nvSpPr>
            <p:cNvPr id="8" name="Rounded Rectangle 7"/>
            <p:cNvSpPr/>
            <p:nvPr/>
          </p:nvSpPr>
          <p:spPr bwMode="auto">
            <a:xfrm>
              <a:off x="990600" y="3657600"/>
              <a:ext cx="4038600" cy="1371600"/>
            </a:xfrm>
            <a:prstGeom prst="roundRect">
              <a:avLst>
                <a:gd name="adj" fmla="val 9033"/>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threePt" dir="t">
                <a:rot lat="0" lon="0" rev="12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rtl="0">
                <a:defRPr/>
              </a:pPr>
              <a:endParaRPr lang="en-US" sz="23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9" name="Rectangle 8"/>
            <p:cNvSpPr/>
            <p:nvPr/>
          </p:nvSpPr>
          <p:spPr>
            <a:xfrm>
              <a:off x="1115961" y="3733800"/>
              <a:ext cx="3760839" cy="1323439"/>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l" defTabSz="914363" rtl="0"/>
              <a:r>
                <a:rPr lang="en-US" sz="2000" b="1" kern="1200" dirty="0" err="1" smtClean="0">
                  <a:solidFill>
                    <a:srgbClr val="DEDEDE"/>
                  </a:solidFill>
                  <a:latin typeface="Courier New" pitchFamily="49" charset="0"/>
                  <a:ea typeface="+mn-ea"/>
                  <a:cs typeface="Courier New" pitchFamily="49" charset="0"/>
                </a:rPr>
                <a:t>Parallel.Do</a:t>
              </a:r>
              <a:r>
                <a:rPr lang="en-US" sz="2000" b="1" kern="1200" dirty="0" smtClean="0">
                  <a:solidFill>
                    <a:srgbClr val="DEDEDE"/>
                  </a:solidFill>
                  <a:latin typeface="Courier New" pitchFamily="49" charset="0"/>
                  <a:ea typeface="+mn-ea"/>
                  <a:cs typeface="Courier New" pitchFamily="49" charset="0"/>
                </a:rPr>
                <a:t>(</a:t>
              </a:r>
              <a:endParaRPr lang="en-US" sz="2000" b="1" kern="1200" dirty="0">
                <a:solidFill>
                  <a:srgbClr val="DEDEDE"/>
                </a:solidFill>
                <a:latin typeface="Courier New" pitchFamily="49" charset="0"/>
                <a:ea typeface="+mn-ea"/>
                <a:cs typeface="Courier New" pitchFamily="49" charset="0"/>
              </a:endParaRPr>
            </a:p>
            <a:p>
              <a:pPr algn="l" defTabSz="914363" rtl="0"/>
              <a:r>
                <a:rPr lang="en-US" sz="2000" b="1" kern="1200" dirty="0">
                  <a:solidFill>
                    <a:srgbClr val="DEDEDE"/>
                  </a:solidFill>
                  <a:latin typeface="Courier New" pitchFamily="49" charset="0"/>
                  <a:ea typeface="+mn-ea"/>
                  <a:cs typeface="Courier New" pitchFamily="49" charset="0"/>
                </a:rPr>
                <a:t>  () =&gt; </a:t>
              </a:r>
              <a:r>
                <a:rPr lang="en-US" sz="2000" b="1" kern="1200" dirty="0" err="1">
                  <a:solidFill>
                    <a:srgbClr val="DEDEDE"/>
                  </a:solidFill>
                  <a:latin typeface="Courier New" pitchFamily="49" charset="0"/>
                  <a:ea typeface="+mn-ea"/>
                  <a:cs typeface="Courier New" pitchFamily="49" charset="0"/>
                </a:rPr>
                <a:t>StatementA</a:t>
              </a:r>
              <a:r>
                <a:rPr lang="en-US" sz="2000" b="1" kern="1200" dirty="0" smtClean="0">
                  <a:solidFill>
                    <a:srgbClr val="DEDEDE"/>
                  </a:solidFill>
                  <a:latin typeface="Courier New" pitchFamily="49" charset="0"/>
                  <a:ea typeface="+mn-ea"/>
                  <a:cs typeface="Courier New" pitchFamily="49" charset="0"/>
                </a:rPr>
                <a:t>(),</a:t>
              </a:r>
              <a:endParaRPr lang="en-US" sz="2000" b="1" kern="1200" dirty="0">
                <a:solidFill>
                  <a:srgbClr val="DEDEDE"/>
                </a:solidFill>
                <a:latin typeface="Courier New" pitchFamily="49" charset="0"/>
                <a:ea typeface="+mn-ea"/>
                <a:cs typeface="Courier New" pitchFamily="49" charset="0"/>
              </a:endParaRPr>
            </a:p>
            <a:p>
              <a:pPr algn="l" defTabSz="914363" rtl="0"/>
              <a:r>
                <a:rPr lang="en-US" sz="2000" b="1" kern="1200" dirty="0">
                  <a:solidFill>
                    <a:srgbClr val="DEDEDE"/>
                  </a:solidFill>
                  <a:latin typeface="Courier New" pitchFamily="49" charset="0"/>
                  <a:ea typeface="+mn-ea"/>
                  <a:cs typeface="Courier New" pitchFamily="49" charset="0"/>
                </a:rPr>
                <a:t>  () =&gt; </a:t>
              </a:r>
              <a:r>
                <a:rPr lang="en-US" sz="2000" b="1" kern="1200" dirty="0" err="1" smtClean="0">
                  <a:solidFill>
                    <a:srgbClr val="DEDEDE"/>
                  </a:solidFill>
                  <a:latin typeface="Courier New" pitchFamily="49" charset="0"/>
                  <a:ea typeface="+mn-ea"/>
                  <a:cs typeface="Courier New" pitchFamily="49" charset="0"/>
                </a:rPr>
                <a:t>StatementB</a:t>
              </a:r>
              <a:r>
                <a:rPr lang="en-US" sz="2000" b="1" kern="1200" dirty="0" smtClean="0">
                  <a:solidFill>
                    <a:srgbClr val="DEDEDE"/>
                  </a:solidFill>
                  <a:latin typeface="Courier New" pitchFamily="49" charset="0"/>
                  <a:ea typeface="+mn-ea"/>
                  <a:cs typeface="Courier New" pitchFamily="49" charset="0"/>
                </a:rPr>
                <a:t>(),</a:t>
              </a:r>
              <a:endParaRPr lang="en-US" sz="2000" b="1" kern="1200" dirty="0">
                <a:solidFill>
                  <a:srgbClr val="DEDEDE"/>
                </a:solidFill>
                <a:latin typeface="Courier New" pitchFamily="49" charset="0"/>
                <a:ea typeface="+mn-ea"/>
                <a:cs typeface="Courier New" pitchFamily="49" charset="0"/>
              </a:endParaRPr>
            </a:p>
            <a:p>
              <a:pPr algn="l" defTabSz="914363" rtl="0"/>
              <a:r>
                <a:rPr lang="en-US" sz="2000" b="1" kern="1200" dirty="0">
                  <a:solidFill>
                    <a:srgbClr val="DEDEDE"/>
                  </a:solidFill>
                  <a:latin typeface="Courier New" pitchFamily="49" charset="0"/>
                  <a:ea typeface="+mn-ea"/>
                  <a:cs typeface="Courier New" pitchFamily="49" charset="0"/>
                </a:rPr>
                <a:t>  () =&gt; </a:t>
              </a:r>
              <a:r>
                <a:rPr lang="en-US" sz="2000" b="1" kern="1200" dirty="0" err="1">
                  <a:solidFill>
                    <a:srgbClr val="DEDEDE"/>
                  </a:solidFill>
                  <a:latin typeface="Courier New" pitchFamily="49" charset="0"/>
                  <a:ea typeface="+mn-ea"/>
                  <a:cs typeface="Courier New" pitchFamily="49" charset="0"/>
                </a:rPr>
                <a:t>StatementC</a:t>
              </a:r>
              <a:r>
                <a:rPr lang="en-US" sz="2000" b="1" kern="1200" dirty="0">
                  <a:solidFill>
                    <a:srgbClr val="DEDEDE"/>
                  </a:solidFill>
                  <a:latin typeface="Courier New" pitchFamily="49" charset="0"/>
                  <a:ea typeface="+mn-ea"/>
                  <a:cs typeface="Courier New" pitchFamily="49" charset="0"/>
                </a:rPr>
                <a:t>() );</a:t>
              </a:r>
            </a:p>
          </p:txBody>
        </p:sp>
      </p:gr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231"/>
          <p:cNvSpPr>
            <a:spLocks noGrp="1" noChangeArrowheads="1"/>
          </p:cNvSpPr>
          <p:nvPr>
            <p:ph type="title"/>
          </p:nvPr>
        </p:nvSpPr>
        <p:spPr/>
        <p:txBody>
          <a:bodyPr/>
          <a:lstStyle/>
          <a:p>
            <a:pPr lvl="0"/>
            <a:r>
              <a:rPr lang="en-US" dirty="0" smtClean="0"/>
              <a:t>Declarative Data Parallelism</a:t>
            </a:r>
          </a:p>
        </p:txBody>
      </p:sp>
      <p:sp>
        <p:nvSpPr>
          <p:cNvPr id="31746" name="Shape 8232"/>
          <p:cNvSpPr>
            <a:spLocks noGrp="1" noChangeArrowheads="1"/>
          </p:cNvSpPr>
          <p:nvPr>
            <p:ph idx="1"/>
          </p:nvPr>
        </p:nvSpPr>
        <p:spPr/>
        <p:txBody>
          <a:bodyPr/>
          <a:lstStyle/>
          <a:p>
            <a:r>
              <a:rPr lang="en-US" dirty="0" smtClean="0"/>
              <a:t>Parallel LINQ-to-Objects</a:t>
            </a:r>
          </a:p>
          <a:p>
            <a:pPr lvl="1"/>
            <a:r>
              <a:rPr lang="en-GB" dirty="0" smtClean="0"/>
              <a:t>Enables LINQ </a:t>
            </a:r>
            <a:r>
              <a:rPr lang="en-GB" dirty="0" err="1" smtClean="0"/>
              <a:t>devs</a:t>
            </a:r>
            <a:r>
              <a:rPr lang="en-GB" dirty="0" smtClean="0"/>
              <a:t> to leverage </a:t>
            </a:r>
            <a:r>
              <a:rPr lang="en-GB" dirty="0" err="1" smtClean="0"/>
              <a:t>manycore</a:t>
            </a:r>
            <a:endParaRPr lang="en-GB" dirty="0" smtClean="0"/>
          </a:p>
          <a:p>
            <a:pPr lvl="1"/>
            <a:r>
              <a:rPr lang="en-US" dirty="0" smtClean="0">
                <a:sym typeface="Wingdings" pitchFamily="2" charset="2"/>
              </a:rPr>
              <a:t>Fully supports all .NET standard query operators</a:t>
            </a:r>
          </a:p>
          <a:p>
            <a:pPr lvl="1"/>
            <a:r>
              <a:rPr lang="en-GB" dirty="0" smtClean="0">
                <a:sym typeface="Wingdings" pitchFamily="2" charset="2"/>
              </a:rPr>
              <a:t>Minimal impact to existing LINQ model</a:t>
            </a:r>
          </a:p>
        </p:txBody>
      </p:sp>
      <p:sp>
        <p:nvSpPr>
          <p:cNvPr id="14" name="Rectangle 13"/>
          <p:cNvSpPr/>
          <p:nvPr/>
        </p:nvSpPr>
        <p:spPr>
          <a:xfrm>
            <a:off x="1066800" y="4191000"/>
            <a:ext cx="6822831" cy="22467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var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q = from p in people</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where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 </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&gt;=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yearStart</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&lt;=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yearEnd</a:t>
            </a:r>
            <a:endPar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orderby</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ascending</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select p;</a:t>
            </a:r>
            <a:endParaRPr kumimoji="0" lang="en-US" sz="2000" b="1" i="0" u="none" strike="noStrike" kern="1200" cap="none" spc="0" normalizeH="0" baseline="0" noProof="0" dirty="0">
              <a:ln>
                <a:noFill/>
              </a:ln>
              <a:solidFill>
                <a:srgbClr val="DEDEDE"/>
              </a:solidFill>
              <a:effectLst/>
              <a:uLnTx/>
              <a:uFillTx/>
              <a:latin typeface="Consolas" pitchFamily="49" charset="0"/>
              <a:cs typeface="Courier New" pitchFamily="49" charset="0"/>
            </a:endParaRPr>
          </a:p>
        </p:txBody>
      </p:sp>
      <p:sp>
        <p:nvSpPr>
          <p:cNvPr id="15" name="TextBox 14"/>
          <p:cNvSpPr txBox="1"/>
          <p:nvPr/>
        </p:nvSpPr>
        <p:spPr>
          <a:xfrm>
            <a:off x="4419600" y="4191000"/>
            <a:ext cx="2943688" cy="400110"/>
          </a:xfrm>
          <a:prstGeom prst="rect">
            <a:avLst/>
          </a:prstGeom>
          <a:noFill/>
        </p:spPr>
        <p:txBody>
          <a:bodyPr wrap="square" rtlCol="0">
            <a:spAutoFit/>
          </a:bodyPr>
          <a:lstStyle/>
          <a:p>
            <a:pPr algn="l" defTabSz="914363" rtl="0"/>
            <a:r>
              <a:rPr lang="en-US" sz="2000" b="1" kern="1200" dirty="0" smtClean="0">
                <a:solidFill>
                  <a:srgbClr val="DEDEDE"/>
                </a:solidFill>
                <a:effectLst>
                  <a:glow rad="228600">
                    <a:srgbClr val="80BFF2">
                      <a:satMod val="175000"/>
                      <a:alpha val="40000"/>
                    </a:srgbClr>
                  </a:glow>
                </a:effectLst>
                <a:latin typeface="Consolas" pitchFamily="49" charset="0"/>
                <a:cs typeface="Courier New" pitchFamily="49" charset="0"/>
              </a:rPr>
              <a:t>.</a:t>
            </a:r>
            <a:r>
              <a:rPr lang="en-US" sz="2000" b="1" kern="1200" dirty="0" err="1" smtClean="0">
                <a:solidFill>
                  <a:srgbClr val="DEDEDE"/>
                </a:solidFill>
                <a:effectLst>
                  <a:glow rad="228600">
                    <a:srgbClr val="80BFF2">
                      <a:satMod val="175000"/>
                      <a:alpha val="40000"/>
                    </a:srgbClr>
                  </a:glow>
                </a:effectLst>
                <a:latin typeface="Consolas" pitchFamily="49" charset="0"/>
                <a:cs typeface="Courier New" pitchFamily="49" charset="0"/>
              </a:rPr>
              <a:t>AsParallel</a:t>
            </a:r>
            <a:r>
              <a:rPr lang="en-US" sz="2000" b="1" kern="1200" dirty="0" smtClean="0">
                <a:solidFill>
                  <a:srgbClr val="DEDEDE"/>
                </a:solidFill>
                <a:effectLst>
                  <a:glow rad="228600">
                    <a:srgbClr val="80BFF2">
                      <a:satMod val="175000"/>
                      <a:alpha val="40000"/>
                    </a:srgbClr>
                  </a:glow>
                </a:effectLst>
                <a:latin typeface="Consolas" pitchFamily="49" charset="0"/>
                <a:cs typeface="Courier New" pitchFamily="49" charset="0"/>
              </a:rPr>
              <a:t>()</a:t>
            </a:r>
            <a:endParaRPr lang="en-US" sz="2000" b="1" kern="1200" dirty="0">
              <a:solidFill>
                <a:srgbClr val="DEDEDE"/>
              </a:solidFill>
              <a:effectLst>
                <a:glow rad="228600">
                  <a:srgbClr val="80BFF2">
                    <a:satMod val="175000"/>
                    <a:alpha val="40000"/>
                  </a:srgbClr>
                </a:glow>
              </a:effectLst>
              <a:latin typeface="Consolas" pitchFamily="49" charset="0"/>
              <a:cs typeface="Courier New" pitchFamily="49" charset="0"/>
            </a:endParaRPr>
          </a:p>
        </p:txBody>
      </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2000"/>
                                        <p:tgtEl>
                                          <p:spTgt spid="317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xEl>
                                              <p:pRg st="1" end="1"/>
                                            </p:txEl>
                                          </p:spTgt>
                                        </p:tgtEl>
                                        <p:attrNameLst>
                                          <p:attrName>style.visibility</p:attrName>
                                        </p:attrNameLst>
                                      </p:cBhvr>
                                      <p:to>
                                        <p:strVal val="visible"/>
                                      </p:to>
                                    </p:set>
                                    <p:animEffect transition="in" filter="fade">
                                      <p:cBhvr>
                                        <p:cTn id="10" dur="2000"/>
                                        <p:tgtEl>
                                          <p:spTgt spid="317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Effect transition="in" filter="fade">
                                      <p:cBhvr>
                                        <p:cTn id="13" dur="2000"/>
                                        <p:tgtEl>
                                          <p:spTgt spid="3174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746">
                                            <p:txEl>
                                              <p:pRg st="3" end="3"/>
                                            </p:txEl>
                                          </p:spTgt>
                                        </p:tgtEl>
                                        <p:attrNameLst>
                                          <p:attrName>style.visibility</p:attrName>
                                        </p:attrNameLst>
                                      </p:cBhvr>
                                      <p:to>
                                        <p:strVal val="visible"/>
                                      </p:to>
                                    </p:set>
                                    <p:animEffect transition="in" filter="fade">
                                      <p:cBhvr>
                                        <p:cTn id="21" dur="2000"/>
                                        <p:tgtEl>
                                          <p:spTgt spid="31746">
                                            <p:txEl>
                                              <p:pRg st="3" end="3"/>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8" y="649805"/>
            <a:ext cx="7774781" cy="1523494"/>
          </a:xfrm>
        </p:spPr>
        <p:txBody>
          <a:bodyPr/>
          <a:lstStyle/>
          <a:p>
            <a:r>
              <a:rPr lang="en-GB" dirty="0" smtClean="0"/>
              <a:t>Parallel LINQ (PLINQ)</a:t>
            </a:r>
            <a:endParaRPr lang="en-GB" dirty="0"/>
          </a:p>
        </p:txBody>
      </p:sp>
      <p:pic>
        <p:nvPicPr>
          <p:cNvPr id="5" name="Picture 2" descr="E:\~Data\2. Archive\5. Articles\VSJ\P_LINQ.jpg"/>
          <p:cNvPicPr>
            <a:picLocks noChangeAspect="1" noChangeArrowheads="1"/>
          </p:cNvPicPr>
          <p:nvPr/>
        </p:nvPicPr>
        <p:blipFill>
          <a:blip r:embed="rId3"/>
          <a:srcRect/>
          <a:stretch>
            <a:fillRect/>
          </a:stretch>
        </p:blipFill>
        <p:spPr bwMode="auto">
          <a:xfrm>
            <a:off x="3733800" y="2895600"/>
            <a:ext cx="5347324" cy="3200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Text Placeholder 3"/>
          <p:cNvSpPr>
            <a:spLocks noGrp="1"/>
          </p:cNvSpPr>
          <p:nvPr>
            <p:ph type="body" sz="quarter" idx="10"/>
          </p:nvPr>
        </p:nvSpPr>
        <p:spPr>
          <a:xfrm>
            <a:off x="457200" y="2355850"/>
            <a:ext cx="7690114" cy="1384994"/>
          </a:xfrm>
        </p:spPr>
        <p:txBody>
          <a:bodyPr/>
          <a:lstStyle/>
          <a:p>
            <a:r>
              <a:rPr lang="en-US" dirty="0" smtClean="0">
                <a:solidFill>
                  <a:schemeClr val="tx2"/>
                </a:solidFill>
              </a:rPr>
              <a:t>demo </a:t>
            </a:r>
            <a:endParaRPr lang="en-US" dirty="0">
              <a:solidFill>
                <a:schemeClr val="tx2"/>
              </a:solidFill>
            </a:endParaRPr>
          </a:p>
        </p:txBody>
      </p:sp>
    </p:spTree>
  </p:cSld>
  <p:clrMapOvr>
    <a:masterClrMapping/>
  </p:clrMapOvr>
  <p:transition advTm="66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Threading 101</a:t>
            </a:r>
            <a:endParaRPr lang="en-GB" dirty="0"/>
          </a:p>
        </p:txBody>
      </p:sp>
      <p:sp>
        <p:nvSpPr>
          <p:cNvPr id="3" name="Content Placeholder 2"/>
          <p:cNvSpPr>
            <a:spLocks noGrp="1"/>
          </p:cNvSpPr>
          <p:nvPr>
            <p:ph idx="1"/>
          </p:nvPr>
        </p:nvSpPr>
        <p:spPr/>
        <p:txBody>
          <a:bodyPr/>
          <a:lstStyle/>
          <a:p>
            <a:r>
              <a:rPr lang="en-GB" dirty="0" smtClean="0"/>
              <a:t>On Single Core Machine</a:t>
            </a:r>
          </a:p>
          <a:p>
            <a:pPr lvl="1"/>
            <a:r>
              <a:rPr lang="en-GB" dirty="0" smtClean="0"/>
              <a:t>Don’t block the UI</a:t>
            </a:r>
          </a:p>
          <a:p>
            <a:pPr lvl="2"/>
            <a:r>
              <a:rPr lang="en-GB" dirty="0" smtClean="0"/>
              <a:t>Thread Affinity</a:t>
            </a:r>
          </a:p>
          <a:p>
            <a:pPr lvl="1"/>
            <a:r>
              <a:rPr lang="en-GB" dirty="0" err="1" smtClean="0"/>
              <a:t>Async</a:t>
            </a:r>
            <a:r>
              <a:rPr lang="en-GB" dirty="0" smtClean="0"/>
              <a:t> Operations</a:t>
            </a:r>
          </a:p>
          <a:p>
            <a:pPr lvl="1"/>
            <a:r>
              <a:rPr lang="en-GB" dirty="0" smtClean="0"/>
              <a:t>Synchronization Issues</a:t>
            </a:r>
          </a:p>
          <a:p>
            <a:r>
              <a:rPr lang="en-GB" dirty="0" smtClean="0"/>
              <a:t>On Multi-core Machine</a:t>
            </a:r>
          </a:p>
          <a:p>
            <a:pPr lvl="1"/>
            <a:r>
              <a:rPr lang="en-GB" dirty="0" smtClean="0"/>
              <a:t>As above...</a:t>
            </a:r>
          </a:p>
          <a:p>
            <a:pPr lvl="1">
              <a:buNone/>
            </a:pPr>
            <a:r>
              <a:rPr lang="en-GB" dirty="0" smtClean="0"/>
              <a:t>	... plus Improve </a:t>
            </a:r>
            <a:r>
              <a:rPr lang="en-GB" i="1" dirty="0" smtClean="0"/>
              <a:t>Actual </a:t>
            </a:r>
            <a:r>
              <a:rPr lang="en-GB" dirty="0" smtClean="0"/>
              <a:t>Performance</a:t>
            </a:r>
            <a:endParaRPr lang="en-GB" dirty="0"/>
          </a:p>
        </p:txBody>
      </p:sp>
      <p:pic>
        <p:nvPicPr>
          <p:cNvPr id="58370" name="Picture 2" descr="http://www.jeffooi.com/Core2-Extreme-Quadx500.jpg"/>
          <p:cNvPicPr>
            <a:picLocks noChangeAspect="1" noChangeArrowheads="1"/>
          </p:cNvPicPr>
          <p:nvPr/>
        </p:nvPicPr>
        <p:blipFill>
          <a:blip r:embed="rId3"/>
          <a:srcRect/>
          <a:stretch>
            <a:fillRect/>
          </a:stretch>
        </p:blipFill>
        <p:spPr bwMode="auto">
          <a:xfrm>
            <a:off x="5791200" y="2616710"/>
            <a:ext cx="3200400" cy="273954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24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2000"/>
                                        <p:tgtEl>
                                          <p:spTgt spid="3">
                                            <p:txEl>
                                              <p:pRg st="6" end="6"/>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8370"/>
                                        </p:tgtEl>
                                        <p:attrNameLst>
                                          <p:attrName>style.visibility</p:attrName>
                                        </p:attrNameLst>
                                      </p:cBhvr>
                                      <p:to>
                                        <p:strVal val="visible"/>
                                      </p:to>
                                    </p:set>
                                    <p:animEffect transition="in" filter="fade">
                                      <p:cBhvr>
                                        <p:cTn id="15" dur="1000"/>
                                        <p:tgtEl>
                                          <p:spTgt spid="583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PLINQ – Modes of Consumption</a:t>
            </a:r>
            <a:endParaRPr lang="en-GB" dirty="0"/>
          </a:p>
        </p:txBody>
      </p:sp>
      <p:sp>
        <p:nvSpPr>
          <p:cNvPr id="3" name="Text Placeholder 2"/>
          <p:cNvSpPr>
            <a:spLocks noGrp="1"/>
          </p:cNvSpPr>
          <p:nvPr>
            <p:ph idx="4294967295"/>
          </p:nvPr>
        </p:nvSpPr>
        <p:spPr>
          <a:xfrm>
            <a:off x="495300" y="2057400"/>
            <a:ext cx="8648700" cy="4419600"/>
          </a:xfrm>
        </p:spPr>
        <p:txBody>
          <a:bodyPr>
            <a:normAutofit fontScale="62500" lnSpcReduction="20000"/>
          </a:bodyPr>
          <a:lstStyle/>
          <a:p>
            <a:r>
              <a:rPr lang="en-US" dirty="0" smtClean="0"/>
              <a:t>Pipelined: </a:t>
            </a:r>
            <a:r>
              <a:rPr lang="en-US" i="1" dirty="0" smtClean="0"/>
              <a:t>separate consumer thread</a:t>
            </a:r>
          </a:p>
          <a:p>
            <a:pPr lvl="1"/>
            <a:r>
              <a:rPr lang="en-US" dirty="0" smtClean="0"/>
              <a:t>Default for </a:t>
            </a:r>
            <a:r>
              <a:rPr lang="en-US" dirty="0" err="1" smtClean="0"/>
              <a:t>GetEnumerator</a:t>
            </a:r>
            <a:r>
              <a:rPr lang="en-US" dirty="0" smtClean="0"/>
              <a:t>()</a:t>
            </a:r>
          </a:p>
          <a:p>
            <a:pPr lvl="2"/>
            <a:r>
              <a:rPr lang="en-US" dirty="0" smtClean="0"/>
              <a:t>And hence </a:t>
            </a:r>
            <a:r>
              <a:rPr lang="en-US" dirty="0" err="1" smtClean="0"/>
              <a:t>foreach</a:t>
            </a:r>
            <a:r>
              <a:rPr lang="en-US" dirty="0" smtClean="0"/>
              <a:t> loops</a:t>
            </a:r>
          </a:p>
          <a:p>
            <a:pPr lvl="1"/>
            <a:r>
              <a:rPr lang="en-US" dirty="0" smtClean="0"/>
              <a:t>More synchronization overhead</a:t>
            </a:r>
          </a:p>
          <a:p>
            <a:pPr lvl="1"/>
            <a:endParaRPr lang="en-US" dirty="0" smtClean="0"/>
          </a:p>
          <a:p>
            <a:r>
              <a:rPr lang="en-US" dirty="0" smtClean="0"/>
              <a:t>Stop-and-go: </a:t>
            </a:r>
            <a:r>
              <a:rPr lang="en-US" i="1" dirty="0" smtClean="0"/>
              <a:t>consumer helps</a:t>
            </a:r>
          </a:p>
          <a:p>
            <a:pPr lvl="1"/>
            <a:r>
              <a:rPr lang="en-US" dirty="0" smtClean="0"/>
              <a:t>Sorts, </a:t>
            </a:r>
            <a:r>
              <a:rPr lang="en-US" dirty="0" err="1" smtClean="0"/>
              <a:t>ToArray</a:t>
            </a:r>
            <a:r>
              <a:rPr lang="en-US" dirty="0" smtClean="0"/>
              <a:t>, </a:t>
            </a:r>
            <a:r>
              <a:rPr lang="en-US" dirty="0" err="1" smtClean="0"/>
              <a:t>ToList</a:t>
            </a:r>
            <a:r>
              <a:rPr lang="en-US" dirty="0" smtClean="0"/>
              <a:t>, </a:t>
            </a:r>
            <a:br>
              <a:rPr lang="en-US" dirty="0" smtClean="0"/>
            </a:br>
            <a:r>
              <a:rPr lang="en-US" dirty="0" err="1" smtClean="0"/>
              <a:t>GetEnumerator</a:t>
            </a:r>
            <a:r>
              <a:rPr lang="en-US" dirty="0" smtClean="0"/>
              <a:t>(false), etc.</a:t>
            </a:r>
          </a:p>
          <a:p>
            <a:pPr lvl="1"/>
            <a:r>
              <a:rPr lang="en-US" dirty="0" smtClean="0"/>
              <a:t>Minimizes context switches</a:t>
            </a:r>
          </a:p>
          <a:p>
            <a:pPr lvl="2"/>
            <a:r>
              <a:rPr lang="en-US" dirty="0" smtClean="0"/>
              <a:t>But higher latency and more memory</a:t>
            </a:r>
          </a:p>
          <a:p>
            <a:pPr lvl="1"/>
            <a:endParaRPr lang="en-US" dirty="0" smtClean="0"/>
          </a:p>
          <a:p>
            <a:r>
              <a:rPr lang="en-US" dirty="0" smtClean="0"/>
              <a:t>Inverted: </a:t>
            </a:r>
            <a:r>
              <a:rPr lang="en-US" i="1" dirty="0" smtClean="0"/>
              <a:t>no merging needed</a:t>
            </a:r>
          </a:p>
          <a:p>
            <a:pPr lvl="1"/>
            <a:r>
              <a:rPr lang="en-US" dirty="0" err="1" smtClean="0"/>
              <a:t>ForAll</a:t>
            </a:r>
            <a:r>
              <a:rPr lang="en-US" dirty="0" smtClean="0"/>
              <a:t> extension method</a:t>
            </a:r>
          </a:p>
          <a:p>
            <a:pPr lvl="1"/>
            <a:r>
              <a:rPr lang="en-US" dirty="0" smtClean="0"/>
              <a:t>Most efficient by far</a:t>
            </a:r>
          </a:p>
          <a:p>
            <a:pPr lvl="2"/>
            <a:r>
              <a:rPr lang="en-US" dirty="0" smtClean="0"/>
              <a:t>But more difficult (side-effects)</a:t>
            </a:r>
          </a:p>
          <a:p>
            <a:pPr>
              <a:buNone/>
            </a:pPr>
            <a:endParaRPr lang="en-US" dirty="0" smtClean="0"/>
          </a:p>
          <a:p>
            <a:endParaRPr lang="en-US" dirty="0" smtClean="0"/>
          </a:p>
          <a:p>
            <a:endParaRPr lang="en-US" dirty="0" smtClean="0"/>
          </a:p>
          <a:p>
            <a:endParaRPr lang="en-US" dirty="0"/>
          </a:p>
        </p:txBody>
      </p:sp>
      <p:grpSp>
        <p:nvGrpSpPr>
          <p:cNvPr id="4" name="Group 103"/>
          <p:cNvGrpSpPr/>
          <p:nvPr/>
        </p:nvGrpSpPr>
        <p:grpSpPr>
          <a:xfrm>
            <a:off x="4724400" y="2209800"/>
            <a:ext cx="4267200" cy="990600"/>
            <a:chOff x="4724400" y="1752600"/>
            <a:chExt cx="4267200" cy="990600"/>
          </a:xfrm>
        </p:grpSpPr>
        <p:grpSp>
          <p:nvGrpSpPr>
            <p:cNvPr id="5" name="Group 68"/>
            <p:cNvGrpSpPr/>
            <p:nvPr/>
          </p:nvGrpSpPr>
          <p:grpSpPr>
            <a:xfrm>
              <a:off x="5867400" y="1752600"/>
              <a:ext cx="3124200" cy="990600"/>
              <a:chOff x="5867400" y="3810000"/>
              <a:chExt cx="3124200" cy="990600"/>
            </a:xfrm>
          </p:grpSpPr>
          <p:sp>
            <p:nvSpPr>
              <p:cNvPr id="70" name="Can 69"/>
              <p:cNvSpPr/>
              <p:nvPr/>
            </p:nvSpPr>
            <p:spPr>
              <a:xfrm>
                <a:off x="5867400" y="4114800"/>
                <a:ext cx="381000" cy="457200"/>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endParaRPr lang="en-US" kern="1200">
                  <a:solidFill>
                    <a:prstClr val="white"/>
                  </a:solidFill>
                  <a:latin typeface="Segoe"/>
                  <a:ea typeface="+mn-ea"/>
                  <a:cs typeface="+mn-cs"/>
                </a:endParaRPr>
              </a:p>
            </p:txBody>
          </p:sp>
          <p:sp>
            <p:nvSpPr>
              <p:cNvPr id="71" name="Rectangle 70"/>
              <p:cNvSpPr/>
              <p:nvPr/>
            </p:nvSpPr>
            <p:spPr>
              <a:xfrm>
                <a:off x="6553200" y="3810000"/>
                <a:ext cx="914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63" rtl="0"/>
                <a:r>
                  <a:rPr lang="en-US" sz="1400" kern="1200" dirty="0">
                    <a:solidFill>
                      <a:schemeClr val="tx1"/>
                    </a:solidFill>
                    <a:latin typeface="Segoe"/>
                    <a:ea typeface="+mn-ea"/>
                    <a:cs typeface="+mn-cs"/>
                  </a:rPr>
                  <a:t>Thread 2</a:t>
                </a:r>
              </a:p>
            </p:txBody>
          </p:sp>
          <p:sp>
            <p:nvSpPr>
              <p:cNvPr id="72" name="Rectangle 71"/>
              <p:cNvSpPr/>
              <p:nvPr/>
            </p:nvSpPr>
            <p:spPr>
              <a:xfrm>
                <a:off x="6553200" y="4572000"/>
                <a:ext cx="914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63" rtl="0"/>
                <a:r>
                  <a:rPr lang="en-US" sz="1400" kern="1200" dirty="0">
                    <a:solidFill>
                      <a:schemeClr val="tx1"/>
                    </a:solidFill>
                    <a:latin typeface="Segoe"/>
                    <a:ea typeface="+mn-ea"/>
                    <a:cs typeface="+mn-cs"/>
                  </a:rPr>
                  <a:t>Thread 4</a:t>
                </a:r>
              </a:p>
            </p:txBody>
          </p:sp>
          <p:sp>
            <p:nvSpPr>
              <p:cNvPr id="73" name="Rectangle 72"/>
              <p:cNvSpPr/>
              <p:nvPr/>
            </p:nvSpPr>
            <p:spPr>
              <a:xfrm>
                <a:off x="8077200" y="4156745"/>
                <a:ext cx="9144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a:r>
                  <a:rPr lang="en-US" sz="1400" dirty="0">
                    <a:solidFill>
                      <a:prstClr val="white"/>
                    </a:solidFill>
                    <a:latin typeface="Segoe"/>
                  </a:rPr>
                  <a:t>Thread 1</a:t>
                </a:r>
              </a:p>
            </p:txBody>
          </p:sp>
          <p:cxnSp>
            <p:nvCxnSpPr>
              <p:cNvPr id="74" name="Straight Arrow Connector 73"/>
              <p:cNvCxnSpPr>
                <a:stCxn id="70" idx="4"/>
                <a:endCxn id="71" idx="1"/>
              </p:cNvCxnSpPr>
              <p:nvPr/>
            </p:nvCxnSpPr>
            <p:spPr>
              <a:xfrm flipV="1">
                <a:off x="6248400" y="3924300"/>
                <a:ext cx="3048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5" name="Straight Arrow Connector 74"/>
              <p:cNvCxnSpPr>
                <a:stCxn id="70" idx="4"/>
                <a:endCxn id="72" idx="1"/>
              </p:cNvCxnSpPr>
              <p:nvPr/>
            </p:nvCxnSpPr>
            <p:spPr>
              <a:xfrm>
                <a:off x="6248400" y="4343400"/>
                <a:ext cx="304800" cy="3429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76" name="Rectangle 75"/>
              <p:cNvSpPr/>
              <p:nvPr/>
            </p:nvSpPr>
            <p:spPr>
              <a:xfrm>
                <a:off x="6553200" y="4191000"/>
                <a:ext cx="914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63" rtl="0"/>
                <a:r>
                  <a:rPr lang="en-US" sz="1400" kern="1200" dirty="0">
                    <a:solidFill>
                      <a:schemeClr val="tx1"/>
                    </a:solidFill>
                    <a:latin typeface="Segoe"/>
                    <a:ea typeface="+mn-ea"/>
                    <a:cs typeface="+mn-cs"/>
                  </a:rPr>
                  <a:t>Thread 3</a:t>
                </a:r>
              </a:p>
            </p:txBody>
          </p:sp>
          <p:cxnSp>
            <p:nvCxnSpPr>
              <p:cNvPr id="77" name="Straight Arrow Connector 76"/>
              <p:cNvCxnSpPr>
                <a:stCxn id="70" idx="4"/>
                <a:endCxn id="76" idx="1"/>
              </p:cNvCxnSpPr>
              <p:nvPr/>
            </p:nvCxnSpPr>
            <p:spPr>
              <a:xfrm flipV="1">
                <a:off x="6248400" y="4305300"/>
                <a:ext cx="304800" cy="38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78" name="Can 77"/>
              <p:cNvSpPr/>
              <p:nvPr/>
            </p:nvSpPr>
            <p:spPr>
              <a:xfrm>
                <a:off x="7620000" y="4114800"/>
                <a:ext cx="304800" cy="457200"/>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63"/>
                <a:endParaRPr lang="en-US">
                  <a:solidFill>
                    <a:prstClr val="white"/>
                  </a:solidFill>
                  <a:latin typeface="Segoe"/>
                </a:endParaRPr>
              </a:p>
            </p:txBody>
          </p:sp>
          <p:cxnSp>
            <p:nvCxnSpPr>
              <p:cNvPr id="79" name="Straight Arrow Connector 78"/>
              <p:cNvCxnSpPr>
                <a:stCxn id="71" idx="3"/>
                <a:endCxn id="78" idx="2"/>
              </p:cNvCxnSpPr>
              <p:nvPr/>
            </p:nvCxnSpPr>
            <p:spPr>
              <a:xfrm>
                <a:off x="7467600" y="3924300"/>
                <a:ext cx="1524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0" name="Straight Arrow Connector 79"/>
              <p:cNvCxnSpPr>
                <a:stCxn id="76" idx="3"/>
                <a:endCxn id="78" idx="2"/>
              </p:cNvCxnSpPr>
              <p:nvPr/>
            </p:nvCxnSpPr>
            <p:spPr>
              <a:xfrm>
                <a:off x="7467600" y="4305300"/>
                <a:ext cx="152400" cy="38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1" name="Straight Arrow Connector 80"/>
              <p:cNvCxnSpPr>
                <a:stCxn id="72" idx="3"/>
                <a:endCxn id="78" idx="2"/>
              </p:cNvCxnSpPr>
              <p:nvPr/>
            </p:nvCxnSpPr>
            <p:spPr>
              <a:xfrm flipV="1">
                <a:off x="7467600" y="4343400"/>
                <a:ext cx="152400" cy="3429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82" name="Straight Arrow Connector 81"/>
              <p:cNvCxnSpPr>
                <a:stCxn id="78" idx="4"/>
                <a:endCxn id="73" idx="1"/>
              </p:cNvCxnSpPr>
              <p:nvPr/>
            </p:nvCxnSpPr>
            <p:spPr>
              <a:xfrm>
                <a:off x="7924800" y="4343400"/>
                <a:ext cx="152400" cy="384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pic>
          <p:nvPicPr>
            <p:cNvPr id="1026" name="Picture 2" descr="C:\Users\stoub\AppData\Local\Microsoft\Windows\Temporary Internet Files\Content.IE5\HN4KJEN0\MCj04325410000[1].png"/>
            <p:cNvPicPr>
              <a:picLocks noChangeAspect="1" noChangeArrowheads="1"/>
            </p:cNvPicPr>
            <p:nvPr/>
          </p:nvPicPr>
          <p:blipFill>
            <a:blip r:embed="rId3" cstate="print"/>
            <a:srcRect/>
            <a:stretch>
              <a:fillRect/>
            </a:stretch>
          </p:blipFill>
          <p:spPr bwMode="auto">
            <a:xfrm>
              <a:off x="7658752" y="2201411"/>
              <a:ext cx="257659" cy="228600"/>
            </a:xfrm>
            <a:prstGeom prst="rect">
              <a:avLst/>
            </a:prstGeom>
            <a:noFill/>
          </p:spPr>
        </p:pic>
        <p:pic>
          <p:nvPicPr>
            <p:cNvPr id="83" name="Picture 2" descr="C:\Users\stoub\AppData\Local\Microsoft\Windows\Temporary Internet Files\Content.IE5\HN4KJEN0\MCj04325410000[1].png"/>
            <p:cNvPicPr>
              <a:picLocks noChangeAspect="1" noChangeArrowheads="1"/>
            </p:cNvPicPr>
            <p:nvPr/>
          </p:nvPicPr>
          <p:blipFill>
            <a:blip r:embed="rId3" cstate="print"/>
            <a:srcRect/>
            <a:stretch>
              <a:fillRect/>
            </a:stretch>
          </p:blipFill>
          <p:spPr bwMode="auto">
            <a:xfrm>
              <a:off x="5943600" y="2209800"/>
              <a:ext cx="257659" cy="228600"/>
            </a:xfrm>
            <a:prstGeom prst="rect">
              <a:avLst/>
            </a:prstGeom>
            <a:noFill/>
          </p:spPr>
        </p:pic>
        <p:sp>
          <p:nvSpPr>
            <p:cNvPr id="96" name="Rectangle 95"/>
            <p:cNvSpPr/>
            <p:nvPr/>
          </p:nvSpPr>
          <p:spPr>
            <a:xfrm>
              <a:off x="4724400" y="2057400"/>
              <a:ext cx="9144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rtl="0"/>
              <a:r>
                <a:rPr lang="en-US" sz="1400" kern="1200" dirty="0">
                  <a:solidFill>
                    <a:prstClr val="white"/>
                  </a:solidFill>
                  <a:latin typeface="Segoe"/>
                  <a:ea typeface="+mn-ea"/>
                  <a:cs typeface="+mn-cs"/>
                </a:rPr>
                <a:t>Thread 1</a:t>
              </a:r>
            </a:p>
          </p:txBody>
        </p:sp>
        <p:cxnSp>
          <p:nvCxnSpPr>
            <p:cNvPr id="97" name="Straight Arrow Connector 96"/>
            <p:cNvCxnSpPr/>
            <p:nvPr/>
          </p:nvCxnSpPr>
          <p:spPr>
            <a:xfrm>
              <a:off x="5638800" y="2286000"/>
              <a:ext cx="228600"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grpSp>
        <p:nvGrpSpPr>
          <p:cNvPr id="6" name="Group 104"/>
          <p:cNvGrpSpPr/>
          <p:nvPr/>
        </p:nvGrpSpPr>
        <p:grpSpPr>
          <a:xfrm>
            <a:off x="4724400" y="3505200"/>
            <a:ext cx="4267200" cy="990600"/>
            <a:chOff x="4724400" y="3581400"/>
            <a:chExt cx="4267200" cy="990600"/>
          </a:xfrm>
        </p:grpSpPr>
        <p:grpSp>
          <p:nvGrpSpPr>
            <p:cNvPr id="7" name="Group 53"/>
            <p:cNvGrpSpPr/>
            <p:nvPr/>
          </p:nvGrpSpPr>
          <p:grpSpPr>
            <a:xfrm>
              <a:off x="5867400" y="3581400"/>
              <a:ext cx="3124200" cy="990600"/>
              <a:chOff x="5867400" y="3810000"/>
              <a:chExt cx="3124200" cy="990600"/>
            </a:xfrm>
          </p:grpSpPr>
          <p:sp>
            <p:nvSpPr>
              <p:cNvPr id="41" name="Can 40"/>
              <p:cNvSpPr/>
              <p:nvPr/>
            </p:nvSpPr>
            <p:spPr>
              <a:xfrm>
                <a:off x="5867400" y="4114800"/>
                <a:ext cx="381000" cy="457200"/>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63"/>
                <a:endParaRPr lang="en-US">
                  <a:solidFill>
                    <a:prstClr val="white"/>
                  </a:solidFill>
                  <a:latin typeface="Segoe"/>
                </a:endParaRPr>
              </a:p>
            </p:txBody>
          </p:sp>
          <p:sp>
            <p:nvSpPr>
              <p:cNvPr id="42" name="Rectangle 41"/>
              <p:cNvSpPr/>
              <p:nvPr/>
            </p:nvSpPr>
            <p:spPr>
              <a:xfrm>
                <a:off x="6553200" y="3810000"/>
                <a:ext cx="914400"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a:r>
                  <a:rPr lang="en-US" sz="1400" dirty="0">
                    <a:solidFill>
                      <a:prstClr val="white"/>
                    </a:solidFill>
                    <a:latin typeface="Segoe"/>
                  </a:rPr>
                  <a:t>Thread 1</a:t>
                </a:r>
              </a:p>
            </p:txBody>
          </p:sp>
          <p:sp>
            <p:nvSpPr>
              <p:cNvPr id="43" name="Rectangle 42"/>
              <p:cNvSpPr/>
              <p:nvPr/>
            </p:nvSpPr>
            <p:spPr>
              <a:xfrm>
                <a:off x="6553200" y="4572000"/>
                <a:ext cx="914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63"/>
                <a:r>
                  <a:rPr lang="en-US" sz="1400" dirty="0">
                    <a:solidFill>
                      <a:schemeClr val="tx1"/>
                    </a:solidFill>
                    <a:latin typeface="Segoe"/>
                  </a:rPr>
                  <a:t>Thread 3</a:t>
                </a:r>
              </a:p>
            </p:txBody>
          </p:sp>
          <p:sp>
            <p:nvSpPr>
              <p:cNvPr id="44" name="Rectangle 43"/>
              <p:cNvSpPr/>
              <p:nvPr/>
            </p:nvSpPr>
            <p:spPr>
              <a:xfrm>
                <a:off x="8077200" y="4139968"/>
                <a:ext cx="9144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a:r>
                  <a:rPr lang="en-US" sz="1400" dirty="0">
                    <a:solidFill>
                      <a:prstClr val="white"/>
                    </a:solidFill>
                    <a:latin typeface="Segoe"/>
                  </a:rPr>
                  <a:t>Thread 1</a:t>
                </a:r>
              </a:p>
            </p:txBody>
          </p:sp>
          <p:cxnSp>
            <p:nvCxnSpPr>
              <p:cNvPr id="45" name="Straight Arrow Connector 44"/>
              <p:cNvCxnSpPr>
                <a:stCxn id="41" idx="4"/>
                <a:endCxn id="42" idx="1"/>
              </p:cNvCxnSpPr>
              <p:nvPr/>
            </p:nvCxnSpPr>
            <p:spPr>
              <a:xfrm flipV="1">
                <a:off x="6248400" y="3924300"/>
                <a:ext cx="3048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6" name="Straight Arrow Connector 45"/>
              <p:cNvCxnSpPr>
                <a:stCxn id="41" idx="4"/>
                <a:endCxn id="43" idx="1"/>
              </p:cNvCxnSpPr>
              <p:nvPr/>
            </p:nvCxnSpPr>
            <p:spPr>
              <a:xfrm>
                <a:off x="6248400" y="4343400"/>
                <a:ext cx="304800" cy="3429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47" name="Rectangle 46"/>
              <p:cNvSpPr/>
              <p:nvPr/>
            </p:nvSpPr>
            <p:spPr>
              <a:xfrm>
                <a:off x="6553200" y="4191000"/>
                <a:ext cx="914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63"/>
                <a:r>
                  <a:rPr lang="en-US" sz="1400" dirty="0">
                    <a:solidFill>
                      <a:schemeClr val="tx1"/>
                    </a:solidFill>
                    <a:latin typeface="Segoe"/>
                  </a:rPr>
                  <a:t>Thread 2</a:t>
                </a:r>
              </a:p>
            </p:txBody>
          </p:sp>
          <p:cxnSp>
            <p:nvCxnSpPr>
              <p:cNvPr id="48" name="Straight Arrow Connector 47"/>
              <p:cNvCxnSpPr>
                <a:stCxn id="41" idx="4"/>
                <a:endCxn id="47" idx="1"/>
              </p:cNvCxnSpPr>
              <p:nvPr/>
            </p:nvCxnSpPr>
            <p:spPr>
              <a:xfrm flipV="1">
                <a:off x="6248400" y="4305300"/>
                <a:ext cx="304800" cy="38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49" name="Can 48"/>
              <p:cNvSpPr/>
              <p:nvPr/>
            </p:nvSpPr>
            <p:spPr>
              <a:xfrm>
                <a:off x="7620000" y="4114800"/>
                <a:ext cx="304800" cy="457200"/>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63"/>
                <a:endParaRPr lang="en-US">
                  <a:solidFill>
                    <a:prstClr val="white"/>
                  </a:solidFill>
                  <a:latin typeface="Segoe"/>
                </a:endParaRPr>
              </a:p>
            </p:txBody>
          </p:sp>
          <p:cxnSp>
            <p:nvCxnSpPr>
              <p:cNvPr id="50" name="Straight Arrow Connector 49"/>
              <p:cNvCxnSpPr>
                <a:stCxn id="42" idx="3"/>
                <a:endCxn id="49" idx="2"/>
              </p:cNvCxnSpPr>
              <p:nvPr/>
            </p:nvCxnSpPr>
            <p:spPr>
              <a:xfrm>
                <a:off x="7467600" y="3924300"/>
                <a:ext cx="1524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1" name="Straight Arrow Connector 50"/>
              <p:cNvCxnSpPr>
                <a:stCxn id="47" idx="3"/>
                <a:endCxn id="49" idx="2"/>
              </p:cNvCxnSpPr>
              <p:nvPr/>
            </p:nvCxnSpPr>
            <p:spPr>
              <a:xfrm>
                <a:off x="7467600" y="4305300"/>
                <a:ext cx="152400" cy="38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2" name="Straight Arrow Connector 51"/>
              <p:cNvCxnSpPr>
                <a:stCxn id="43" idx="3"/>
                <a:endCxn id="49" idx="2"/>
              </p:cNvCxnSpPr>
              <p:nvPr/>
            </p:nvCxnSpPr>
            <p:spPr>
              <a:xfrm flipV="1">
                <a:off x="7467600" y="4343400"/>
                <a:ext cx="152400" cy="3429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3" name="Straight Arrow Connector 52"/>
              <p:cNvCxnSpPr>
                <a:stCxn id="49" idx="4"/>
                <a:endCxn id="44" idx="1"/>
              </p:cNvCxnSpPr>
              <p:nvPr/>
            </p:nvCxnSpPr>
            <p:spPr>
              <a:xfrm flipV="1">
                <a:off x="7924800" y="4330468"/>
                <a:ext cx="152400" cy="1293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pic>
          <p:nvPicPr>
            <p:cNvPr id="84" name="Picture 2" descr="C:\Users\stoub\AppData\Local\Microsoft\Windows\Temporary Internet Files\Content.IE5\HN4KJEN0\MCj04325410000[1].png"/>
            <p:cNvPicPr>
              <a:picLocks noChangeAspect="1" noChangeArrowheads="1"/>
            </p:cNvPicPr>
            <p:nvPr/>
          </p:nvPicPr>
          <p:blipFill>
            <a:blip r:embed="rId3" cstate="print"/>
            <a:srcRect/>
            <a:stretch>
              <a:fillRect/>
            </a:stretch>
          </p:blipFill>
          <p:spPr bwMode="auto">
            <a:xfrm>
              <a:off x="5943600" y="4038601"/>
              <a:ext cx="257659" cy="228600"/>
            </a:xfrm>
            <a:prstGeom prst="rect">
              <a:avLst/>
            </a:prstGeom>
            <a:noFill/>
          </p:spPr>
        </p:pic>
        <p:pic>
          <p:nvPicPr>
            <p:cNvPr id="1027" name="Picture 3" descr="C:\Users\stoub\AppData\Local\Microsoft\Windows\Temporary Internet Files\Content.IE5\TP8OPH9J\MCj04326730000[1].png"/>
            <p:cNvPicPr>
              <a:picLocks noChangeAspect="1" noChangeArrowheads="1"/>
            </p:cNvPicPr>
            <p:nvPr/>
          </p:nvPicPr>
          <p:blipFill>
            <a:blip r:embed="rId4" cstate="print"/>
            <a:srcRect/>
            <a:stretch>
              <a:fillRect/>
            </a:stretch>
          </p:blipFill>
          <p:spPr bwMode="auto">
            <a:xfrm>
              <a:off x="7620000" y="3979179"/>
              <a:ext cx="304800" cy="304800"/>
            </a:xfrm>
            <a:prstGeom prst="rect">
              <a:avLst/>
            </a:prstGeom>
            <a:noFill/>
          </p:spPr>
        </p:pic>
        <p:sp>
          <p:nvSpPr>
            <p:cNvPr id="99" name="Rectangle 98"/>
            <p:cNvSpPr/>
            <p:nvPr/>
          </p:nvSpPr>
          <p:spPr>
            <a:xfrm>
              <a:off x="4724400" y="3886201"/>
              <a:ext cx="9144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a:r>
                <a:rPr lang="en-US" sz="1400" dirty="0">
                  <a:solidFill>
                    <a:prstClr val="white"/>
                  </a:solidFill>
                  <a:latin typeface="Segoe"/>
                </a:rPr>
                <a:t>Thread 1</a:t>
              </a:r>
            </a:p>
          </p:txBody>
        </p:sp>
        <p:cxnSp>
          <p:nvCxnSpPr>
            <p:cNvPr id="100" name="Straight Arrow Connector 99"/>
            <p:cNvCxnSpPr/>
            <p:nvPr/>
          </p:nvCxnSpPr>
          <p:spPr>
            <a:xfrm>
              <a:off x="5638800" y="4114801"/>
              <a:ext cx="228600"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grpSp>
        <p:nvGrpSpPr>
          <p:cNvPr id="8" name="Group 105"/>
          <p:cNvGrpSpPr/>
          <p:nvPr/>
        </p:nvGrpSpPr>
        <p:grpSpPr>
          <a:xfrm>
            <a:off x="4724400" y="5104605"/>
            <a:ext cx="4038600" cy="991395"/>
            <a:chOff x="4724400" y="5485605"/>
            <a:chExt cx="4038600" cy="991395"/>
          </a:xfrm>
        </p:grpSpPr>
        <p:grpSp>
          <p:nvGrpSpPr>
            <p:cNvPr id="9" name="Group 67"/>
            <p:cNvGrpSpPr/>
            <p:nvPr/>
          </p:nvGrpSpPr>
          <p:grpSpPr>
            <a:xfrm>
              <a:off x="5867400" y="5485605"/>
              <a:ext cx="1600200" cy="990600"/>
              <a:chOff x="5867400" y="5257800"/>
              <a:chExt cx="1600200" cy="990600"/>
            </a:xfrm>
          </p:grpSpPr>
          <p:sp>
            <p:nvSpPr>
              <p:cNvPr id="55" name="Can 54"/>
              <p:cNvSpPr/>
              <p:nvPr/>
            </p:nvSpPr>
            <p:spPr>
              <a:xfrm>
                <a:off x="5867400" y="5562600"/>
                <a:ext cx="381000" cy="457200"/>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63"/>
                <a:endParaRPr lang="en-US">
                  <a:solidFill>
                    <a:prstClr val="white"/>
                  </a:solidFill>
                  <a:latin typeface="Segoe"/>
                </a:endParaRPr>
              </a:p>
            </p:txBody>
          </p:sp>
          <p:sp>
            <p:nvSpPr>
              <p:cNvPr id="56" name="Rectangle 55"/>
              <p:cNvSpPr/>
              <p:nvPr/>
            </p:nvSpPr>
            <p:spPr>
              <a:xfrm>
                <a:off x="6553200" y="5257800"/>
                <a:ext cx="914400"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a:r>
                  <a:rPr lang="en-US" sz="1400" dirty="0">
                    <a:solidFill>
                      <a:prstClr val="white"/>
                    </a:solidFill>
                    <a:latin typeface="Segoe"/>
                  </a:rPr>
                  <a:t>Thread 1</a:t>
                </a:r>
              </a:p>
            </p:txBody>
          </p:sp>
          <p:sp>
            <p:nvSpPr>
              <p:cNvPr id="57" name="Rectangle 56"/>
              <p:cNvSpPr/>
              <p:nvPr/>
            </p:nvSpPr>
            <p:spPr>
              <a:xfrm>
                <a:off x="6553200" y="6019800"/>
                <a:ext cx="914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63"/>
                <a:r>
                  <a:rPr lang="en-US" sz="1400" dirty="0">
                    <a:solidFill>
                      <a:schemeClr val="tx1"/>
                    </a:solidFill>
                    <a:latin typeface="Segoe"/>
                  </a:rPr>
                  <a:t>Thread 3</a:t>
                </a:r>
              </a:p>
            </p:txBody>
          </p:sp>
          <p:cxnSp>
            <p:nvCxnSpPr>
              <p:cNvPr id="58" name="Straight Arrow Connector 57"/>
              <p:cNvCxnSpPr>
                <a:stCxn id="55" idx="4"/>
                <a:endCxn id="56" idx="1"/>
              </p:cNvCxnSpPr>
              <p:nvPr/>
            </p:nvCxnSpPr>
            <p:spPr>
              <a:xfrm flipV="1">
                <a:off x="6248400" y="5372100"/>
                <a:ext cx="3048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9" name="Straight Arrow Connector 58"/>
              <p:cNvCxnSpPr>
                <a:stCxn id="55" idx="4"/>
                <a:endCxn id="57" idx="1"/>
              </p:cNvCxnSpPr>
              <p:nvPr/>
            </p:nvCxnSpPr>
            <p:spPr>
              <a:xfrm>
                <a:off x="6248400" y="5791200"/>
                <a:ext cx="304800" cy="3429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60" name="Rectangle 59"/>
              <p:cNvSpPr/>
              <p:nvPr/>
            </p:nvSpPr>
            <p:spPr>
              <a:xfrm>
                <a:off x="6553200" y="5638800"/>
                <a:ext cx="9144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63"/>
                <a:r>
                  <a:rPr lang="en-US" sz="1400" dirty="0">
                    <a:solidFill>
                      <a:schemeClr val="tx1"/>
                    </a:solidFill>
                    <a:latin typeface="Segoe"/>
                  </a:rPr>
                  <a:t>Thread 2</a:t>
                </a:r>
              </a:p>
            </p:txBody>
          </p:sp>
          <p:cxnSp>
            <p:nvCxnSpPr>
              <p:cNvPr id="61" name="Straight Arrow Connector 60"/>
              <p:cNvCxnSpPr>
                <a:stCxn id="55" idx="4"/>
                <a:endCxn id="60" idx="1"/>
              </p:cNvCxnSpPr>
              <p:nvPr/>
            </p:nvCxnSpPr>
            <p:spPr>
              <a:xfrm flipV="1">
                <a:off x="6248400" y="5753100"/>
                <a:ext cx="304800" cy="38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pic>
          <p:nvPicPr>
            <p:cNvPr id="85" name="Picture 2" descr="C:\Users\stoub\AppData\Local\Microsoft\Windows\Temporary Internet Files\Content.IE5\HN4KJEN0\MCj04325410000[1].png"/>
            <p:cNvPicPr>
              <a:picLocks noChangeAspect="1" noChangeArrowheads="1"/>
            </p:cNvPicPr>
            <p:nvPr/>
          </p:nvPicPr>
          <p:blipFill>
            <a:blip r:embed="rId3" cstate="print"/>
            <a:srcRect/>
            <a:stretch>
              <a:fillRect/>
            </a:stretch>
          </p:blipFill>
          <p:spPr bwMode="auto">
            <a:xfrm>
              <a:off x="5943600" y="5942806"/>
              <a:ext cx="257659" cy="228600"/>
            </a:xfrm>
            <a:prstGeom prst="rect">
              <a:avLst/>
            </a:prstGeom>
            <a:noFill/>
          </p:spPr>
        </p:pic>
        <p:sp>
          <p:nvSpPr>
            <p:cNvPr id="86" name="Rectangle 85"/>
            <p:cNvSpPr/>
            <p:nvPr/>
          </p:nvSpPr>
          <p:spPr>
            <a:xfrm>
              <a:off x="7848600" y="5790406"/>
              <a:ext cx="9144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a:r>
                <a:rPr lang="en-US" sz="1400" dirty="0">
                  <a:solidFill>
                    <a:prstClr val="white"/>
                  </a:solidFill>
                  <a:latin typeface="Segoe"/>
                </a:rPr>
                <a:t>Thread 1</a:t>
              </a:r>
            </a:p>
          </p:txBody>
        </p:sp>
        <p:cxnSp>
          <p:nvCxnSpPr>
            <p:cNvPr id="88" name="Straight Connector 87"/>
            <p:cNvCxnSpPr/>
            <p:nvPr/>
          </p:nvCxnSpPr>
          <p:spPr>
            <a:xfrm rot="5400000">
              <a:off x="7124700" y="5980906"/>
              <a:ext cx="990600" cy="1588"/>
            </a:xfrm>
            <a:prstGeom prst="line">
              <a:avLst/>
            </a:prstGeom>
            <a:ln>
              <a:solidFill>
                <a:srgbClr val="C00000"/>
              </a:solidFill>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91" name="Straight Arrow Connector 90"/>
            <p:cNvCxnSpPr/>
            <p:nvPr/>
          </p:nvCxnSpPr>
          <p:spPr>
            <a:xfrm flipV="1">
              <a:off x="7620000" y="5984751"/>
              <a:ext cx="228600" cy="839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01" name="Rectangle 100"/>
            <p:cNvSpPr/>
            <p:nvPr/>
          </p:nvSpPr>
          <p:spPr>
            <a:xfrm>
              <a:off x="4724400" y="5790406"/>
              <a:ext cx="9144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63"/>
              <a:r>
                <a:rPr lang="en-US" sz="1400" dirty="0">
                  <a:solidFill>
                    <a:prstClr val="white"/>
                  </a:solidFill>
                  <a:latin typeface="Segoe"/>
                </a:rPr>
                <a:t>Thread 1</a:t>
              </a:r>
            </a:p>
          </p:txBody>
        </p:sp>
        <p:cxnSp>
          <p:nvCxnSpPr>
            <p:cNvPr id="102" name="Straight Arrow Connector 101"/>
            <p:cNvCxnSpPr/>
            <p:nvPr/>
          </p:nvCxnSpPr>
          <p:spPr>
            <a:xfrm>
              <a:off x="5638800" y="6019006"/>
              <a:ext cx="228600"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2000"/>
                                        <p:tgtEl>
                                          <p:spTgt spid="3">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2000"/>
                                        <p:tgtEl>
                                          <p:spTgt spid="3">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 Parallel Extensions</a:t>
            </a:r>
            <a:endParaRPr lang="en-GB" dirty="0"/>
          </a:p>
        </p:txBody>
      </p:sp>
      <p:sp>
        <p:nvSpPr>
          <p:cNvPr id="3" name="Content Placeholder 2"/>
          <p:cNvSpPr>
            <a:spLocks noGrp="1"/>
          </p:cNvSpPr>
          <p:nvPr>
            <p:ph idx="1"/>
          </p:nvPr>
        </p:nvSpPr>
        <p:spPr>
          <a:xfrm>
            <a:off x="495300" y="1905000"/>
            <a:ext cx="8648700" cy="4419600"/>
          </a:xfrm>
        </p:spPr>
        <p:txBody>
          <a:bodyPr/>
          <a:lstStyle/>
          <a:p>
            <a:r>
              <a:rPr lang="en-GB" dirty="0" smtClean="0"/>
              <a:t>Task Parallel Library (TPL)</a:t>
            </a:r>
          </a:p>
          <a:p>
            <a:pPr lvl="1"/>
            <a:r>
              <a:rPr lang="en-GB" dirty="0" smtClean="0"/>
              <a:t>Imperative Task Parallelism – </a:t>
            </a:r>
            <a:r>
              <a:rPr lang="en-GB" dirty="0" err="1" smtClean="0">
                <a:latin typeface="Consolas" pitchFamily="49" charset="0"/>
              </a:rPr>
              <a:t>TaskManager</a:t>
            </a:r>
            <a:r>
              <a:rPr lang="en-GB" dirty="0" smtClean="0">
                <a:latin typeface="Consolas" pitchFamily="49" charset="0"/>
              </a:rPr>
              <a:t> </a:t>
            </a:r>
            <a:r>
              <a:rPr lang="en-GB" dirty="0" smtClean="0"/>
              <a:t>etc</a:t>
            </a:r>
          </a:p>
          <a:p>
            <a:pPr lvl="1"/>
            <a:r>
              <a:rPr lang="en-GB" dirty="0" smtClean="0"/>
              <a:t>Imperative Data Parallelism – </a:t>
            </a:r>
            <a:r>
              <a:rPr lang="en-GB" dirty="0" smtClean="0">
                <a:latin typeface="Consolas" pitchFamily="49" charset="0"/>
              </a:rPr>
              <a:t>Parallel</a:t>
            </a:r>
            <a:endParaRPr lang="en-GB" dirty="0" smtClean="0"/>
          </a:p>
          <a:p>
            <a:r>
              <a:rPr lang="en-GB" dirty="0" smtClean="0"/>
              <a:t>Parallel LINQ (PLINQ)</a:t>
            </a:r>
          </a:p>
          <a:p>
            <a:pPr lvl="1"/>
            <a:r>
              <a:rPr lang="en-GB" dirty="0" smtClean="0"/>
              <a:t>Declarative Data Parallelism – </a:t>
            </a:r>
            <a:r>
              <a:rPr lang="en-GB" dirty="0" err="1" smtClean="0">
                <a:latin typeface="Consolas" pitchFamily="49" charset="0"/>
              </a:rPr>
              <a:t>AsParallel</a:t>
            </a:r>
            <a:endParaRPr lang="en-GB" dirty="0">
              <a:latin typeface="Consolas" pitchFamily="49" charset="0"/>
            </a:endParaRPr>
          </a:p>
          <a:p>
            <a:r>
              <a:rPr lang="en-GB" dirty="0" smtClean="0"/>
              <a:t>Coordination Data Structures (CDS)</a:t>
            </a:r>
          </a:p>
          <a:p>
            <a:pPr lvl="1"/>
            <a:r>
              <a:rPr lang="en-US" dirty="0" smtClean="0"/>
              <a:t>Thread-safe collections, Work exchange constructs, Phased operation primitives, Locks, Initialization support</a:t>
            </a:r>
          </a:p>
        </p:txBody>
      </p:sp>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GB" dirty="0" smtClean="0"/>
              <a:t>Binaries, Code, Forums, blogs, videos, </a:t>
            </a:r>
            <a:r>
              <a:rPr lang="en-GB" dirty="0" err="1" smtClean="0"/>
              <a:t>screencasts</a:t>
            </a:r>
            <a:r>
              <a:rPr lang="en-GB" dirty="0" smtClean="0"/>
              <a:t>, podcasts, articles, samples</a:t>
            </a:r>
          </a:p>
          <a:p>
            <a:endParaRPr lang="en-GB" dirty="0" smtClean="0"/>
          </a:p>
          <a:p>
            <a:endParaRPr lang="en-GB" dirty="0" smtClean="0"/>
          </a:p>
          <a:p>
            <a:r>
              <a:rPr lang="en-GB" dirty="0" smtClean="0"/>
              <a:t>My blog for resources to this session</a:t>
            </a:r>
            <a:endParaRPr lang="en-GB" dirty="0"/>
          </a:p>
        </p:txBody>
      </p:sp>
      <p:sp>
        <p:nvSpPr>
          <p:cNvPr id="4" name="Rectangle 3"/>
          <p:cNvSpPr/>
          <p:nvPr/>
        </p:nvSpPr>
        <p:spPr>
          <a:xfrm>
            <a:off x="0" y="3276600"/>
            <a:ext cx="9144000" cy="584775"/>
          </a:xfrm>
          <a:prstGeom prst="rect">
            <a:avLst/>
          </a:prstGeom>
        </p:spPr>
        <p:txBody>
          <a:bodyPr wrap="square">
            <a:spAutoFit/>
          </a:bodyPr>
          <a:lstStyle/>
          <a:p>
            <a:pPr marL="860425" lvl="1" indent="-341313" algn="ctr"/>
            <a:r>
              <a:rPr lang="en-US" sz="3200" b="1" dirty="0" smtClean="0">
                <a:solidFill>
                  <a:srgbClr val="FFFFFF"/>
                </a:solidFill>
                <a:latin typeface="Segoe"/>
                <a:hlinkClick r:id="rId3"/>
              </a:rPr>
              <a:t>http://msdn.microsoft.com/concurrency</a:t>
            </a:r>
            <a:r>
              <a:rPr lang="en-US" sz="3200" b="1" dirty="0" smtClean="0">
                <a:solidFill>
                  <a:srgbClr val="FFFFFF"/>
                </a:solidFill>
                <a:latin typeface="Segoe"/>
              </a:rPr>
              <a:t> </a:t>
            </a:r>
          </a:p>
        </p:txBody>
      </p:sp>
      <p:sp>
        <p:nvSpPr>
          <p:cNvPr id="5" name="Rectangle 4"/>
          <p:cNvSpPr/>
          <p:nvPr/>
        </p:nvSpPr>
        <p:spPr>
          <a:xfrm>
            <a:off x="0" y="5039380"/>
            <a:ext cx="9144000" cy="584775"/>
          </a:xfrm>
          <a:prstGeom prst="rect">
            <a:avLst/>
          </a:prstGeom>
        </p:spPr>
        <p:txBody>
          <a:bodyPr wrap="square">
            <a:spAutoFit/>
          </a:bodyPr>
          <a:lstStyle/>
          <a:p>
            <a:pPr marL="860425" lvl="1" indent="-341313" algn="ctr"/>
            <a:r>
              <a:rPr lang="en-US" sz="3200" b="1" dirty="0" smtClean="0">
                <a:solidFill>
                  <a:srgbClr val="FFFFFF"/>
                </a:solidFill>
                <a:latin typeface="Segoe"/>
                <a:hlinkClick r:id="rId4"/>
              </a:rPr>
              <a:t>http://www.danielmoth.com/Blog</a:t>
            </a:r>
            <a:endParaRPr lang="en-US" sz="3200" b="1" dirty="0" smtClean="0">
              <a:solidFill>
                <a:srgbClr val="FFFFFF"/>
              </a:solidFill>
              <a:latin typeface="Segoe"/>
              <a:hlinkClick r:id="rId3"/>
            </a:endParaRPr>
          </a:p>
        </p:txBody>
      </p:sp>
    </p:spTree>
  </p:cSld>
  <p:clrMapOvr>
    <a:masterClrMapping/>
  </p:clrMapOvr>
  <p:transition advTm="6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360452"/>
          <p:cNvPicPr>
            <a:picLocks noChangeAspect="1" noChangeArrowheads="1"/>
          </p:cNvPicPr>
          <p:nvPr/>
        </p:nvPicPr>
        <p:blipFill>
          <a:blip r:embed="rId3"/>
          <a:srcRect/>
          <a:stretch>
            <a:fillRect/>
          </a:stretch>
        </p:blipFill>
        <p:spPr bwMode="auto">
          <a:xfrm>
            <a:off x="1" y="2264989"/>
            <a:ext cx="8448386" cy="1798544"/>
          </a:xfrm>
          <a:prstGeom prst="rect">
            <a:avLst/>
          </a:prstGeom>
          <a:noFill/>
          <a:ln w="9525">
            <a:noFill/>
            <a:miter lim="800000"/>
            <a:headEnd/>
            <a:tailEnd/>
          </a:ln>
        </p:spPr>
      </p:pic>
      <p:pic>
        <p:nvPicPr>
          <p:cNvPr id="21507" name="Rectangle 360451"/>
          <p:cNvPicPr>
            <a:picLocks noChangeAspect="1" noChangeArrowheads="1"/>
          </p:cNvPicPr>
          <p:nvPr/>
        </p:nvPicPr>
        <p:blipFill>
          <a:blip r:embed="rId4">
            <a:lum bright="-100000"/>
          </a:blip>
          <a:srcRect/>
          <a:stretch>
            <a:fillRect/>
          </a:stretch>
        </p:blipFill>
        <p:spPr bwMode="auto">
          <a:xfrm>
            <a:off x="1916546" y="2640386"/>
            <a:ext cx="4978977" cy="1074364"/>
          </a:xfrm>
          <a:prstGeom prst="rect">
            <a:avLst/>
          </a:prstGeom>
          <a:noFill/>
          <a:ln w="9525">
            <a:noFill/>
            <a:miter lim="800000"/>
            <a:headEnd/>
            <a:tailEnd/>
          </a:ln>
        </p:spPr>
      </p:pic>
      <p:sp>
        <p:nvSpPr>
          <p:cNvPr id="21508" name="TextBox 360454"/>
          <p:cNvSpPr txBox="1">
            <a:spLocks noChangeArrowheads="1"/>
          </p:cNvSpPr>
          <p:nvPr/>
        </p:nvSpPr>
        <p:spPr bwMode="auto">
          <a:xfrm>
            <a:off x="307398" y="5661702"/>
            <a:ext cx="8533534" cy="523198"/>
          </a:xfrm>
          <a:prstGeom prst="rect">
            <a:avLst/>
          </a:prstGeom>
          <a:noFill/>
          <a:ln w="9525">
            <a:noFill/>
            <a:miter lim="800000"/>
            <a:headEnd/>
            <a:tailEnd/>
          </a:ln>
        </p:spPr>
        <p:txBody>
          <a:bodyPr lIns="91418" tIns="45709" rIns="91418" bIns="45709">
            <a:spAutoFit/>
          </a:bodyPr>
          <a:lstStyle/>
          <a:p>
            <a:pPr algn="ctr"/>
            <a:r>
              <a:rPr lang="en-US" sz="700" dirty="0">
                <a:latin typeface="Segoe"/>
                <a:cs typeface="Arial" charset="0"/>
              </a:rPr>
              <a:t>© </a:t>
            </a:r>
            <a:r>
              <a:rPr lang="en-US" sz="700" dirty="0" smtClean="0">
                <a:latin typeface="Segoe"/>
                <a:cs typeface="Arial" charset="0"/>
              </a:rPr>
              <a:t>2008 </a:t>
            </a:r>
            <a:r>
              <a:rPr lang="en-US" sz="700" dirty="0">
                <a:latin typeface="Segoe"/>
                <a:cs typeface="Arial" charset="0"/>
              </a:rPr>
              <a:t>Microsoft Corporation. All rights reserved. Microsoft, Windows, Windows Vista and other product names are or may be registered trademarks and/or trademarks in the U.S. and/or other countries.</a:t>
            </a:r>
          </a:p>
          <a:p>
            <a:pPr algn="ctr"/>
            <a:r>
              <a:rPr lang="en-US" sz="700" dirty="0">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a:cs typeface="Arial" charset="0"/>
              </a:rPr>
            </a:br>
            <a:r>
              <a:rPr lang="en-US" sz="700" dirty="0">
                <a:latin typeface="Segoe"/>
                <a:cs typeface="Arial" charset="0"/>
              </a:rPr>
              <a:t>MICROSOFT MAKES NO WARRANTIES, EXPRESS, IMPLIED OR STATUTORY, AS TO THE INFORMATION IN THIS PRESENTATION.</a:t>
            </a:r>
          </a:p>
        </p:txBody>
      </p:sp>
    </p:spTree>
  </p:cSld>
  <p:clrMapOvr>
    <a:masterClrMapping/>
  </p:clrMapOvr>
  <p:transition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Manycore</a:t>
            </a:r>
            <a:r>
              <a:rPr lang="en-US" dirty="0" smtClean="0"/>
              <a:t> Shift</a:t>
            </a:r>
            <a:endParaRPr lang="en-US" dirty="0"/>
          </a:p>
        </p:txBody>
      </p:sp>
      <p:sp>
        <p:nvSpPr>
          <p:cNvPr id="3" name="Content Placeholder 2"/>
          <p:cNvSpPr>
            <a:spLocks noGrp="1"/>
          </p:cNvSpPr>
          <p:nvPr>
            <p:ph idx="1"/>
          </p:nvPr>
        </p:nvSpPr>
        <p:spPr>
          <a:xfrm>
            <a:off x="76200" y="1828800"/>
            <a:ext cx="9067800" cy="4419600"/>
          </a:xfrm>
        </p:spPr>
        <p:txBody>
          <a:bodyPr>
            <a:noAutofit/>
          </a:bodyPr>
          <a:lstStyle/>
          <a:p>
            <a:pPr>
              <a:buNone/>
            </a:pPr>
            <a:r>
              <a:rPr lang="en-US" sz="1600" dirty="0" smtClean="0"/>
              <a:t>“[A]</a:t>
            </a:r>
            <a:r>
              <a:rPr lang="en-US" sz="1600" dirty="0" err="1" smtClean="0"/>
              <a:t>fter</a:t>
            </a:r>
            <a:r>
              <a:rPr lang="en-US" sz="1600" dirty="0" smtClean="0"/>
              <a:t> decades of single core processors, the high volume processor industry has gone from single to dual to quad-core in just the last two years. Moore’s Law scaling should </a:t>
            </a:r>
            <a:r>
              <a:rPr lang="en-US" sz="1600" b="1" dirty="0" smtClean="0">
                <a:effectLst>
                  <a:glow rad="63500">
                    <a:schemeClr val="accent1">
                      <a:satMod val="175000"/>
                      <a:alpha val="40000"/>
                    </a:schemeClr>
                  </a:glow>
                </a:effectLst>
              </a:rPr>
              <a:t>easily let us hit the 80-core mark</a:t>
            </a:r>
            <a:r>
              <a:rPr lang="en-US" sz="1600" dirty="0" smtClean="0"/>
              <a:t> in mainstream processors </a:t>
            </a:r>
            <a:r>
              <a:rPr lang="en-US" sz="1600" b="1" dirty="0" smtClean="0">
                <a:effectLst>
                  <a:glow rad="63500">
                    <a:schemeClr val="accent1">
                      <a:satMod val="175000"/>
                      <a:alpha val="40000"/>
                    </a:schemeClr>
                  </a:glow>
                </a:effectLst>
              </a:rPr>
              <a:t>within the next ten years</a:t>
            </a:r>
            <a:r>
              <a:rPr lang="en-US" sz="1600" dirty="0" smtClean="0"/>
              <a:t> and quite possibly even less.”</a:t>
            </a:r>
            <a:br>
              <a:rPr lang="en-US" sz="1600" dirty="0" smtClean="0"/>
            </a:br>
            <a:r>
              <a:rPr lang="en-US" sz="1800" dirty="0" smtClean="0"/>
              <a:t>	-- </a:t>
            </a:r>
            <a:r>
              <a:rPr lang="en-US" sz="1800" dirty="0" smtClean="0">
                <a:hlinkClick r:id="rId3"/>
              </a:rPr>
              <a:t>Justin </a:t>
            </a:r>
            <a:r>
              <a:rPr lang="en-US" sz="1800" dirty="0" err="1" smtClean="0">
                <a:hlinkClick r:id="rId3"/>
              </a:rPr>
              <a:t>Ratner</a:t>
            </a:r>
            <a:r>
              <a:rPr lang="en-US" sz="1800" dirty="0" smtClean="0"/>
              <a:t>, Chief Technology Officer, Intel</a:t>
            </a:r>
          </a:p>
          <a:p>
            <a:pPr>
              <a:buNone/>
            </a:pPr>
            <a:endParaRPr lang="en-US" sz="1600" dirty="0" smtClean="0"/>
          </a:p>
          <a:p>
            <a:pPr>
              <a:buNone/>
            </a:pPr>
            <a:r>
              <a:rPr lang="en-US" sz="1600" dirty="0" smtClean="0"/>
              <a:t>“If you haven’t done so already, </a:t>
            </a:r>
            <a:r>
              <a:rPr lang="en-US" sz="1600" b="1" dirty="0" smtClean="0">
                <a:effectLst>
                  <a:glow rad="63500">
                    <a:schemeClr val="accent1">
                      <a:satMod val="175000"/>
                      <a:alpha val="40000"/>
                    </a:schemeClr>
                  </a:glow>
                </a:effectLst>
              </a:rPr>
              <a:t>now is the time</a:t>
            </a:r>
            <a:r>
              <a:rPr lang="en-US" sz="1600" dirty="0" smtClean="0"/>
              <a:t> </a:t>
            </a:r>
            <a:r>
              <a:rPr lang="en-US" sz="1600" b="1" dirty="0" smtClean="0">
                <a:effectLst>
                  <a:glow rad="63500">
                    <a:schemeClr val="accent1">
                      <a:satMod val="175000"/>
                      <a:alpha val="40000"/>
                    </a:schemeClr>
                  </a:glow>
                </a:effectLst>
              </a:rPr>
              <a:t>to</a:t>
            </a:r>
            <a:r>
              <a:rPr lang="en-US" sz="1600" dirty="0" smtClean="0"/>
              <a:t> take a hard look at the design of your application, determine what operations are CPU-sensitive now or are likely to become so soon, and </a:t>
            </a:r>
            <a:r>
              <a:rPr lang="en-US" sz="1600" b="1" dirty="0" smtClean="0">
                <a:effectLst>
                  <a:glow rad="63500">
                    <a:schemeClr val="accent1">
                      <a:satMod val="175000"/>
                      <a:alpha val="40000"/>
                    </a:schemeClr>
                  </a:glow>
                </a:effectLst>
              </a:rPr>
              <a:t>identify how those places could benefit from concurrency</a:t>
            </a:r>
            <a:r>
              <a:rPr lang="en-US" sz="1600" dirty="0" smtClean="0"/>
              <a:t>.”</a:t>
            </a:r>
            <a:br>
              <a:rPr lang="en-US" sz="1600" dirty="0" smtClean="0"/>
            </a:br>
            <a:r>
              <a:rPr lang="en-US" sz="1800" dirty="0" smtClean="0"/>
              <a:t>	-- </a:t>
            </a:r>
            <a:r>
              <a:rPr lang="en-US" sz="1800" dirty="0" smtClean="0">
                <a:hlinkClick r:id="rId4"/>
              </a:rPr>
              <a:t>Herb Sutter</a:t>
            </a:r>
            <a:r>
              <a:rPr lang="en-US" sz="1800" dirty="0" smtClean="0"/>
              <a:t>, C++ Architect at Microsoft</a:t>
            </a:r>
          </a:p>
          <a:p>
            <a:pPr>
              <a:buNone/>
            </a:pPr>
            <a:endParaRPr lang="en-US" sz="1600" dirty="0" smtClean="0"/>
          </a:p>
          <a:p>
            <a:pPr>
              <a:buNone/>
            </a:pPr>
            <a:r>
              <a:rPr lang="en-US" sz="1600" dirty="0" smtClean="0"/>
              <a:t>"[T]he world is going to move more and more </a:t>
            </a:r>
            <a:r>
              <a:rPr lang="en-US" sz="1600" b="1" dirty="0" smtClean="0">
                <a:effectLst>
                  <a:glow rad="63500">
                    <a:schemeClr val="accent1">
                      <a:satMod val="175000"/>
                      <a:alpha val="40000"/>
                    </a:schemeClr>
                  </a:glow>
                </a:effectLst>
              </a:rPr>
              <a:t>away from one CPU</a:t>
            </a:r>
            <a:r>
              <a:rPr lang="en-US" sz="1600" dirty="0" smtClean="0">
                <a:effectLst>
                  <a:glow rad="63500">
                    <a:schemeClr val="accent1">
                      <a:satMod val="175000"/>
                      <a:alpha val="40000"/>
                    </a:schemeClr>
                  </a:glow>
                </a:effectLst>
              </a:rPr>
              <a:t> </a:t>
            </a:r>
            <a:r>
              <a:rPr lang="en-US" sz="1600" dirty="0" smtClean="0"/>
              <a:t>that is multiplexed to do everything </a:t>
            </a:r>
            <a:r>
              <a:rPr lang="en-US" sz="1600" b="1" dirty="0" smtClean="0">
                <a:effectLst>
                  <a:glow rad="63500">
                    <a:schemeClr val="accent1">
                      <a:satMod val="175000"/>
                      <a:alpha val="40000"/>
                    </a:schemeClr>
                  </a:glow>
                </a:effectLst>
              </a:rPr>
              <a:t>to many CPUs</a:t>
            </a:r>
            <a:r>
              <a:rPr lang="en-US" sz="1600" dirty="0" smtClean="0"/>
              <a:t>... [C]</a:t>
            </a:r>
            <a:r>
              <a:rPr lang="en-US" sz="1600" dirty="0" err="1" smtClean="0"/>
              <a:t>oncurrency</a:t>
            </a:r>
            <a:r>
              <a:rPr lang="en-US" sz="1600" dirty="0" smtClean="0"/>
              <a:t> is a real challenge, because the way the industry has grown up writing software - the languages that we chose, the model of synchronization and orchestration - are actually </a:t>
            </a:r>
            <a:r>
              <a:rPr lang="en-US" sz="1600" b="1" dirty="0" smtClean="0">
                <a:effectLst>
                  <a:glow rad="63500">
                    <a:schemeClr val="accent1">
                      <a:satMod val="175000"/>
                      <a:alpha val="40000"/>
                    </a:schemeClr>
                  </a:glow>
                </a:effectLst>
              </a:rPr>
              <a:t>not things that lend themselves toward either exposing parallelism</a:t>
            </a:r>
            <a:r>
              <a:rPr lang="en-US" sz="1600" dirty="0" smtClean="0"/>
              <a:t> or allowing large-scale composition of big systems“</a:t>
            </a:r>
            <a:r>
              <a:rPr lang="en-US" sz="1400" dirty="0" smtClean="0"/>
              <a:t/>
            </a:r>
            <a:br>
              <a:rPr lang="en-US" sz="1400" dirty="0" smtClean="0"/>
            </a:br>
            <a:r>
              <a:rPr lang="en-US" sz="1800" dirty="0" smtClean="0"/>
              <a:t>	-- </a:t>
            </a:r>
            <a:r>
              <a:rPr lang="en-US" sz="1800" dirty="0" smtClean="0">
                <a:hlinkClick r:id="rId5"/>
              </a:rPr>
              <a:t>Craig </a:t>
            </a:r>
            <a:r>
              <a:rPr lang="en-US" sz="1800" dirty="0" err="1" smtClean="0">
                <a:hlinkClick r:id="rId5"/>
              </a:rPr>
              <a:t>Mundie</a:t>
            </a:r>
            <a:r>
              <a:rPr lang="en-US" sz="1800" dirty="0" smtClean="0"/>
              <a:t>, Chief Research and Strategy Officer, Microsoft</a:t>
            </a:r>
          </a:p>
        </p:txBody>
      </p:sp>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5"/>
          <p:cNvSpPr>
            <a:spLocks noGrp="1"/>
          </p:cNvSpPr>
          <p:nvPr>
            <p:ph type="body" sz="quarter" idx="10"/>
          </p:nvPr>
        </p:nvSpPr>
        <p:spPr>
          <a:xfrm>
            <a:off x="457200" y="2133600"/>
            <a:ext cx="8382000" cy="3886200"/>
          </a:xfrm>
        </p:spPr>
        <p:txBody>
          <a:bodyPr>
            <a:noAutofit/>
          </a:bodyPr>
          <a:lstStyle/>
          <a:p>
            <a:pPr>
              <a:spcBef>
                <a:spcPts val="600"/>
              </a:spcBef>
            </a:pPr>
            <a:r>
              <a:rPr lang="en-US" sz="2000" b="0" kern="1000" dirty="0" smtClean="0">
                <a:solidFill>
                  <a:srgbClr val="046683"/>
                </a:solidFill>
                <a:latin typeface="Consolas"/>
                <a:ea typeface="Constantia"/>
                <a:cs typeface="Times New Roman"/>
              </a:rPr>
              <a:t>void</a:t>
            </a:r>
            <a:r>
              <a:rPr lang="en-US" sz="2000" b="0" kern="1000" dirty="0" smtClean="0">
                <a:latin typeface="Consolas"/>
                <a:ea typeface="Constantia"/>
                <a:cs typeface="Times New Roman"/>
              </a:rPr>
              <a:t> </a:t>
            </a:r>
            <a:r>
              <a:rPr lang="en-US" sz="2000" b="0" kern="1000" dirty="0" err="1" smtClean="0">
                <a:latin typeface="Consolas"/>
                <a:ea typeface="Constantia"/>
                <a:cs typeface="Times New Roman"/>
              </a:rPr>
              <a:t>MultiplyMatrices</a:t>
            </a:r>
            <a:r>
              <a:rPr lang="en-US" sz="2000" b="0" kern="1000" dirty="0" smtClean="0">
                <a:latin typeface="Consolas"/>
                <a:ea typeface="Constantia"/>
                <a:cs typeface="Times New Roman"/>
              </a:rPr>
              <a:t>(</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size, </a:t>
            </a:r>
            <a:br>
              <a:rPr lang="en-US" sz="2000" b="0" kern="1000" dirty="0" smtClean="0">
                <a:latin typeface="Consolas"/>
                <a:ea typeface="Constantia"/>
                <a:cs typeface="Times New Roman"/>
              </a:rPr>
            </a:br>
            <a:r>
              <a:rPr lang="en-US" sz="2000" b="0" kern="1000" dirty="0" smtClean="0">
                <a:latin typeface="Consolas"/>
                <a:ea typeface="Constantia"/>
                <a:cs typeface="Times New Roman"/>
              </a:rPr>
              <a:t>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m1,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m2,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result)</a:t>
            </a:r>
          </a:p>
          <a:p>
            <a:r>
              <a:rPr lang="en-US" sz="2000" b="0" kern="1000" dirty="0" smtClean="0">
                <a:latin typeface="Consolas"/>
                <a:ea typeface="Constantia"/>
                <a:cs typeface="Times New Roman"/>
              </a:rPr>
              <a:t>{</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 0; </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&lt; size; </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j = 0; j &lt; size; j++) {</a:t>
            </a:r>
          </a:p>
          <a:p>
            <a:r>
              <a:rPr lang="en-US" sz="2000" b="0" kern="1000" dirty="0" smtClean="0">
                <a:latin typeface="Consolas"/>
                <a:ea typeface="Constantia"/>
                <a:cs typeface="Times New Roman"/>
              </a:rPr>
              <a:t>            result[</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j] = 0;</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k = 0; k &lt; size; k++) {</a:t>
            </a:r>
          </a:p>
          <a:p>
            <a:r>
              <a:rPr lang="en-US" sz="2000" b="0" kern="1000" dirty="0" smtClean="0">
                <a:latin typeface="Consolas"/>
                <a:ea typeface="Constantia"/>
                <a:cs typeface="Times New Roman"/>
              </a:rPr>
              <a:t>                result[</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j] += m1[</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k] * m2[k, j];</a:t>
            </a:r>
          </a:p>
          <a:p>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p>
          <a:p>
            <a:pPr>
              <a:spcAft>
                <a:spcPts val="600"/>
              </a:spcAft>
            </a:pPr>
            <a:r>
              <a:rPr lang="en-US" sz="2000" b="0" kern="1000" dirty="0" smtClean="0">
                <a:latin typeface="Consolas"/>
                <a:ea typeface="Constantia"/>
                <a:cs typeface="Times New Roman"/>
              </a:rPr>
              <a:t>}</a:t>
            </a:r>
          </a:p>
        </p:txBody>
      </p:sp>
      <p:sp>
        <p:nvSpPr>
          <p:cNvPr id="7" name="Title 1"/>
          <p:cNvSpPr txBox="1">
            <a:spLocks/>
          </p:cNvSpPr>
          <p:nvPr/>
        </p:nvSpPr>
        <p:spPr bwMode="auto">
          <a:xfrm>
            <a:off x="0" y="3810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4800" kern="0" dirty="0" smtClean="0">
                <a:solidFill>
                  <a:schemeClr val="tx2"/>
                </a:solidFill>
                <a:latin typeface="Segoe"/>
                <a:ea typeface="+mj-ea"/>
                <a:cs typeface="+mj-cs"/>
              </a:rPr>
              <a:t>Example Code to Parallelize</a:t>
            </a:r>
            <a:br>
              <a:rPr lang="en-US" sz="4800" kern="0" dirty="0" smtClean="0">
                <a:solidFill>
                  <a:schemeClr val="tx2"/>
                </a:solidFill>
                <a:latin typeface="Segoe"/>
                <a:ea typeface="+mj-ea"/>
                <a:cs typeface="+mj-cs"/>
              </a:rPr>
            </a:br>
            <a:r>
              <a:rPr lang="en-US" sz="3600" kern="0" dirty="0" smtClean="0">
                <a:solidFill>
                  <a:schemeClr val="tx2"/>
                </a:solidFill>
                <a:latin typeface="Segoe"/>
                <a:ea typeface="+mj-ea"/>
                <a:cs typeface="+mj-cs"/>
              </a:rPr>
              <a:t>Matrix multiplication (sequential)</a:t>
            </a:r>
            <a:endParaRPr kumimoji="0" lang="en-US" sz="4800" b="0" i="0" u="none" strike="noStrike" kern="0" cap="none" spc="0" normalizeH="0" baseline="0" noProof="0" dirty="0">
              <a:ln>
                <a:noFill/>
              </a:ln>
              <a:solidFill>
                <a:schemeClr val="tx2"/>
              </a:solidFill>
              <a:effectLst/>
              <a:uLnTx/>
              <a:uFillTx/>
              <a:latin typeface="Segoe"/>
              <a:ea typeface="+mj-ea"/>
              <a:cs typeface="+mj-cs"/>
            </a:endParaRPr>
          </a:p>
        </p:txBody>
      </p:sp>
    </p:spTree>
  </p:cSld>
  <p:clrMapOvr>
    <a:masterClrMapping/>
  </p:clrMapOvr>
  <p:transition advTm="6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554"/>
          <p:cNvSpPr txBox="1">
            <a:spLocks noChangeArrowheads="1"/>
          </p:cNvSpPr>
          <p:nvPr/>
        </p:nvSpPr>
        <p:spPr bwMode="auto">
          <a:xfrm>
            <a:off x="152400" y="335369"/>
            <a:ext cx="8991600" cy="6294031"/>
          </a:xfrm>
          <a:prstGeom prst="rect">
            <a:avLst/>
          </a:prstGeom>
          <a:noFill/>
          <a:ln w="15875" cap="flat" cmpd="sng" algn="ctr">
            <a:noFill/>
            <a:prstDash val="solid"/>
            <a:miter lim="800000"/>
            <a:headEnd type="none" w="med" len="med"/>
            <a:tailEnd type="none" w="med" len="med"/>
          </a:ln>
          <a:effectLst/>
        </p:spPr>
        <p:txBody>
          <a:bodyPr vert="horz" wrap="square" lIns="91440" tIns="91440" rIns="91440" bIns="45720" anchor="t" compatLnSpc="1">
            <a:spAutoFit/>
          </a:bodyPr>
          <a:lstStyle/>
          <a:p>
            <a:pPr algn="l" defTabSz="914363" rtl="0">
              <a:spcBef>
                <a:spcPts val="600"/>
              </a:spcBef>
            </a:pPr>
            <a:r>
              <a:rPr lang="en-US" sz="1600" kern="1000" dirty="0">
                <a:solidFill>
                  <a:srgbClr val="046683"/>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N = size;                           </a:t>
            </a:r>
          </a:p>
          <a:p>
            <a:pPr algn="l" defTabSz="914363" rtl="0"/>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P = 2 * </a:t>
            </a:r>
            <a:r>
              <a:rPr lang="en-US" sz="1600" kern="1000" dirty="0" err="1">
                <a:solidFill>
                  <a:srgbClr val="046683"/>
                </a:solidFill>
                <a:latin typeface="Consolas"/>
                <a:ea typeface="Constantia"/>
                <a:cs typeface="Times New Roman"/>
              </a:rPr>
              <a:t>Environment</a:t>
            </a:r>
            <a:r>
              <a:rPr lang="en-US" sz="1600" kern="1000" dirty="0" err="1">
                <a:solidFill>
                  <a:srgbClr val="000000"/>
                </a:solidFill>
                <a:latin typeface="Consolas"/>
                <a:ea typeface="Constantia"/>
                <a:cs typeface="Times New Roman"/>
              </a:rPr>
              <a:t>.ProcessorCount</a:t>
            </a:r>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Chunk = N / P;                      </a:t>
            </a:r>
            <a:r>
              <a:rPr lang="en-US" sz="1600" kern="1000" dirty="0">
                <a:solidFill>
                  <a:srgbClr val="326422"/>
                </a:solidFill>
                <a:latin typeface="Constantia"/>
                <a:ea typeface="Constantia"/>
                <a:cs typeface="Times New Roman"/>
              </a:rPr>
              <a:t>// size of a work chunk</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ManualResetEvent</a:t>
            </a:r>
            <a:r>
              <a:rPr lang="en-US" sz="1600" kern="1000" dirty="0">
                <a:solidFill>
                  <a:srgbClr val="000000"/>
                </a:solidFill>
                <a:latin typeface="Consolas"/>
                <a:ea typeface="Constantia"/>
                <a:cs typeface="Times New Roman"/>
              </a:rPr>
              <a:t> signal = </a:t>
            </a:r>
            <a:r>
              <a:rPr lang="en-US" sz="1600" kern="1000" dirty="0">
                <a:solidFill>
                  <a:srgbClr val="0000CC"/>
                </a:solidFill>
                <a:latin typeface="Consolas"/>
                <a:ea typeface="Constantia"/>
                <a:cs typeface="Times New Roman"/>
              </a:rPr>
              <a:t>new</a:t>
            </a:r>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ManualResetEvent</a:t>
            </a:r>
            <a:r>
              <a:rPr lang="en-US" sz="1600" kern="1000" dirty="0">
                <a:solidFill>
                  <a:srgbClr val="000000"/>
                </a:solidFill>
                <a:latin typeface="Consolas"/>
                <a:ea typeface="Constantia"/>
                <a:cs typeface="Times New Roman"/>
              </a:rPr>
              <a:t>(</a:t>
            </a:r>
            <a:r>
              <a:rPr lang="en-US" sz="1600" kern="1000" dirty="0">
                <a:solidFill>
                  <a:srgbClr val="0000CC"/>
                </a:solidFill>
                <a:latin typeface="Consolas"/>
                <a:ea typeface="Constantia"/>
                <a:cs typeface="Times New Roman"/>
              </a:rPr>
              <a:t>false</a:t>
            </a:r>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counter = P;                        </a:t>
            </a:r>
            <a:r>
              <a:rPr lang="en-US" sz="1600" kern="1000" dirty="0">
                <a:solidFill>
                  <a:srgbClr val="326422"/>
                </a:solidFill>
                <a:latin typeface="Constantia"/>
                <a:ea typeface="Constantia"/>
                <a:cs typeface="Times New Roman"/>
              </a:rPr>
              <a:t>// use a counter to reduce kernel transitions    </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r>
              <a:rPr lang="en-US" sz="1600" kern="1000" dirty="0">
                <a:solidFill>
                  <a:srgbClr val="0000CC"/>
                </a:solidFill>
                <a:latin typeface="Consolas"/>
                <a:ea typeface="Constantia"/>
                <a:cs typeface="Times New Roman"/>
              </a:rPr>
              <a:t>for</a:t>
            </a:r>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c = 0; c &lt; P; </a:t>
            </a:r>
            <a:r>
              <a:rPr lang="en-US" sz="1600" kern="1000" dirty="0" err="1">
                <a:solidFill>
                  <a:srgbClr val="000000"/>
                </a:solidFill>
                <a:latin typeface="Consolas"/>
                <a:ea typeface="Constantia"/>
                <a:cs typeface="Times New Roman"/>
              </a:rPr>
              <a:t>c++</a:t>
            </a:r>
            <a:r>
              <a:rPr lang="en-US" sz="1600" kern="1000" dirty="0">
                <a:solidFill>
                  <a:srgbClr val="000000"/>
                </a:solidFill>
                <a:latin typeface="Consolas"/>
                <a:ea typeface="Constantia"/>
                <a:cs typeface="Times New Roman"/>
              </a:rPr>
              <a:t>) {           </a:t>
            </a:r>
            <a:r>
              <a:rPr lang="en-US" sz="1600" kern="1000" dirty="0">
                <a:solidFill>
                  <a:srgbClr val="326422"/>
                </a:solidFill>
                <a:latin typeface="Constantia"/>
                <a:ea typeface="Constantia"/>
                <a:cs typeface="Times New Roman"/>
              </a:rPr>
              <a:t>// for each chunk</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ThreadPool</a:t>
            </a:r>
            <a:r>
              <a:rPr lang="en-US" sz="1600" kern="1000" dirty="0" err="1">
                <a:solidFill>
                  <a:srgbClr val="000000"/>
                </a:solidFill>
                <a:latin typeface="Consolas"/>
                <a:ea typeface="Constantia"/>
                <a:cs typeface="Times New Roman"/>
              </a:rPr>
              <a:t>.QueueUserWorkItem</a:t>
            </a:r>
            <a:r>
              <a:rPr lang="en-US" sz="1600" kern="1000" dirty="0">
                <a:solidFill>
                  <a:srgbClr val="000000"/>
                </a:solidFill>
                <a:latin typeface="Consolas"/>
                <a:ea typeface="Constantia"/>
                <a:cs typeface="Times New Roman"/>
              </a:rPr>
              <a:t>(o =&gt; {   </a:t>
            </a:r>
          </a:p>
          <a:p>
            <a:pPr algn="l" defTabSz="914363" rtl="0"/>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a:t>
            </a:r>
            <a:r>
              <a:rPr lang="en-US" sz="1600" kern="1000" dirty="0" err="1">
                <a:solidFill>
                  <a:srgbClr val="000000"/>
                </a:solidFill>
                <a:latin typeface="Consolas"/>
                <a:ea typeface="Constantia"/>
                <a:cs typeface="Times New Roman"/>
              </a:rPr>
              <a:t>lc</a:t>
            </a:r>
            <a:r>
              <a:rPr lang="en-US" sz="1600" kern="1000" dirty="0">
                <a:solidFill>
                  <a:srgbClr val="000000"/>
                </a:solidFill>
                <a:latin typeface="Consolas"/>
                <a:ea typeface="Constantia"/>
                <a:cs typeface="Times New Roman"/>
              </a:rPr>
              <a:t> =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)o;</a:t>
            </a:r>
          </a:p>
          <a:p>
            <a:pPr algn="l" defTabSz="914363" rtl="0"/>
            <a:r>
              <a:rPr lang="en-US" sz="1600" kern="1000" dirty="0">
                <a:solidFill>
                  <a:srgbClr val="000000"/>
                </a:solidFill>
                <a:latin typeface="Consolas"/>
                <a:ea typeface="Constantia"/>
                <a:cs typeface="Times New Roman"/>
              </a:rPr>
              <a:t>      </a:t>
            </a:r>
            <a:r>
              <a:rPr lang="en-US" sz="1600" kern="1000" dirty="0">
                <a:solidFill>
                  <a:srgbClr val="0000CC"/>
                </a:solidFill>
                <a:latin typeface="Consolas"/>
                <a:ea typeface="Constantia"/>
                <a:cs typeface="Times New Roman"/>
              </a:rPr>
              <a:t>for</a:t>
            </a:r>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a:t>
            </a:r>
            <a:r>
              <a:rPr lang="en-US" sz="1600" kern="1000" dirty="0" err="1">
                <a:solidFill>
                  <a:srgbClr val="000000"/>
                </a:solidFill>
                <a:latin typeface="Consolas"/>
                <a:ea typeface="Constantia"/>
                <a:cs typeface="Times New Roman"/>
              </a:rPr>
              <a:t>i</a:t>
            </a:r>
            <a:r>
              <a:rPr lang="en-US" sz="1600" kern="1000" dirty="0">
                <a:solidFill>
                  <a:srgbClr val="000000"/>
                </a:solidFill>
                <a:latin typeface="Consolas"/>
                <a:ea typeface="Constantia"/>
                <a:cs typeface="Times New Roman"/>
              </a:rPr>
              <a:t> = </a:t>
            </a:r>
            <a:r>
              <a:rPr lang="en-US" sz="1600" kern="1000" dirty="0" err="1">
                <a:solidFill>
                  <a:srgbClr val="000000"/>
                </a:solidFill>
                <a:latin typeface="Consolas"/>
                <a:ea typeface="Constantia"/>
                <a:cs typeface="Times New Roman"/>
              </a:rPr>
              <a:t>lc</a:t>
            </a:r>
            <a:r>
              <a:rPr lang="en-US" sz="1600" kern="1000" dirty="0">
                <a:solidFill>
                  <a:srgbClr val="000000"/>
                </a:solidFill>
                <a:latin typeface="Consolas"/>
                <a:ea typeface="Constantia"/>
                <a:cs typeface="Times New Roman"/>
              </a:rPr>
              <a:t> * Chunk;                       </a:t>
            </a:r>
            <a:r>
              <a:rPr lang="en-US" sz="1600" kern="1000" dirty="0">
                <a:solidFill>
                  <a:srgbClr val="326422"/>
                </a:solidFill>
                <a:latin typeface="Constantia"/>
                <a:ea typeface="Constantia"/>
                <a:cs typeface="Times New Roman"/>
              </a:rPr>
              <a:t>// process one chunk</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r>
              <a:rPr lang="en-US" sz="1600" kern="1000" dirty="0" err="1">
                <a:solidFill>
                  <a:srgbClr val="000000"/>
                </a:solidFill>
                <a:latin typeface="Consolas"/>
                <a:ea typeface="Constantia"/>
                <a:cs typeface="Times New Roman"/>
              </a:rPr>
              <a:t>i</a:t>
            </a:r>
            <a:r>
              <a:rPr lang="en-US" sz="1600" kern="1000" dirty="0">
                <a:solidFill>
                  <a:srgbClr val="000000"/>
                </a:solidFill>
                <a:latin typeface="Consolas"/>
                <a:ea typeface="Constantia"/>
                <a:cs typeface="Times New Roman"/>
              </a:rPr>
              <a:t> &lt; (</a:t>
            </a:r>
            <a:r>
              <a:rPr lang="en-US" sz="1600" kern="1000" dirty="0" err="1">
                <a:solidFill>
                  <a:srgbClr val="000000"/>
                </a:solidFill>
                <a:latin typeface="Consolas"/>
                <a:ea typeface="Constantia"/>
                <a:cs typeface="Times New Roman"/>
              </a:rPr>
              <a:t>lc</a:t>
            </a:r>
            <a:r>
              <a:rPr lang="en-US" sz="1600" kern="1000" dirty="0">
                <a:solidFill>
                  <a:srgbClr val="000000"/>
                </a:solidFill>
                <a:latin typeface="Consolas"/>
                <a:ea typeface="Constantia"/>
                <a:cs typeface="Times New Roman"/>
              </a:rPr>
              <a:t> + 1 == P ? N : (</a:t>
            </a:r>
            <a:r>
              <a:rPr lang="en-US" sz="1600" kern="1000" dirty="0" err="1">
                <a:solidFill>
                  <a:srgbClr val="000000"/>
                </a:solidFill>
                <a:latin typeface="Consolas"/>
                <a:ea typeface="Constantia"/>
                <a:cs typeface="Times New Roman"/>
              </a:rPr>
              <a:t>lc</a:t>
            </a:r>
            <a:r>
              <a:rPr lang="en-US" sz="1600" kern="1000" dirty="0">
                <a:solidFill>
                  <a:srgbClr val="000000"/>
                </a:solidFill>
                <a:latin typeface="Consolas"/>
                <a:ea typeface="Constantia"/>
                <a:cs typeface="Times New Roman"/>
              </a:rPr>
              <a:t> + 1) * Chunk); </a:t>
            </a:r>
            <a:r>
              <a:rPr lang="en-US" sz="1600" kern="1000" dirty="0">
                <a:solidFill>
                  <a:srgbClr val="326422"/>
                </a:solidFill>
                <a:latin typeface="Constantia"/>
                <a:ea typeface="Constantia"/>
                <a:cs typeface="Times New Roman"/>
              </a:rPr>
              <a:t>// respect upper bound</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r>
              <a:rPr lang="en-US" sz="1600" kern="1000" dirty="0" err="1">
                <a:solidFill>
                  <a:srgbClr val="000000"/>
                </a:solidFill>
                <a:latin typeface="Consolas"/>
                <a:ea typeface="Constantia"/>
                <a:cs typeface="Times New Roman"/>
              </a:rPr>
              <a:t>i</a:t>
            </a:r>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a:t>
            </a:r>
            <a:r>
              <a:rPr lang="en-US" sz="1600" kern="1000" dirty="0">
                <a:solidFill>
                  <a:srgbClr val="326422"/>
                </a:solidFill>
                <a:latin typeface="Constantia"/>
                <a:ea typeface="Constantia"/>
                <a:cs typeface="Times New Roman"/>
              </a:rPr>
              <a:t>// original loop body</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r>
              <a:rPr lang="en-US" sz="1600" kern="1000" dirty="0">
                <a:solidFill>
                  <a:srgbClr val="0000CC"/>
                </a:solidFill>
                <a:latin typeface="Consolas"/>
                <a:ea typeface="Constantia"/>
                <a:cs typeface="Times New Roman"/>
              </a:rPr>
              <a:t> for</a:t>
            </a:r>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j = 0; j &lt; size; j++) {</a:t>
            </a:r>
          </a:p>
          <a:p>
            <a:pPr algn="l" defTabSz="914363" rtl="0"/>
            <a:r>
              <a:rPr lang="en-US" sz="1600" kern="1000" dirty="0">
                <a:solidFill>
                  <a:srgbClr val="000000"/>
                </a:solidFill>
                <a:latin typeface="Consolas"/>
                <a:ea typeface="Constantia"/>
                <a:cs typeface="Times New Roman"/>
              </a:rPr>
              <a:t>          result[</a:t>
            </a:r>
            <a:r>
              <a:rPr lang="en-US" sz="1600" kern="1000" dirty="0" err="1">
                <a:solidFill>
                  <a:srgbClr val="000000"/>
                </a:solidFill>
                <a:latin typeface="Consolas"/>
                <a:ea typeface="Constantia"/>
                <a:cs typeface="Times New Roman"/>
              </a:rPr>
              <a:t>i</a:t>
            </a:r>
            <a:r>
              <a:rPr lang="en-US" sz="1600" kern="1000" dirty="0">
                <a:solidFill>
                  <a:srgbClr val="000000"/>
                </a:solidFill>
                <a:latin typeface="Consolas"/>
                <a:ea typeface="Constantia"/>
                <a:cs typeface="Times New Roman"/>
              </a:rPr>
              <a:t>, j] = 0;</a:t>
            </a:r>
          </a:p>
          <a:p>
            <a:pPr algn="l" defTabSz="914363" rtl="0"/>
            <a:r>
              <a:rPr lang="en-US" sz="1600" kern="1000" dirty="0">
                <a:solidFill>
                  <a:srgbClr val="000000"/>
                </a:solidFill>
                <a:latin typeface="Consolas"/>
                <a:ea typeface="Constantia"/>
                <a:cs typeface="Times New Roman"/>
              </a:rPr>
              <a:t>          </a:t>
            </a:r>
            <a:r>
              <a:rPr lang="en-US" sz="1600" kern="1000" dirty="0">
                <a:solidFill>
                  <a:srgbClr val="0000CC"/>
                </a:solidFill>
                <a:latin typeface="Consolas"/>
                <a:ea typeface="Constantia"/>
                <a:cs typeface="Times New Roman"/>
              </a:rPr>
              <a:t>for</a:t>
            </a:r>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a:t>
            </a:r>
            <a:r>
              <a:rPr lang="en-US" sz="1600" kern="1000" dirty="0">
                <a:solidFill>
                  <a:srgbClr val="000000"/>
                </a:solidFill>
                <a:latin typeface="Consolas"/>
                <a:ea typeface="Constantia"/>
                <a:cs typeface="Times New Roman"/>
              </a:rPr>
              <a:t> k = 0; k &lt; size; k++) {</a:t>
            </a:r>
          </a:p>
          <a:p>
            <a:pPr algn="l" defTabSz="914363" rtl="0"/>
            <a:r>
              <a:rPr lang="en-US" sz="1600" kern="1000" dirty="0">
                <a:solidFill>
                  <a:srgbClr val="000000"/>
                </a:solidFill>
                <a:latin typeface="Consolas"/>
                <a:ea typeface="Constantia"/>
                <a:cs typeface="Times New Roman"/>
              </a:rPr>
              <a:t>            result[</a:t>
            </a:r>
            <a:r>
              <a:rPr lang="en-US" sz="1600" kern="1000" dirty="0" err="1">
                <a:solidFill>
                  <a:srgbClr val="000000"/>
                </a:solidFill>
                <a:latin typeface="Consolas"/>
                <a:ea typeface="Constantia"/>
                <a:cs typeface="Times New Roman"/>
              </a:rPr>
              <a:t>i</a:t>
            </a:r>
            <a:r>
              <a:rPr lang="en-US" sz="1600" kern="1000" dirty="0">
                <a:solidFill>
                  <a:srgbClr val="000000"/>
                </a:solidFill>
                <a:latin typeface="Consolas"/>
                <a:ea typeface="Constantia"/>
                <a:cs typeface="Times New Roman"/>
              </a:rPr>
              <a:t>, j] += m1[</a:t>
            </a:r>
            <a:r>
              <a:rPr lang="en-US" sz="1600" kern="1000" dirty="0" err="1">
                <a:solidFill>
                  <a:srgbClr val="000000"/>
                </a:solidFill>
                <a:latin typeface="Consolas"/>
                <a:ea typeface="Constantia"/>
                <a:cs typeface="Times New Roman"/>
              </a:rPr>
              <a:t>i</a:t>
            </a:r>
            <a:r>
              <a:rPr lang="en-US" sz="1600" kern="1000" dirty="0">
                <a:solidFill>
                  <a:srgbClr val="000000"/>
                </a:solidFill>
                <a:latin typeface="Consolas"/>
                <a:ea typeface="Constantia"/>
                <a:cs typeface="Times New Roman"/>
              </a:rPr>
              <a:t>, k] * m2[k, j];</a:t>
            </a:r>
          </a:p>
          <a:p>
            <a:pPr algn="l" defTabSz="914363" rtl="0"/>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a:t>
            </a:r>
            <a:r>
              <a:rPr lang="en-US" sz="1600" kern="1000" dirty="0">
                <a:solidFill>
                  <a:srgbClr val="0000CC"/>
                </a:solidFill>
                <a:latin typeface="Consolas"/>
                <a:ea typeface="Constantia"/>
                <a:cs typeface="Times New Roman"/>
              </a:rPr>
              <a:t>if</a:t>
            </a:r>
            <a:r>
              <a:rPr lang="en-US" sz="1600" kern="1000" dirty="0">
                <a:solidFill>
                  <a:srgbClr val="000000"/>
                </a:solidFill>
                <a:latin typeface="Consolas"/>
                <a:ea typeface="Constantia"/>
                <a:cs typeface="Times New Roman"/>
              </a:rPr>
              <a:t> (</a:t>
            </a:r>
            <a:r>
              <a:rPr lang="en-US" sz="1600" kern="1000" dirty="0" err="1">
                <a:solidFill>
                  <a:srgbClr val="046683"/>
                </a:solidFill>
                <a:latin typeface="Consolas"/>
                <a:ea typeface="Constantia"/>
                <a:cs typeface="Times New Roman"/>
              </a:rPr>
              <a:t>Interlocked</a:t>
            </a:r>
            <a:r>
              <a:rPr lang="en-US" sz="1600" kern="1000" dirty="0" err="1">
                <a:solidFill>
                  <a:srgbClr val="000000"/>
                </a:solidFill>
                <a:latin typeface="Consolas"/>
                <a:ea typeface="Constantia"/>
                <a:cs typeface="Times New Roman"/>
              </a:rPr>
              <a:t>.Decrement</a:t>
            </a:r>
            <a:r>
              <a:rPr lang="en-US" sz="1600" kern="1000" dirty="0">
                <a:solidFill>
                  <a:srgbClr val="000000"/>
                </a:solidFill>
                <a:latin typeface="Consolas"/>
                <a:ea typeface="Constantia"/>
                <a:cs typeface="Times New Roman"/>
              </a:rPr>
              <a:t>(</a:t>
            </a:r>
            <a:r>
              <a:rPr lang="en-US" sz="1600" kern="1000" dirty="0">
                <a:solidFill>
                  <a:srgbClr val="0000CC"/>
                </a:solidFill>
                <a:latin typeface="Consolas"/>
                <a:ea typeface="Constantia"/>
                <a:cs typeface="Times New Roman"/>
              </a:rPr>
              <a:t>ref</a:t>
            </a:r>
            <a:r>
              <a:rPr lang="en-US" sz="1600" kern="1000" dirty="0">
                <a:solidFill>
                  <a:srgbClr val="000000"/>
                </a:solidFill>
                <a:latin typeface="Consolas"/>
                <a:ea typeface="Constantia"/>
                <a:cs typeface="Times New Roman"/>
              </a:rPr>
              <a:t> counter) == 0) { </a:t>
            </a:r>
            <a:r>
              <a:rPr lang="en-US" sz="1600" kern="1000" dirty="0">
                <a:solidFill>
                  <a:srgbClr val="326422"/>
                </a:solidFill>
                <a:latin typeface="Constantia"/>
                <a:ea typeface="Constantia"/>
                <a:cs typeface="Times New Roman"/>
              </a:rPr>
              <a:t>// efficient interlocked ops</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r>
              <a:rPr lang="en-US" sz="1600" kern="1000" dirty="0" err="1">
                <a:solidFill>
                  <a:srgbClr val="000000"/>
                </a:solidFill>
                <a:latin typeface="Consolas"/>
                <a:ea typeface="Constantia"/>
                <a:cs typeface="Times New Roman"/>
              </a:rPr>
              <a:t>signal.Set</a:t>
            </a:r>
            <a:r>
              <a:rPr lang="en-US" sz="1600" kern="1000" dirty="0">
                <a:solidFill>
                  <a:srgbClr val="000000"/>
                </a:solidFill>
                <a:latin typeface="Consolas"/>
                <a:ea typeface="Constantia"/>
                <a:cs typeface="Times New Roman"/>
              </a:rPr>
              <a:t>();  </a:t>
            </a:r>
            <a:r>
              <a:rPr lang="en-US" sz="1600" kern="1000" dirty="0">
                <a:solidFill>
                  <a:srgbClr val="326422"/>
                </a:solidFill>
                <a:latin typeface="Constantia"/>
                <a:ea typeface="Constantia"/>
                <a:cs typeface="Times New Roman"/>
              </a:rPr>
              <a:t>// and kernel transition only when done</a:t>
            </a:r>
            <a:endParaRPr lang="en-US" sz="1600" kern="1000" dirty="0">
              <a:solidFill>
                <a:srgbClr val="000000"/>
              </a:solidFill>
              <a:latin typeface="Consolas"/>
              <a:ea typeface="Constantia"/>
              <a:cs typeface="Times New Roman"/>
            </a:endParaRPr>
          </a:p>
          <a:p>
            <a:pPr algn="l" defTabSz="914363" rtl="0"/>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 c); </a:t>
            </a:r>
          </a:p>
          <a:p>
            <a:pPr algn="l" defTabSz="914363" rtl="0"/>
            <a:r>
              <a:rPr lang="en-US" sz="1600" kern="1000" dirty="0">
                <a:solidFill>
                  <a:srgbClr val="000000"/>
                </a:solidFill>
                <a:latin typeface="Consolas"/>
                <a:ea typeface="Constantia"/>
                <a:cs typeface="Times New Roman"/>
              </a:rPr>
              <a:t>  }</a:t>
            </a:r>
          </a:p>
          <a:p>
            <a:pPr algn="l" defTabSz="914363" rtl="0"/>
            <a:r>
              <a:rPr lang="en-US" sz="1600" kern="1000" dirty="0">
                <a:solidFill>
                  <a:srgbClr val="000000"/>
                </a:solidFill>
                <a:latin typeface="Consolas"/>
                <a:ea typeface="Constantia"/>
                <a:cs typeface="Times New Roman"/>
              </a:rPr>
              <a:t>  </a:t>
            </a:r>
            <a:r>
              <a:rPr lang="en-US" sz="1600" kern="1000" dirty="0" err="1">
                <a:solidFill>
                  <a:srgbClr val="000000"/>
                </a:solidFill>
                <a:latin typeface="Consolas"/>
                <a:ea typeface="Constantia"/>
                <a:cs typeface="Times New Roman"/>
              </a:rPr>
              <a:t>signal.WaitOne</a:t>
            </a:r>
            <a:r>
              <a:rPr lang="en-US" sz="1600" kern="1000" dirty="0">
                <a:solidFill>
                  <a:srgbClr val="000000"/>
                </a:solidFill>
                <a:latin typeface="Consolas"/>
                <a:ea typeface="Constantia"/>
                <a:cs typeface="Times New Roman"/>
              </a:rPr>
              <a:t>();</a:t>
            </a:r>
          </a:p>
        </p:txBody>
      </p:sp>
      <p:sp>
        <p:nvSpPr>
          <p:cNvPr id="18" name="Rounded Rectangular Callout 17"/>
          <p:cNvSpPr/>
          <p:nvPr/>
        </p:nvSpPr>
        <p:spPr bwMode="auto">
          <a:xfrm>
            <a:off x="7162800" y="3429000"/>
            <a:ext cx="1828800" cy="459700"/>
          </a:xfrm>
          <a:prstGeom prst="wedgeRoundRectCallout">
            <a:avLst>
              <a:gd name="adj1" fmla="val -191870"/>
              <a:gd name="adj2" fmla="val -167614"/>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91440" rIns="91440" bIns="45720" rtlCol="0" anchor="t" compatLnSpc="1">
            <a:spAutoFit/>
          </a:bodyPr>
          <a:lstStyle/>
          <a:p>
            <a:pPr algn="ctr" rtl="0" fontAlgn="base">
              <a:spcBef>
                <a:spcPct val="0"/>
              </a:spcBef>
              <a:spcAft>
                <a:spcPct val="0"/>
              </a:spcAft>
            </a:pPr>
            <a:r>
              <a:rPr lang="en-US" kern="1200" dirty="0">
                <a:solidFill>
                  <a:srgbClr val="FFFFFF"/>
                </a:solidFill>
                <a:latin typeface="Segoe"/>
                <a:ea typeface="+mn-ea"/>
                <a:cs typeface="+mn-cs"/>
              </a:rPr>
              <a:t>Error Prone</a:t>
            </a:r>
          </a:p>
        </p:txBody>
      </p:sp>
      <p:sp>
        <p:nvSpPr>
          <p:cNvPr id="19" name="Rounded Rectangular Callout 18"/>
          <p:cNvSpPr/>
          <p:nvPr/>
        </p:nvSpPr>
        <p:spPr bwMode="auto">
          <a:xfrm>
            <a:off x="7162800" y="2895600"/>
            <a:ext cx="1828800" cy="459700"/>
          </a:xfrm>
          <a:prstGeom prst="wedgeRoundRectCallout">
            <a:avLst>
              <a:gd name="adj1" fmla="val -250643"/>
              <a:gd name="adj2" fmla="val -215901"/>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91440" rIns="91440" bIns="45720" rtlCol="0" anchor="t" compatLnSpc="1">
            <a:spAutoFit/>
          </a:bodyPr>
          <a:lstStyle/>
          <a:p>
            <a:pPr algn="ctr" rtl="0" fontAlgn="base">
              <a:spcBef>
                <a:spcPct val="0"/>
              </a:spcBef>
              <a:spcAft>
                <a:spcPct val="0"/>
              </a:spcAft>
            </a:pPr>
            <a:r>
              <a:rPr lang="en-US" kern="1200" dirty="0">
                <a:solidFill>
                  <a:srgbClr val="FFFFFF"/>
                </a:solidFill>
                <a:latin typeface="Segoe"/>
                <a:ea typeface="+mn-ea"/>
                <a:cs typeface="+mn-cs"/>
              </a:rPr>
              <a:t>High Overhead</a:t>
            </a:r>
            <a:endParaRPr lang="en-US" kern="1200" dirty="0">
              <a:solidFill>
                <a:srgbClr val="000000">
                  <a:alpha val="100000"/>
                </a:srgbClr>
              </a:solidFill>
              <a:latin typeface="Segoe"/>
              <a:ea typeface="+mn-ea"/>
              <a:cs typeface="+mn-cs"/>
            </a:endParaRPr>
          </a:p>
        </p:txBody>
      </p:sp>
      <p:sp>
        <p:nvSpPr>
          <p:cNvPr id="20" name="Rounded Rectangular Callout 19"/>
          <p:cNvSpPr/>
          <p:nvPr/>
        </p:nvSpPr>
        <p:spPr bwMode="auto">
          <a:xfrm>
            <a:off x="7391400" y="3962400"/>
            <a:ext cx="1600200" cy="459700"/>
          </a:xfrm>
          <a:prstGeom prst="wedgeRoundRectCallout">
            <a:avLst>
              <a:gd name="adj1" fmla="val -200448"/>
              <a:gd name="adj2" fmla="val 164612"/>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91440" rIns="91440" bIns="45720" rtlCol="0" anchor="t" compatLnSpc="1">
            <a:spAutoFit/>
          </a:bodyPr>
          <a:lstStyle/>
          <a:p>
            <a:pPr algn="ctr" rtl="0" fontAlgn="base">
              <a:spcBef>
                <a:spcPct val="0"/>
              </a:spcBef>
              <a:spcAft>
                <a:spcPct val="0"/>
              </a:spcAft>
            </a:pPr>
            <a:r>
              <a:rPr lang="en-US" kern="1200" dirty="0">
                <a:solidFill>
                  <a:srgbClr val="FFFFFF"/>
                </a:solidFill>
                <a:latin typeface="Segoe"/>
                <a:ea typeface="+mn-ea"/>
                <a:cs typeface="+mn-cs"/>
              </a:rPr>
              <a:t>Tricks</a:t>
            </a:r>
          </a:p>
        </p:txBody>
      </p:sp>
      <p:sp>
        <p:nvSpPr>
          <p:cNvPr id="21" name="Rounded Rectangular Callout 20"/>
          <p:cNvSpPr/>
          <p:nvPr/>
        </p:nvSpPr>
        <p:spPr bwMode="auto">
          <a:xfrm>
            <a:off x="6858000" y="76200"/>
            <a:ext cx="2133600" cy="766167"/>
          </a:xfrm>
          <a:prstGeom prst="wedgeRoundRectCallout">
            <a:avLst>
              <a:gd name="adj1" fmla="val -165303"/>
              <a:gd name="adj2" fmla="val 69259"/>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91440" rIns="91440" bIns="45720" rtlCol="0" anchor="t" compatLnSpc="1">
            <a:spAutoFit/>
          </a:bodyPr>
          <a:lstStyle/>
          <a:p>
            <a:pPr algn="ctr" rtl="0" fontAlgn="base">
              <a:spcBef>
                <a:spcPct val="0"/>
              </a:spcBef>
              <a:spcAft>
                <a:spcPct val="0"/>
              </a:spcAft>
            </a:pPr>
            <a:r>
              <a:rPr lang="en-US" kern="1200" dirty="0">
                <a:solidFill>
                  <a:srgbClr val="FFFFFF"/>
                </a:solidFill>
                <a:latin typeface="Segoe"/>
                <a:ea typeface="+mn-ea"/>
                <a:cs typeface="+mn-cs"/>
              </a:rPr>
              <a:t>Static Work Distribution</a:t>
            </a:r>
            <a:endParaRPr lang="en-US" kern="1200" dirty="0">
              <a:solidFill>
                <a:srgbClr val="000000">
                  <a:alpha val="100000"/>
                </a:srgbClr>
              </a:solidFill>
              <a:latin typeface="Segoe"/>
              <a:ea typeface="+mn-ea"/>
              <a:cs typeface="+mn-cs"/>
            </a:endParaRPr>
          </a:p>
        </p:txBody>
      </p:sp>
      <p:sp>
        <p:nvSpPr>
          <p:cNvPr id="22" name="Rounded Rectangular Callout 21"/>
          <p:cNvSpPr/>
          <p:nvPr/>
        </p:nvSpPr>
        <p:spPr bwMode="auto">
          <a:xfrm>
            <a:off x="6553200" y="1295400"/>
            <a:ext cx="2514600" cy="1072634"/>
          </a:xfrm>
          <a:prstGeom prst="wedgeRoundRectCallout">
            <a:avLst>
              <a:gd name="adj1" fmla="val -222554"/>
              <a:gd name="adj2" fmla="val -45230"/>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91440" rIns="91440" bIns="45720" rtlCol="0" anchor="t" compatLnSpc="1">
            <a:spAutoFit/>
          </a:bodyPr>
          <a:lstStyle/>
          <a:p>
            <a:pPr algn="ctr" rtl="0" fontAlgn="base">
              <a:spcBef>
                <a:spcPct val="0"/>
              </a:spcBef>
              <a:spcAft>
                <a:spcPct val="0"/>
              </a:spcAft>
            </a:pPr>
            <a:r>
              <a:rPr lang="en-US" kern="1200" dirty="0">
                <a:solidFill>
                  <a:srgbClr val="FFFFFF"/>
                </a:solidFill>
                <a:latin typeface="Segoe"/>
                <a:ea typeface="+mn-ea"/>
                <a:cs typeface="+mn-cs"/>
              </a:rPr>
              <a:t>Knowledge of Synchronization Primitives</a:t>
            </a:r>
            <a:endParaRPr lang="en-US" kern="1200" dirty="0">
              <a:solidFill>
                <a:srgbClr val="000000">
                  <a:alpha val="100000"/>
                </a:srgbClr>
              </a:solidFill>
              <a:latin typeface="Segoe"/>
              <a:ea typeface="+mn-ea"/>
              <a:cs typeface="+mn-cs"/>
            </a:endParaRPr>
          </a:p>
        </p:txBody>
      </p:sp>
      <p:sp>
        <p:nvSpPr>
          <p:cNvPr id="23" name="Rounded Rectangular Callout 22"/>
          <p:cNvSpPr/>
          <p:nvPr/>
        </p:nvSpPr>
        <p:spPr bwMode="auto">
          <a:xfrm>
            <a:off x="6096000" y="6172200"/>
            <a:ext cx="2819400" cy="459700"/>
          </a:xfrm>
          <a:prstGeom prst="wedgeRoundRectCallout">
            <a:avLst>
              <a:gd name="adj1" fmla="val -182841"/>
              <a:gd name="adj2" fmla="val 10994"/>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91440" rIns="91440" bIns="45720" rtlCol="0" anchor="t" compatLnSpc="1">
            <a:spAutoFit/>
          </a:bodyPr>
          <a:lstStyle/>
          <a:p>
            <a:pPr algn="ctr" rtl="0" fontAlgn="base">
              <a:spcBef>
                <a:spcPct val="0"/>
              </a:spcBef>
              <a:spcAft>
                <a:spcPct val="0"/>
              </a:spcAft>
            </a:pPr>
            <a:r>
              <a:rPr lang="en-US" kern="1200" dirty="0">
                <a:solidFill>
                  <a:srgbClr val="FFFFFF"/>
                </a:solidFill>
                <a:latin typeface="Segoe"/>
                <a:ea typeface="+mn-ea"/>
                <a:cs typeface="+mn-cs"/>
              </a:rPr>
              <a:t>Heavy Synchronization</a:t>
            </a:r>
          </a:p>
        </p:txBody>
      </p:sp>
      <p:sp>
        <p:nvSpPr>
          <p:cNvPr id="24" name="Rounded Rectangular Callout 23"/>
          <p:cNvSpPr/>
          <p:nvPr/>
        </p:nvSpPr>
        <p:spPr bwMode="auto">
          <a:xfrm>
            <a:off x="6934200" y="5329833"/>
            <a:ext cx="1981200" cy="766167"/>
          </a:xfrm>
          <a:prstGeom prst="wedgeRoundRectCallout">
            <a:avLst>
              <a:gd name="adj1" fmla="val -370034"/>
              <a:gd name="adj2" fmla="val 60259"/>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91440" rIns="91440" bIns="45720" rtlCol="0" anchor="t" compatLnSpc="1">
            <a:spAutoFit/>
          </a:bodyPr>
          <a:lstStyle/>
          <a:p>
            <a:pPr algn="ctr" rtl="0" fontAlgn="base">
              <a:spcBef>
                <a:spcPct val="0"/>
              </a:spcBef>
              <a:spcAft>
                <a:spcPct val="0"/>
              </a:spcAft>
            </a:pPr>
            <a:r>
              <a:rPr lang="en-US" kern="1200" dirty="0">
                <a:solidFill>
                  <a:srgbClr val="FFFFFF"/>
                </a:solidFill>
                <a:latin typeface="Segoe"/>
                <a:ea typeface="+mn-ea"/>
                <a:cs typeface="+mn-cs"/>
              </a:rPr>
              <a:t>Lack of Thread Reuse</a:t>
            </a:r>
          </a:p>
        </p:txBody>
      </p:sp>
      <p:pic>
        <p:nvPicPr>
          <p:cNvPr id="25" name="Picture 1" descr="C:\Users\stoub\AppData\Local\Microsoft\Windows\Temporary Internet Files\Content.IE5\A07RP8OV\MCj04325370000[1].png"/>
          <p:cNvPicPr>
            <a:picLocks noChangeAspect="1" noChangeArrowheads="1"/>
          </p:cNvPicPr>
          <p:nvPr/>
        </p:nvPicPr>
        <p:blipFill>
          <a:blip r:embed="rId3"/>
          <a:srcRect/>
          <a:stretch>
            <a:fillRect/>
          </a:stretch>
        </p:blipFill>
        <p:spPr bwMode="auto">
          <a:xfrm>
            <a:off x="1905000" y="1371600"/>
            <a:ext cx="5334000" cy="5334000"/>
          </a:xfrm>
          <a:prstGeom prst="rect">
            <a:avLst/>
          </a:prstGeom>
          <a:noFill/>
        </p:spPr>
      </p:pic>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0"/>
                                        <p:tgtEl>
                                          <p:spTgt spid="22"/>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3000"/>
                                        <p:tgtEl>
                                          <p:spTgt spid="19"/>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3000"/>
                                        <p:tgtEl>
                                          <p:spTgt spid="18"/>
                                        </p:tgtEl>
                                      </p:cBhvr>
                                    </p:animEffect>
                                  </p:childTnLst>
                                </p:cTn>
                              </p:par>
                            </p:childTnLst>
                          </p:cTn>
                        </p:par>
                        <p:par>
                          <p:cTn id="20" fill="hold">
                            <p:stCondLst>
                              <p:cond delay="11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3000"/>
                                        <p:tgtEl>
                                          <p:spTgt spid="20"/>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0"/>
                                        <p:tgtEl>
                                          <p:spTgt spid="24"/>
                                        </p:tgtEl>
                                      </p:cBhvr>
                                    </p:animEffect>
                                  </p:childTnLst>
                                </p:cTn>
                              </p:par>
                            </p:childTnLst>
                          </p:cTn>
                        </p:par>
                        <p:par>
                          <p:cTn id="28" fill="hold">
                            <p:stCondLst>
                              <p:cond delay="17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385" decel="100000"/>
                                        <p:tgtEl>
                                          <p:spTgt spid="25"/>
                                        </p:tgtEl>
                                      </p:cBhvr>
                                    </p:animEffect>
                                    <p:animScale>
                                      <p:cBhvr>
                                        <p:cTn id="37" dur="385" decel="100000"/>
                                        <p:tgtEl>
                                          <p:spTgt spid="25"/>
                                        </p:tgtEl>
                                      </p:cBhvr>
                                      <p:from x="10000" y="10000"/>
                                      <p:to x="200000" y="450000"/>
                                    </p:animScale>
                                    <p:animScale>
                                      <p:cBhvr>
                                        <p:cTn id="38" dur="615" accel="100000" fill="hold">
                                          <p:stCondLst>
                                            <p:cond delay="385"/>
                                          </p:stCondLst>
                                        </p:cTn>
                                        <p:tgtEl>
                                          <p:spTgt spid="25"/>
                                        </p:tgtEl>
                                      </p:cBhvr>
                                      <p:from x="200000" y="450000"/>
                                      <p:to x="100000" y="100000"/>
                                    </p:animScale>
                                    <p:set>
                                      <p:cBhvr>
                                        <p:cTn id="39" dur="385" fill="hold"/>
                                        <p:tgtEl>
                                          <p:spTgt spid="25"/>
                                        </p:tgtEl>
                                        <p:attrNameLst>
                                          <p:attrName>ppt_x</p:attrName>
                                        </p:attrNameLst>
                                      </p:cBhvr>
                                      <p:to>
                                        <p:strVal val="(0.5)"/>
                                      </p:to>
                                    </p:set>
                                    <p:anim from="(0.5)" to="(#ppt_x)" calcmode="lin" valueType="num">
                                      <p:cBhvr>
                                        <p:cTn id="40" dur="615" accel="100000" fill="hold">
                                          <p:stCondLst>
                                            <p:cond delay="385"/>
                                          </p:stCondLst>
                                        </p:cTn>
                                        <p:tgtEl>
                                          <p:spTgt spid="25"/>
                                        </p:tgtEl>
                                        <p:attrNameLst>
                                          <p:attrName>ppt_x</p:attrName>
                                        </p:attrNameLst>
                                      </p:cBhvr>
                                    </p:anim>
                                    <p:set>
                                      <p:cBhvr>
                                        <p:cTn id="41" dur="385" fill="hold"/>
                                        <p:tgtEl>
                                          <p:spTgt spid="25"/>
                                        </p:tgtEl>
                                        <p:attrNameLst>
                                          <p:attrName>ppt_y</p:attrName>
                                        </p:attrNameLst>
                                      </p:cBhvr>
                                      <p:to>
                                        <p:strVal val="(#ppt_y+0.4)"/>
                                      </p:to>
                                    </p:set>
                                    <p:anim from="(#ppt_y+0.4)" to="(#ppt_y)" calcmode="lin" valueType="num">
                                      <p:cBhvr>
                                        <p:cTn id="42" dur="615" accel="100000" fill="hold">
                                          <p:stCondLst>
                                            <p:cond delay="385"/>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r>
              <a:rPr lang="en-GB" dirty="0" smtClean="0"/>
              <a:t>Parallel Extensions </a:t>
            </a:r>
            <a:br>
              <a:rPr lang="en-GB" dirty="0" smtClean="0"/>
            </a:br>
            <a:r>
              <a:rPr lang="en-GB" sz="4000" dirty="0" smtClean="0"/>
              <a:t>to the .NET Framework</a:t>
            </a:r>
            <a:endParaRPr lang="en-GB" sz="4000" dirty="0"/>
          </a:p>
        </p:txBody>
      </p:sp>
      <p:sp>
        <p:nvSpPr>
          <p:cNvPr id="3" name="Content Placeholder 2"/>
          <p:cNvSpPr>
            <a:spLocks noGrp="1"/>
          </p:cNvSpPr>
          <p:nvPr>
            <p:ph idx="1"/>
          </p:nvPr>
        </p:nvSpPr>
        <p:spPr/>
        <p:txBody>
          <a:bodyPr/>
          <a:lstStyle/>
          <a:p>
            <a:pPr lvl="2"/>
            <a:endParaRPr lang="en-GB" dirty="0" smtClean="0"/>
          </a:p>
          <a:p>
            <a:r>
              <a:rPr lang="en-GB" dirty="0" smtClean="0"/>
              <a:t>.NET library</a:t>
            </a:r>
          </a:p>
          <a:p>
            <a:pPr lvl="2"/>
            <a:endParaRPr lang="en-GB" dirty="0" smtClean="0"/>
          </a:p>
          <a:p>
            <a:r>
              <a:rPr lang="en-GB" dirty="0" smtClean="0"/>
              <a:t>Supports parallelism in any .NET language, without changes to compilers or the CLR</a:t>
            </a:r>
          </a:p>
          <a:p>
            <a:pPr lvl="2"/>
            <a:endParaRPr lang="en-GB" dirty="0" smtClean="0"/>
          </a:p>
          <a:p>
            <a:r>
              <a:rPr lang="en-GB" dirty="0" smtClean="0"/>
              <a:t>Begins to move concurrency from experts to mainstream .NET developers</a:t>
            </a:r>
          </a:p>
        </p:txBody>
      </p:sp>
    </p:spTree>
  </p:cSld>
  <p:clrMapOvr>
    <a:masterClrMapping/>
  </p:clrMapOvr>
  <p:transition advTm="6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5"/>
          <p:cNvSpPr>
            <a:spLocks noGrp="1"/>
          </p:cNvSpPr>
          <p:nvPr>
            <p:ph type="body" sz="quarter" idx="10"/>
          </p:nvPr>
        </p:nvSpPr>
        <p:spPr>
          <a:xfrm>
            <a:off x="457200" y="2133600"/>
            <a:ext cx="8382000" cy="3886200"/>
          </a:xfrm>
        </p:spPr>
        <p:txBody>
          <a:bodyPr>
            <a:noAutofit/>
          </a:bodyPr>
          <a:lstStyle/>
          <a:p>
            <a:pPr>
              <a:spcBef>
                <a:spcPts val="600"/>
              </a:spcBef>
            </a:pPr>
            <a:r>
              <a:rPr lang="en-US" sz="2000" b="0" kern="1000" dirty="0" smtClean="0">
                <a:solidFill>
                  <a:srgbClr val="046683"/>
                </a:solidFill>
                <a:latin typeface="Consolas"/>
                <a:ea typeface="Constantia"/>
                <a:cs typeface="Times New Roman"/>
              </a:rPr>
              <a:t>void</a:t>
            </a:r>
            <a:r>
              <a:rPr lang="en-US" sz="2000" b="0" kern="1000" dirty="0" smtClean="0">
                <a:latin typeface="Consolas"/>
                <a:ea typeface="Constantia"/>
                <a:cs typeface="Times New Roman"/>
              </a:rPr>
              <a:t> </a:t>
            </a:r>
            <a:r>
              <a:rPr lang="en-US" sz="2000" b="0" kern="1000" dirty="0" err="1" smtClean="0">
                <a:latin typeface="Consolas"/>
                <a:ea typeface="Constantia"/>
                <a:cs typeface="Times New Roman"/>
              </a:rPr>
              <a:t>MultiplyMatrices</a:t>
            </a:r>
            <a:r>
              <a:rPr lang="en-US" sz="2000" b="0" kern="1000" dirty="0" smtClean="0">
                <a:latin typeface="Consolas"/>
                <a:ea typeface="Constantia"/>
                <a:cs typeface="Times New Roman"/>
              </a:rPr>
              <a:t>(</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size, </a:t>
            </a:r>
            <a:br>
              <a:rPr lang="en-US" sz="2000" b="0" kern="1000" dirty="0" smtClean="0">
                <a:latin typeface="Consolas"/>
                <a:ea typeface="Constantia"/>
                <a:cs typeface="Times New Roman"/>
              </a:rPr>
            </a:br>
            <a:r>
              <a:rPr lang="en-US" sz="2000" b="0" kern="1000" dirty="0" smtClean="0">
                <a:latin typeface="Consolas"/>
                <a:ea typeface="Constantia"/>
                <a:cs typeface="Times New Roman"/>
              </a:rPr>
              <a:t>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m1,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m2,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result)</a:t>
            </a:r>
          </a:p>
          <a:p>
            <a:r>
              <a:rPr lang="en-US" sz="2000" b="0" kern="1000" dirty="0" smtClean="0">
                <a:latin typeface="Consolas"/>
                <a:ea typeface="Constantia"/>
                <a:cs typeface="Times New Roman"/>
              </a:rPr>
              <a:t>{</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 0; </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&lt; size; </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j = 0; j &lt; size; j++) {</a:t>
            </a:r>
          </a:p>
          <a:p>
            <a:r>
              <a:rPr lang="en-US" sz="2000" b="0" kern="1000" dirty="0" smtClean="0">
                <a:latin typeface="Consolas"/>
                <a:ea typeface="Constantia"/>
                <a:cs typeface="Times New Roman"/>
              </a:rPr>
              <a:t>            result[</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j] = 0;</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k = 0; k &lt; size; k++) {</a:t>
            </a:r>
          </a:p>
          <a:p>
            <a:r>
              <a:rPr lang="en-US" sz="2000" b="0" kern="1000" dirty="0" smtClean="0">
                <a:latin typeface="Consolas"/>
                <a:ea typeface="Constantia"/>
                <a:cs typeface="Times New Roman"/>
              </a:rPr>
              <a:t>                result[</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j] += m1[</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k] * m2[k, j];</a:t>
            </a:r>
          </a:p>
          <a:p>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p>
          <a:p>
            <a:pPr>
              <a:spcAft>
                <a:spcPts val="600"/>
              </a:spcAft>
            </a:pPr>
            <a:r>
              <a:rPr lang="en-US" sz="2000" b="0" kern="1000" dirty="0" smtClean="0">
                <a:latin typeface="Consolas"/>
                <a:ea typeface="Constantia"/>
                <a:cs typeface="Times New Roman"/>
              </a:rPr>
              <a:t>}</a:t>
            </a:r>
          </a:p>
          <a:p>
            <a:endParaRPr lang="en-US" sz="2000" b="0" dirty="0" smtClean="0"/>
          </a:p>
        </p:txBody>
      </p:sp>
      <p:sp>
        <p:nvSpPr>
          <p:cNvPr id="4" name="Title 1"/>
          <p:cNvSpPr>
            <a:spLocks noGrp="1"/>
          </p:cNvSpPr>
          <p:nvPr>
            <p:ph type="title"/>
          </p:nvPr>
        </p:nvSpPr>
        <p:spPr>
          <a:xfrm>
            <a:off x="0" y="457200"/>
            <a:ext cx="9144000" cy="1143000"/>
          </a:xfrm>
        </p:spPr>
        <p:txBody>
          <a:bodyPr/>
          <a:lstStyle/>
          <a:p>
            <a:r>
              <a:rPr lang="en-GB" dirty="0" smtClean="0"/>
              <a:t>Matrix multiplication (</a:t>
            </a:r>
            <a:r>
              <a:rPr lang="en-GB" dirty="0" err="1" smtClean="0"/>
              <a:t>Seq</a:t>
            </a:r>
            <a:r>
              <a:rPr lang="en-GB" dirty="0" smtClean="0"/>
              <a:t>)</a:t>
            </a:r>
            <a:endParaRPr lang="en-GB" dirty="0"/>
          </a:p>
        </p:txBody>
      </p:sp>
    </p:spTree>
  </p:cSld>
  <p:clrMapOvr>
    <a:masterClrMapping/>
  </p:clrMapOvr>
  <p:transition advTm="3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5"/>
          <p:cNvSpPr>
            <a:spLocks noGrp="1"/>
          </p:cNvSpPr>
          <p:nvPr>
            <p:ph type="body" sz="quarter" idx="10"/>
          </p:nvPr>
        </p:nvSpPr>
        <p:spPr>
          <a:xfrm>
            <a:off x="457200" y="2133600"/>
            <a:ext cx="8382000" cy="4038600"/>
          </a:xfrm>
        </p:spPr>
        <p:txBody>
          <a:bodyPr>
            <a:normAutofit/>
          </a:bodyPr>
          <a:lstStyle/>
          <a:p>
            <a:pPr>
              <a:spcBef>
                <a:spcPts val="600"/>
              </a:spcBef>
            </a:pPr>
            <a:r>
              <a:rPr lang="en-US" sz="2000" b="0" kern="1000" dirty="0" smtClean="0">
                <a:solidFill>
                  <a:srgbClr val="046683"/>
                </a:solidFill>
                <a:latin typeface="Consolas"/>
                <a:ea typeface="Constantia"/>
                <a:cs typeface="Times New Roman"/>
              </a:rPr>
              <a:t>void</a:t>
            </a:r>
            <a:r>
              <a:rPr lang="en-US" sz="2000" b="0" kern="1000" dirty="0" smtClean="0">
                <a:latin typeface="Consolas"/>
                <a:ea typeface="Constantia"/>
                <a:cs typeface="Times New Roman"/>
              </a:rPr>
              <a:t> </a:t>
            </a:r>
            <a:r>
              <a:rPr lang="en-US" sz="2000" b="0" kern="1000" dirty="0" err="1" smtClean="0">
                <a:latin typeface="Consolas"/>
                <a:ea typeface="Constantia"/>
                <a:cs typeface="Times New Roman"/>
              </a:rPr>
              <a:t>MultiplyMatrices</a:t>
            </a:r>
            <a:r>
              <a:rPr lang="en-US" sz="2000" b="0" kern="1000" dirty="0" smtClean="0">
                <a:latin typeface="Consolas"/>
                <a:ea typeface="Constantia"/>
                <a:cs typeface="Times New Roman"/>
              </a:rPr>
              <a:t>(</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size, </a:t>
            </a:r>
            <a:br>
              <a:rPr lang="en-US" sz="2000" b="0" kern="1000" dirty="0" smtClean="0">
                <a:latin typeface="Consolas"/>
                <a:ea typeface="Constantia"/>
                <a:cs typeface="Times New Roman"/>
              </a:rPr>
            </a:br>
            <a:r>
              <a:rPr lang="en-US" sz="2000" b="0" kern="1000" dirty="0" smtClean="0">
                <a:latin typeface="Consolas"/>
                <a:ea typeface="Constantia"/>
                <a:cs typeface="Times New Roman"/>
              </a:rPr>
              <a:t>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m1,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m2, </a:t>
            </a:r>
            <a:r>
              <a:rPr lang="en-US" sz="2000" b="0" kern="1000" dirty="0" smtClean="0">
                <a:solidFill>
                  <a:srgbClr val="046683"/>
                </a:solidFill>
                <a:latin typeface="Consolas"/>
                <a:ea typeface="Constantia"/>
                <a:cs typeface="Times New Roman"/>
              </a:rPr>
              <a:t>double</a:t>
            </a:r>
            <a:r>
              <a:rPr lang="en-US" sz="2000" b="0" kern="1000" dirty="0" smtClean="0">
                <a:latin typeface="Consolas"/>
                <a:ea typeface="Constantia"/>
                <a:cs typeface="Times New Roman"/>
              </a:rPr>
              <a:t>[,] result)</a:t>
            </a:r>
          </a:p>
          <a:p>
            <a:r>
              <a:rPr lang="en-US" sz="2000" b="0" kern="1000" dirty="0" smtClean="0">
                <a:latin typeface="Consolas"/>
                <a:ea typeface="Constantia"/>
                <a:cs typeface="Times New Roman"/>
              </a:rPr>
              <a:t>{</a:t>
            </a:r>
          </a:p>
          <a:p>
            <a:pPr>
              <a:spcBef>
                <a:spcPts val="600"/>
              </a:spcBef>
            </a:pPr>
            <a:r>
              <a:rPr lang="en-US" sz="2000" b="0" kern="1000" dirty="0" smtClean="0">
                <a:solidFill>
                  <a:srgbClr val="046683"/>
                </a:solidFill>
                <a:latin typeface="Consolas"/>
                <a:ea typeface="Constantia"/>
                <a:cs typeface="Times New Roman"/>
              </a:rPr>
              <a:t>    </a:t>
            </a:r>
            <a:r>
              <a:rPr lang="en-US" sz="2000" b="0" kern="1000" dirty="0" err="1" smtClean="0">
                <a:solidFill>
                  <a:srgbClr val="046683"/>
                </a:solidFill>
                <a:latin typeface="Consolas"/>
                <a:ea typeface="Constantia"/>
                <a:cs typeface="Times New Roman"/>
              </a:rPr>
              <a:t>Parallel</a:t>
            </a:r>
            <a:r>
              <a:rPr lang="en-US" sz="2000" b="0" kern="1000" dirty="0" err="1" smtClean="0">
                <a:latin typeface="Consolas"/>
                <a:ea typeface="Constantia"/>
                <a:cs typeface="Times New Roman"/>
              </a:rPr>
              <a:t>.For</a:t>
            </a:r>
            <a:r>
              <a:rPr lang="en-US" sz="2000" b="0" kern="1000" dirty="0" smtClean="0">
                <a:latin typeface="Consolas"/>
                <a:ea typeface="Constantia"/>
                <a:cs typeface="Times New Roman"/>
              </a:rPr>
              <a:t>(0, size, </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=&gt; {</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j = 0; j &lt; size; j++) {</a:t>
            </a:r>
          </a:p>
          <a:p>
            <a:r>
              <a:rPr lang="en-US" sz="2000" b="0" kern="1000" dirty="0" smtClean="0">
                <a:latin typeface="Consolas"/>
                <a:ea typeface="Constantia"/>
                <a:cs typeface="Times New Roman"/>
              </a:rPr>
              <a:t>            result[</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j] = 0;</a:t>
            </a:r>
          </a:p>
          <a:p>
            <a:r>
              <a:rPr lang="en-US" sz="2000" b="0" kern="1000" dirty="0" smtClean="0">
                <a:latin typeface="Consolas"/>
                <a:ea typeface="Constantia"/>
                <a:cs typeface="Times New Roman"/>
              </a:rPr>
              <a:t>            </a:t>
            </a:r>
            <a:r>
              <a:rPr lang="en-US" sz="2000" b="0" kern="1000" dirty="0" smtClean="0">
                <a:solidFill>
                  <a:srgbClr val="0000CC"/>
                </a:solidFill>
                <a:latin typeface="Consolas"/>
                <a:ea typeface="Constantia"/>
                <a:cs typeface="Times New Roman"/>
              </a:rPr>
              <a:t>for</a:t>
            </a:r>
            <a:r>
              <a:rPr lang="en-US" sz="2000" b="0" kern="1000" dirty="0" smtClean="0">
                <a:latin typeface="Consolas"/>
                <a:ea typeface="Constantia"/>
                <a:cs typeface="Times New Roman"/>
              </a:rPr>
              <a:t> (</a:t>
            </a:r>
            <a:r>
              <a:rPr lang="en-US" sz="2000" b="0" kern="1000" dirty="0" err="1" smtClean="0">
                <a:solidFill>
                  <a:srgbClr val="046683"/>
                </a:solidFill>
                <a:latin typeface="Consolas"/>
                <a:ea typeface="Constantia"/>
                <a:cs typeface="Times New Roman"/>
              </a:rPr>
              <a:t>int</a:t>
            </a:r>
            <a:r>
              <a:rPr lang="en-US" sz="2000" b="0" kern="1000" dirty="0" smtClean="0">
                <a:latin typeface="Consolas"/>
                <a:ea typeface="Constantia"/>
                <a:cs typeface="Times New Roman"/>
              </a:rPr>
              <a:t> k = 0; k &lt; size; k++) {</a:t>
            </a:r>
          </a:p>
          <a:p>
            <a:r>
              <a:rPr lang="en-US" sz="2000" b="0" kern="1000" dirty="0" smtClean="0">
                <a:latin typeface="Consolas"/>
                <a:ea typeface="Constantia"/>
                <a:cs typeface="Times New Roman"/>
              </a:rPr>
              <a:t>                result[</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j] += m1[</a:t>
            </a:r>
            <a:r>
              <a:rPr lang="en-US" sz="2000" b="0" kern="1000" dirty="0" err="1" smtClean="0">
                <a:latin typeface="Consolas"/>
                <a:ea typeface="Constantia"/>
                <a:cs typeface="Times New Roman"/>
              </a:rPr>
              <a:t>i</a:t>
            </a:r>
            <a:r>
              <a:rPr lang="en-US" sz="2000" b="0" kern="1000" dirty="0" smtClean="0">
                <a:latin typeface="Consolas"/>
                <a:ea typeface="Constantia"/>
                <a:cs typeface="Times New Roman"/>
              </a:rPr>
              <a:t>, k] * m2[k, j];</a:t>
            </a:r>
          </a:p>
          <a:p>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    });</a:t>
            </a:r>
          </a:p>
          <a:p>
            <a:r>
              <a:rPr lang="en-US" sz="2000" b="0" kern="1000" dirty="0" smtClean="0">
                <a:latin typeface="Consolas"/>
                <a:ea typeface="Constantia"/>
                <a:cs typeface="Times New Roman"/>
              </a:rPr>
              <a:t>}</a:t>
            </a:r>
          </a:p>
        </p:txBody>
      </p:sp>
      <p:sp>
        <p:nvSpPr>
          <p:cNvPr id="7" name="Title 1"/>
          <p:cNvSpPr>
            <a:spLocks noGrp="1"/>
          </p:cNvSpPr>
          <p:nvPr>
            <p:ph type="title"/>
          </p:nvPr>
        </p:nvSpPr>
        <p:spPr>
          <a:xfrm>
            <a:off x="0" y="457200"/>
            <a:ext cx="9144000" cy="1143000"/>
          </a:xfrm>
        </p:spPr>
        <p:txBody>
          <a:bodyPr/>
          <a:lstStyle/>
          <a:p>
            <a:r>
              <a:rPr lang="en-GB" dirty="0" smtClean="0"/>
              <a:t>Matrix multiplication (Par)</a:t>
            </a:r>
            <a:endParaRPr lang="en-GB" dirty="0"/>
          </a:p>
        </p:txBody>
      </p:sp>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1000"/>
                                  </p:stCondLst>
                                  <p:iterate type="lt">
                                    <p:tmPct val="3000"/>
                                  </p:iterate>
                                  <p:childTnLst>
                                    <p:animScale>
                                      <p:cBhvr>
                                        <p:cTn id="6" dur="250" autoRev="1" fill="hold">
                                          <p:stCondLst>
                                            <p:cond delay="0"/>
                                          </p:stCondLst>
                                        </p:cTn>
                                        <p:tgtEl>
                                          <p:spTgt spid="44034">
                                            <p:txEl>
                                              <p:pRg st="2" end="2"/>
                                            </p:txEl>
                                          </p:spTgt>
                                        </p:tgtEl>
                                      </p:cBhvr>
                                      <p:to x="80000" y="100000"/>
                                    </p:animScale>
                                    <p:anim by="(#ppt_w*0.10)" calcmode="lin" valueType="num">
                                      <p:cBhvr>
                                        <p:cTn id="7" dur="250" autoRev="1" fill="hold">
                                          <p:stCondLst>
                                            <p:cond delay="0"/>
                                          </p:stCondLst>
                                        </p:cTn>
                                        <p:tgtEl>
                                          <p:spTgt spid="44034">
                                            <p:txEl>
                                              <p:pRg st="2" end="2"/>
                                            </p:txEl>
                                          </p:spTgt>
                                        </p:tgtEl>
                                        <p:attrNameLst>
                                          <p:attrName>ppt_x</p:attrName>
                                        </p:attrNameLst>
                                      </p:cBhvr>
                                    </p:anim>
                                    <p:anim by="(-#ppt_w*0.10)" calcmode="lin" valueType="num">
                                      <p:cBhvr>
                                        <p:cTn id="8" dur="250" autoRev="1" fill="hold">
                                          <p:stCondLst>
                                            <p:cond delay="0"/>
                                          </p:stCondLst>
                                        </p:cTn>
                                        <p:tgtEl>
                                          <p:spTgt spid="44034">
                                            <p:txEl>
                                              <p:pRg st="2" end="2"/>
                                            </p:txEl>
                                          </p:spTgt>
                                        </p:tgtEl>
                                        <p:attrNameLst>
                                          <p:attrName>ppt_y</p:attrName>
                                        </p:attrNameLst>
                                      </p:cBhvr>
                                    </p:anim>
                                    <p:animRot by="-480000">
                                      <p:cBhvr>
                                        <p:cTn id="9" dur="250" autoRev="1" fill="hold">
                                          <p:stCondLst>
                                            <p:cond delay="0"/>
                                          </p:stCondLst>
                                        </p:cTn>
                                        <p:tgtEl>
                                          <p:spTgt spid="4403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Sample: </a:t>
            </a:r>
            <a:r>
              <a:rPr lang="en-GB" dirty="0" err="1" smtClean="0"/>
              <a:t>Raytracer</a:t>
            </a:r>
            <a:endParaRPr lang="en-GB" dirty="0"/>
          </a:p>
        </p:txBody>
      </p:sp>
      <p:sp>
        <p:nvSpPr>
          <p:cNvPr id="5" name="Text Placeholder 4"/>
          <p:cNvSpPr>
            <a:spLocks noGrp="1"/>
          </p:cNvSpPr>
          <p:nvPr>
            <p:ph type="body" sz="quarter" idx="10"/>
          </p:nvPr>
        </p:nvSpPr>
        <p:spPr/>
        <p:txBody>
          <a:bodyPr/>
          <a:lstStyle/>
          <a:p>
            <a:r>
              <a:rPr lang="en-GB" dirty="0" smtClean="0"/>
              <a:t>demo</a:t>
            </a:r>
            <a:endParaRPr lang="en-GB" dirty="0"/>
          </a:p>
        </p:txBody>
      </p:sp>
      <p:pic>
        <p:nvPicPr>
          <p:cNvPr id="6146" name="Picture 2"/>
          <p:cNvPicPr>
            <a:picLocks noChangeAspect="1" noChangeArrowheads="1"/>
          </p:cNvPicPr>
          <p:nvPr/>
        </p:nvPicPr>
        <p:blipFill>
          <a:blip r:embed="rId3"/>
          <a:srcRect/>
          <a:stretch>
            <a:fillRect/>
          </a:stretch>
        </p:blipFill>
        <p:spPr bwMode="auto">
          <a:xfrm>
            <a:off x="4448175" y="1981200"/>
            <a:ext cx="3933825" cy="402611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180000">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ヒラギノ角ゴ Pro W3"/>
        <a:cs typeface=""/>
      </a:majorFont>
      <a:minorFont>
        <a:latin typeface="Arial Black"/>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8122121-microsoft-powerpoint sprekers</Template>
  <TotalTime>0</TotalTime>
  <Words>1582</Words>
  <Application>Microsoft Office PowerPoint</Application>
  <PresentationFormat>On-screen Show (4:3)</PresentationFormat>
  <Paragraphs>267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Parallel Extensions to the .NET Framework</vt:lpstr>
      <vt:lpstr>Threading 101</vt:lpstr>
      <vt:lpstr>The Manycore Shift</vt:lpstr>
      <vt:lpstr>Slide 4</vt:lpstr>
      <vt:lpstr>Slide 5</vt:lpstr>
      <vt:lpstr>Parallel Extensions  to the .NET Framework</vt:lpstr>
      <vt:lpstr>Matrix multiplication (Seq)</vt:lpstr>
      <vt:lpstr>Matrix multiplication (Par)</vt:lpstr>
      <vt:lpstr>Sample: Raytracer</vt:lpstr>
      <vt:lpstr>AGENDA for Remainder Session</vt:lpstr>
      <vt:lpstr>Task class</vt:lpstr>
      <vt:lpstr>From Threads to Tasks</vt:lpstr>
      <vt:lpstr>TaskManager class</vt:lpstr>
      <vt:lpstr>“Work Stealing” in Action</vt:lpstr>
      <vt:lpstr>Imperative Data Parallelism</vt:lpstr>
      <vt:lpstr>Parallel.For</vt:lpstr>
      <vt:lpstr>Parallel Statements</vt:lpstr>
      <vt:lpstr>Declarative Data Parallelism</vt:lpstr>
      <vt:lpstr>Parallel LINQ (PLINQ)</vt:lpstr>
      <vt:lpstr>PLINQ – Modes of Consumption</vt:lpstr>
      <vt:lpstr>Summary – Parallel Extensions</vt:lpstr>
      <vt:lpstr>Resources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2008-05-09T23:29:33Z</dcterms:created>
  <dcterms:modified xsi:type="dcterms:W3CDTF">2008-05-23T23:30:42Z</dcterms:modified>
</cp:coreProperties>
</file>