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notesSlides/notesSlide6.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charts/chart1.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25"/>
  </p:notesMasterIdLst>
  <p:sldIdLst>
    <p:sldId id="299" r:id="rId2"/>
    <p:sldId id="275" r:id="rId3"/>
    <p:sldId id="271" r:id="rId4"/>
    <p:sldId id="292" r:id="rId5"/>
    <p:sldId id="306" r:id="rId6"/>
    <p:sldId id="304" r:id="rId7"/>
    <p:sldId id="300" r:id="rId8"/>
    <p:sldId id="297" r:id="rId9"/>
    <p:sldId id="258" r:id="rId10"/>
    <p:sldId id="307" r:id="rId11"/>
    <p:sldId id="295" r:id="rId12"/>
    <p:sldId id="283" r:id="rId13"/>
    <p:sldId id="264" r:id="rId14"/>
    <p:sldId id="273" r:id="rId15"/>
    <p:sldId id="274" r:id="rId16"/>
    <p:sldId id="284" r:id="rId17"/>
    <p:sldId id="305" r:id="rId18"/>
    <p:sldId id="308" r:id="rId19"/>
    <p:sldId id="301" r:id="rId20"/>
    <p:sldId id="290" r:id="rId21"/>
    <p:sldId id="302" r:id="rId22"/>
    <p:sldId id="309" r:id="rId23"/>
    <p:sldId id="28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7" d="100"/>
          <a:sy n="97" d="100"/>
        </p:scale>
        <p:origin x="-1032" y="-77"/>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plotArea>
      <c:layout/>
      <c:barChart>
        <c:barDir val="col"/>
        <c:grouping val="stacked"/>
        <c:ser>
          <c:idx val="0"/>
          <c:order val="0"/>
          <c:tx>
            <c:strRef>
              <c:f>Sheet1!$B$1</c:f>
              <c:strCache>
                <c:ptCount val="1"/>
                <c:pt idx="0">
                  <c:v>Sequential</c:v>
                </c:pt>
              </c:strCache>
            </c:strRef>
          </c:tx>
          <c:cat>
            <c:numRef>
              <c:f>Sheet1!$A$2:$A$6</c:f>
              <c:numCache>
                <c:formatCode>General</c:formatCode>
                <c:ptCount val="5"/>
                <c:pt idx="0">
                  <c:v>1</c:v>
                </c:pt>
                <c:pt idx="1">
                  <c:v>2</c:v>
                </c:pt>
                <c:pt idx="2">
                  <c:v>4</c:v>
                </c:pt>
                <c:pt idx="3">
                  <c:v>8</c:v>
                </c:pt>
                <c:pt idx="4">
                  <c:v>16</c:v>
                </c:pt>
              </c:numCache>
            </c:numRef>
          </c:cat>
          <c:val>
            <c:numRef>
              <c:f>Sheet1!$B$2:$B$6</c:f>
              <c:numCache>
                <c:formatCode>General</c:formatCode>
                <c:ptCount val="5"/>
                <c:pt idx="0">
                  <c:v>20</c:v>
                </c:pt>
                <c:pt idx="1">
                  <c:v>20</c:v>
                </c:pt>
                <c:pt idx="2">
                  <c:v>20</c:v>
                </c:pt>
                <c:pt idx="3">
                  <c:v>20</c:v>
                </c:pt>
                <c:pt idx="4">
                  <c:v>20</c:v>
                </c:pt>
              </c:numCache>
            </c:numRef>
          </c:val>
        </c:ser>
        <c:ser>
          <c:idx val="1"/>
          <c:order val="1"/>
          <c:tx>
            <c:strRef>
              <c:f>Sheet1!$C$1</c:f>
              <c:strCache>
                <c:ptCount val="1"/>
                <c:pt idx="0">
                  <c:v>Parallel</c:v>
                </c:pt>
              </c:strCache>
            </c:strRef>
          </c:tx>
          <c:cat>
            <c:numRef>
              <c:f>Sheet1!$A$2:$A$6</c:f>
              <c:numCache>
                <c:formatCode>General</c:formatCode>
                <c:ptCount val="5"/>
                <c:pt idx="0">
                  <c:v>1</c:v>
                </c:pt>
                <c:pt idx="1">
                  <c:v>2</c:v>
                </c:pt>
                <c:pt idx="2">
                  <c:v>4</c:v>
                </c:pt>
                <c:pt idx="3">
                  <c:v>8</c:v>
                </c:pt>
                <c:pt idx="4">
                  <c:v>16</c:v>
                </c:pt>
              </c:numCache>
            </c:numRef>
          </c:cat>
          <c:val>
            <c:numRef>
              <c:f>Sheet1!$C$2:$C$6</c:f>
              <c:numCache>
                <c:formatCode>General</c:formatCode>
                <c:ptCount val="5"/>
                <c:pt idx="0">
                  <c:v>80</c:v>
                </c:pt>
                <c:pt idx="1">
                  <c:v>40</c:v>
                </c:pt>
                <c:pt idx="2">
                  <c:v>20</c:v>
                </c:pt>
                <c:pt idx="3">
                  <c:v>10</c:v>
                </c:pt>
                <c:pt idx="4">
                  <c:v>5</c:v>
                </c:pt>
              </c:numCache>
            </c:numRef>
          </c:val>
        </c:ser>
        <c:overlap val="100"/>
        <c:axId val="120107392"/>
        <c:axId val="120109312"/>
      </c:barChart>
      <c:catAx>
        <c:axId val="120107392"/>
        <c:scaling>
          <c:orientation val="minMax"/>
        </c:scaling>
        <c:axPos val="b"/>
        <c:title>
          <c:tx>
            <c:rich>
              <a:bodyPr/>
              <a:lstStyle/>
              <a:p>
                <a:pPr>
                  <a:defRPr lang="en-US" sz="2400"/>
                </a:pPr>
                <a:r>
                  <a:rPr lang="en-US" sz="2400" dirty="0" smtClean="0">
                    <a:solidFill>
                      <a:schemeClr val="tx1"/>
                    </a:solidFill>
                  </a:rPr>
                  <a:t>Number of processors</a:t>
                </a:r>
                <a:endParaRPr lang="en-US" sz="2400" dirty="0">
                  <a:solidFill>
                    <a:schemeClr val="tx1"/>
                  </a:solidFill>
                </a:endParaRPr>
              </a:p>
            </c:rich>
          </c:tx>
          <c:layout/>
        </c:title>
        <c:numFmt formatCode="General" sourceLinked="1"/>
        <c:tickLblPos val="nextTo"/>
        <c:txPr>
          <a:bodyPr/>
          <a:lstStyle/>
          <a:p>
            <a:pPr>
              <a:defRPr lang="en-US" sz="2000" b="1">
                <a:solidFill>
                  <a:schemeClr val="tx1"/>
                </a:solidFill>
              </a:defRPr>
            </a:pPr>
            <a:endParaRPr lang="en-US"/>
          </a:p>
        </c:txPr>
        <c:crossAx val="120109312"/>
        <c:crosses val="autoZero"/>
        <c:auto val="1"/>
        <c:lblAlgn val="ctr"/>
        <c:lblOffset val="100"/>
      </c:catAx>
      <c:valAx>
        <c:axId val="120109312"/>
        <c:scaling>
          <c:orientation val="minMax"/>
        </c:scaling>
        <c:axPos val="l"/>
        <c:majorGridlines/>
        <c:title>
          <c:tx>
            <c:rich>
              <a:bodyPr rot="-5400000" vert="horz"/>
              <a:lstStyle/>
              <a:p>
                <a:pPr>
                  <a:defRPr lang="en-US" sz="2400">
                    <a:solidFill>
                      <a:schemeClr val="tx1"/>
                    </a:solidFill>
                  </a:defRPr>
                </a:pPr>
                <a:r>
                  <a:rPr lang="en-US" sz="2400" dirty="0" smtClean="0">
                    <a:solidFill>
                      <a:schemeClr val="tx1"/>
                    </a:solidFill>
                  </a:rPr>
                  <a:t>Total execution time</a:t>
                </a:r>
                <a:endParaRPr lang="en-US" sz="2400" dirty="0">
                  <a:solidFill>
                    <a:schemeClr val="tx1"/>
                  </a:solidFill>
                </a:endParaRPr>
              </a:p>
            </c:rich>
          </c:tx>
          <c:layout/>
        </c:title>
        <c:numFmt formatCode="General" sourceLinked="1"/>
        <c:tickLblPos val="nextTo"/>
        <c:txPr>
          <a:bodyPr/>
          <a:lstStyle/>
          <a:p>
            <a:pPr>
              <a:defRPr lang="en-US" sz="2000" b="1">
                <a:solidFill>
                  <a:schemeClr val="tx1"/>
                </a:solidFill>
              </a:defRPr>
            </a:pPr>
            <a:endParaRPr lang="en-US"/>
          </a:p>
        </c:txPr>
        <c:crossAx val="120107392"/>
        <c:crosses val="autoZero"/>
        <c:crossBetween val="between"/>
      </c:valAx>
    </c:plotArea>
    <c:legend>
      <c:legendPos val="r"/>
      <c:layout/>
      <c:txPr>
        <a:bodyPr/>
        <a:lstStyle/>
        <a:p>
          <a:pPr>
            <a:defRPr lang="en-US" sz="2400">
              <a:solidFill>
                <a:schemeClr val="tx1"/>
              </a:solidFill>
            </a:defRPr>
          </a:pPr>
          <a:endParaRPr lang="en-US"/>
        </a:p>
      </c:txPr>
    </c:legend>
    <c:plotVisOnly val="1"/>
  </c:chart>
  <c:txPr>
    <a:bodyPr/>
    <a:lstStyle/>
    <a:p>
      <a:pPr>
        <a:defRPr sz="1800"/>
      </a:pPr>
      <a:endParaRPr lang="en-US"/>
    </a:p>
  </c:txPr>
  <c:externalData r:id="rId1"/>
</c:chartSpac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4FB5E1-5C2B-4067-AA6D-04E3C90C206F}" type="doc">
      <dgm:prSet loTypeId="urn:microsoft.com/office/officeart/2005/8/layout/cycle2" loCatId="cycle" qsTypeId="urn:microsoft.com/office/officeart/2005/8/quickstyle/simple1" qsCatId="simple" csTypeId="urn:microsoft.com/office/officeart/2005/8/colors/colorful3" csCatId="colorful" phldr="1"/>
      <dgm:spPr/>
      <dgm:t>
        <a:bodyPr/>
        <a:lstStyle/>
        <a:p>
          <a:endParaRPr lang="en-US"/>
        </a:p>
      </dgm:t>
    </dgm:pt>
    <dgm:pt modelId="{86E13B94-B604-4022-9AF6-C4C501FA8808}">
      <dgm:prSet phldrT="[Text]"/>
      <dgm:spPr/>
      <dgm:t>
        <a:bodyPr/>
        <a:lstStyle/>
        <a:p>
          <a:r>
            <a:rPr lang="en-US" dirty="0" smtClean="0">
              <a:solidFill>
                <a:schemeClr val="tx1"/>
              </a:solidFill>
              <a:effectLst/>
              <a:sym typeface="Wingdings" pitchFamily="2" charset="2"/>
            </a:rPr>
            <a:t>Hotter chips need more power </a:t>
          </a:r>
          <a:endParaRPr lang="en-US" dirty="0">
            <a:solidFill>
              <a:schemeClr val="tx1"/>
            </a:solidFill>
          </a:endParaRPr>
        </a:p>
      </dgm:t>
    </dgm:pt>
    <dgm:pt modelId="{1C729AE7-6AFA-4DB2-8532-E67647E10D1C}" type="parTrans" cxnId="{32D0ED24-6A58-432C-B985-7D9DDF28F76C}">
      <dgm:prSet/>
      <dgm:spPr/>
      <dgm:t>
        <a:bodyPr/>
        <a:lstStyle/>
        <a:p>
          <a:endParaRPr lang="en-US">
            <a:solidFill>
              <a:schemeClr val="tx1"/>
            </a:solidFill>
          </a:endParaRPr>
        </a:p>
      </dgm:t>
    </dgm:pt>
    <dgm:pt modelId="{8C316470-528D-4F06-8E6F-6382AE80F3E6}" type="sibTrans" cxnId="{32D0ED24-6A58-432C-B985-7D9DDF28F76C}">
      <dgm:prSet/>
      <dgm:spPr/>
      <dgm:t>
        <a:bodyPr/>
        <a:lstStyle/>
        <a:p>
          <a:endParaRPr lang="en-US">
            <a:solidFill>
              <a:schemeClr val="tx1"/>
            </a:solidFill>
          </a:endParaRPr>
        </a:p>
      </dgm:t>
    </dgm:pt>
    <dgm:pt modelId="{9194AA09-C0B7-45F2-A538-61362EA33C13}">
      <dgm:prSet phldrT="[Text]"/>
      <dgm:spPr/>
      <dgm:t>
        <a:bodyPr/>
        <a:lstStyle/>
        <a:p>
          <a:r>
            <a:rPr lang="en-US" dirty="0" smtClean="0">
              <a:solidFill>
                <a:schemeClr val="tx1"/>
              </a:solidFill>
            </a:rPr>
            <a:t>More Power </a:t>
          </a:r>
        </a:p>
        <a:p>
          <a:r>
            <a:rPr lang="en-US" dirty="0" smtClean="0">
              <a:solidFill>
                <a:schemeClr val="tx1"/>
              </a:solidFill>
            </a:rPr>
            <a:t>== </a:t>
          </a:r>
        </a:p>
        <a:p>
          <a:r>
            <a:rPr lang="en-US" dirty="0" smtClean="0">
              <a:solidFill>
                <a:schemeClr val="tx1"/>
              </a:solidFill>
            </a:rPr>
            <a:t>Leakage</a:t>
          </a:r>
          <a:endParaRPr lang="en-US" dirty="0">
            <a:solidFill>
              <a:schemeClr val="tx1"/>
            </a:solidFill>
          </a:endParaRPr>
        </a:p>
      </dgm:t>
    </dgm:pt>
    <dgm:pt modelId="{9CE3A7A7-05A6-4471-AEFF-6AE6060DA827}" type="parTrans" cxnId="{2EE2B332-F997-4330-BF5E-E543DFB38247}">
      <dgm:prSet/>
      <dgm:spPr/>
      <dgm:t>
        <a:bodyPr/>
        <a:lstStyle/>
        <a:p>
          <a:endParaRPr lang="en-US">
            <a:solidFill>
              <a:schemeClr val="tx1"/>
            </a:solidFill>
          </a:endParaRPr>
        </a:p>
      </dgm:t>
    </dgm:pt>
    <dgm:pt modelId="{499399F6-356D-41A4-BD5B-CEE85C08B057}" type="sibTrans" cxnId="{2EE2B332-F997-4330-BF5E-E543DFB38247}">
      <dgm:prSet/>
      <dgm:spPr/>
      <dgm:t>
        <a:bodyPr/>
        <a:lstStyle/>
        <a:p>
          <a:endParaRPr lang="en-US">
            <a:solidFill>
              <a:schemeClr val="tx1"/>
            </a:solidFill>
          </a:endParaRPr>
        </a:p>
      </dgm:t>
    </dgm:pt>
    <dgm:pt modelId="{992608D2-B29E-4AD9-9718-4025CF383AC4}" type="pres">
      <dgm:prSet presAssocID="{4A4FB5E1-5C2B-4067-AA6D-04E3C90C206F}" presName="cycle" presStyleCnt="0">
        <dgm:presLayoutVars>
          <dgm:dir/>
          <dgm:resizeHandles val="exact"/>
        </dgm:presLayoutVars>
      </dgm:prSet>
      <dgm:spPr/>
      <dgm:t>
        <a:bodyPr/>
        <a:lstStyle/>
        <a:p>
          <a:endParaRPr lang="en-US"/>
        </a:p>
      </dgm:t>
    </dgm:pt>
    <dgm:pt modelId="{507F19DC-EAE9-4789-A872-82B7872D420D}" type="pres">
      <dgm:prSet presAssocID="{86E13B94-B604-4022-9AF6-C4C501FA8808}" presName="node" presStyleLbl="node1" presStyleIdx="0" presStyleCnt="2">
        <dgm:presLayoutVars>
          <dgm:bulletEnabled val="1"/>
        </dgm:presLayoutVars>
      </dgm:prSet>
      <dgm:spPr/>
      <dgm:t>
        <a:bodyPr/>
        <a:lstStyle/>
        <a:p>
          <a:endParaRPr lang="en-US"/>
        </a:p>
      </dgm:t>
    </dgm:pt>
    <dgm:pt modelId="{12019B29-5A12-4892-AE02-4025417011B1}" type="pres">
      <dgm:prSet presAssocID="{8C316470-528D-4F06-8E6F-6382AE80F3E6}" presName="sibTrans" presStyleLbl="sibTrans2D1" presStyleIdx="0" presStyleCnt="2" custLinFactNeighborX="11696" custLinFactNeighborY="43461"/>
      <dgm:spPr/>
      <dgm:t>
        <a:bodyPr/>
        <a:lstStyle/>
        <a:p>
          <a:endParaRPr lang="en-US"/>
        </a:p>
      </dgm:t>
    </dgm:pt>
    <dgm:pt modelId="{6AE58E47-3D2A-4F97-947C-7858AF8579F5}" type="pres">
      <dgm:prSet presAssocID="{8C316470-528D-4F06-8E6F-6382AE80F3E6}" presName="connectorText" presStyleLbl="sibTrans2D1" presStyleIdx="0" presStyleCnt="2"/>
      <dgm:spPr/>
      <dgm:t>
        <a:bodyPr/>
        <a:lstStyle/>
        <a:p>
          <a:endParaRPr lang="en-US"/>
        </a:p>
      </dgm:t>
    </dgm:pt>
    <dgm:pt modelId="{439EA465-86B3-4CF6-8723-1281F2ACEA0D}" type="pres">
      <dgm:prSet presAssocID="{9194AA09-C0B7-45F2-A538-61362EA33C13}" presName="node" presStyleLbl="node1" presStyleIdx="1" presStyleCnt="2">
        <dgm:presLayoutVars>
          <dgm:bulletEnabled val="1"/>
        </dgm:presLayoutVars>
      </dgm:prSet>
      <dgm:spPr/>
      <dgm:t>
        <a:bodyPr/>
        <a:lstStyle/>
        <a:p>
          <a:endParaRPr lang="en-US"/>
        </a:p>
      </dgm:t>
    </dgm:pt>
    <dgm:pt modelId="{408AE50B-0B5B-4D3F-980C-9876663367C9}" type="pres">
      <dgm:prSet presAssocID="{499399F6-356D-41A4-BD5B-CEE85C08B057}" presName="sibTrans" presStyleLbl="sibTrans2D1" presStyleIdx="1" presStyleCnt="2" custLinFactNeighborX="-3847" custLinFactNeighborY="-43461" custRadScaleRad="199064" custRadScaleInc="-2147483648"/>
      <dgm:spPr/>
      <dgm:t>
        <a:bodyPr/>
        <a:lstStyle/>
        <a:p>
          <a:endParaRPr lang="en-US"/>
        </a:p>
      </dgm:t>
    </dgm:pt>
    <dgm:pt modelId="{488EAF03-CB96-4739-A9A0-C3E65A8F0480}" type="pres">
      <dgm:prSet presAssocID="{499399F6-356D-41A4-BD5B-CEE85C08B057}" presName="connectorText" presStyleLbl="sibTrans2D1" presStyleIdx="1" presStyleCnt="2"/>
      <dgm:spPr/>
      <dgm:t>
        <a:bodyPr/>
        <a:lstStyle/>
        <a:p>
          <a:endParaRPr lang="en-US"/>
        </a:p>
      </dgm:t>
    </dgm:pt>
  </dgm:ptLst>
  <dgm:cxnLst>
    <dgm:cxn modelId="{FBA378CD-B717-4D37-BD03-C7E6ECC83045}" type="presOf" srcId="{499399F6-356D-41A4-BD5B-CEE85C08B057}" destId="{408AE50B-0B5B-4D3F-980C-9876663367C9}" srcOrd="0" destOrd="0" presId="urn:microsoft.com/office/officeart/2005/8/layout/cycle2"/>
    <dgm:cxn modelId="{DB96CA1B-B170-4928-8CC3-E6AEF9CFFC45}" type="presOf" srcId="{4A4FB5E1-5C2B-4067-AA6D-04E3C90C206F}" destId="{992608D2-B29E-4AD9-9718-4025CF383AC4}" srcOrd="0" destOrd="0" presId="urn:microsoft.com/office/officeart/2005/8/layout/cycle2"/>
    <dgm:cxn modelId="{B2527687-A184-4DF5-9750-0E3D2B4E4801}" type="presOf" srcId="{8C316470-528D-4F06-8E6F-6382AE80F3E6}" destId="{12019B29-5A12-4892-AE02-4025417011B1}" srcOrd="0" destOrd="0" presId="urn:microsoft.com/office/officeart/2005/8/layout/cycle2"/>
    <dgm:cxn modelId="{01F1D575-7143-4977-8EAD-14B327EA05AB}" type="presOf" srcId="{9194AA09-C0B7-45F2-A538-61362EA33C13}" destId="{439EA465-86B3-4CF6-8723-1281F2ACEA0D}" srcOrd="0" destOrd="0" presId="urn:microsoft.com/office/officeart/2005/8/layout/cycle2"/>
    <dgm:cxn modelId="{A08CD925-E503-4C86-BAF1-9FFA83A8ECDD}" type="presOf" srcId="{86E13B94-B604-4022-9AF6-C4C501FA8808}" destId="{507F19DC-EAE9-4789-A872-82B7872D420D}" srcOrd="0" destOrd="0" presId="urn:microsoft.com/office/officeart/2005/8/layout/cycle2"/>
    <dgm:cxn modelId="{32D0ED24-6A58-432C-B985-7D9DDF28F76C}" srcId="{4A4FB5E1-5C2B-4067-AA6D-04E3C90C206F}" destId="{86E13B94-B604-4022-9AF6-C4C501FA8808}" srcOrd="0" destOrd="0" parTransId="{1C729AE7-6AFA-4DB2-8532-E67647E10D1C}" sibTransId="{8C316470-528D-4F06-8E6F-6382AE80F3E6}"/>
    <dgm:cxn modelId="{2E532B7F-0A21-4D6C-A51D-DDC3F5A33975}" type="presOf" srcId="{499399F6-356D-41A4-BD5B-CEE85C08B057}" destId="{488EAF03-CB96-4739-A9A0-C3E65A8F0480}" srcOrd="1" destOrd="0" presId="urn:microsoft.com/office/officeart/2005/8/layout/cycle2"/>
    <dgm:cxn modelId="{4DA95632-6888-49D6-BBA4-9346CBE15FBD}" type="presOf" srcId="{8C316470-528D-4F06-8E6F-6382AE80F3E6}" destId="{6AE58E47-3D2A-4F97-947C-7858AF8579F5}" srcOrd="1" destOrd="0" presId="urn:microsoft.com/office/officeart/2005/8/layout/cycle2"/>
    <dgm:cxn modelId="{2EE2B332-F997-4330-BF5E-E543DFB38247}" srcId="{4A4FB5E1-5C2B-4067-AA6D-04E3C90C206F}" destId="{9194AA09-C0B7-45F2-A538-61362EA33C13}" srcOrd="1" destOrd="0" parTransId="{9CE3A7A7-05A6-4471-AEFF-6AE6060DA827}" sibTransId="{499399F6-356D-41A4-BD5B-CEE85C08B057}"/>
    <dgm:cxn modelId="{3B6C930F-807E-4AFB-834C-D7E3E2FBFBF8}" type="presParOf" srcId="{992608D2-B29E-4AD9-9718-4025CF383AC4}" destId="{507F19DC-EAE9-4789-A872-82B7872D420D}" srcOrd="0" destOrd="0" presId="urn:microsoft.com/office/officeart/2005/8/layout/cycle2"/>
    <dgm:cxn modelId="{CD168F3D-9886-4BEF-8FCB-B08665964092}" type="presParOf" srcId="{992608D2-B29E-4AD9-9718-4025CF383AC4}" destId="{12019B29-5A12-4892-AE02-4025417011B1}" srcOrd="1" destOrd="0" presId="urn:microsoft.com/office/officeart/2005/8/layout/cycle2"/>
    <dgm:cxn modelId="{FF801AAE-0C54-45EB-9A97-4D4963310888}" type="presParOf" srcId="{12019B29-5A12-4892-AE02-4025417011B1}" destId="{6AE58E47-3D2A-4F97-947C-7858AF8579F5}" srcOrd="0" destOrd="0" presId="urn:microsoft.com/office/officeart/2005/8/layout/cycle2"/>
    <dgm:cxn modelId="{F4D13762-5C7A-46F7-BA1E-9A48B9D329C7}" type="presParOf" srcId="{992608D2-B29E-4AD9-9718-4025CF383AC4}" destId="{439EA465-86B3-4CF6-8723-1281F2ACEA0D}" srcOrd="2" destOrd="0" presId="urn:microsoft.com/office/officeart/2005/8/layout/cycle2"/>
    <dgm:cxn modelId="{E4C0317B-549E-4646-8772-B94C247ED657}" type="presParOf" srcId="{992608D2-B29E-4AD9-9718-4025CF383AC4}" destId="{408AE50B-0B5B-4D3F-980C-9876663367C9}" srcOrd="3" destOrd="0" presId="urn:microsoft.com/office/officeart/2005/8/layout/cycle2"/>
    <dgm:cxn modelId="{E4A81C24-0639-4976-8008-845BA839D0DD}" type="presParOf" srcId="{408AE50B-0B5B-4D3F-980C-9876663367C9}" destId="{488EAF03-CB96-4739-A9A0-C3E65A8F0480}" srcOrd="0" destOrd="0" presId="urn:microsoft.com/office/officeart/2005/8/layout/cycle2"/>
  </dgm:cxnLst>
  <dgm:bg/>
  <dgm:whole/>
</dgm:dataModel>
</file>

<file path=ppt/diagrams/data2.xml><?xml version="1.0" encoding="utf-8"?>
<dgm:dataModel xmlns:dgm="http://schemas.openxmlformats.org/drawingml/2006/diagram" xmlns:a="http://schemas.openxmlformats.org/drawingml/2006/main">
  <dgm:ptLst>
    <dgm:pt modelId="{98E9FBFB-5F17-48EF-861F-C1D35B9517CB}" type="doc">
      <dgm:prSet loTypeId="urn:microsoft.com/office/officeart/2005/8/layout/chevron1" loCatId="process" qsTypeId="urn:microsoft.com/office/officeart/2005/8/quickstyle/simple5" qsCatId="simple" csTypeId="urn:microsoft.com/office/officeart/2005/8/colors/accent1_3" csCatId="accent1" phldr="1"/>
      <dgm:spPr/>
    </dgm:pt>
    <dgm:pt modelId="{DF33795E-F6A9-4AED-96CE-70BE1C39245B}">
      <dgm:prSet phldrT="[Text]" custT="1"/>
      <dgm:spPr>
        <a:solidFill>
          <a:srgbClr val="FF9696"/>
        </a:solidFill>
      </dgm:spPr>
      <dgm:t>
        <a:bodyPr/>
        <a:lstStyle/>
        <a:p>
          <a:r>
            <a:rPr lang="en-US" sz="1800" b="1" dirty="0" smtClean="0"/>
            <a:t>Limited</a:t>
          </a:r>
          <a:endParaRPr lang="en-US" sz="1800" b="1" dirty="0"/>
        </a:p>
      </dgm:t>
    </dgm:pt>
    <dgm:pt modelId="{21D01F78-0A62-40E6-BA49-6602EC02090E}" type="parTrans" cxnId="{5C4B3083-5344-49A9-AEC1-3AE7C15D02BE}">
      <dgm:prSet/>
      <dgm:spPr/>
      <dgm:t>
        <a:bodyPr/>
        <a:lstStyle/>
        <a:p>
          <a:endParaRPr lang="en-US"/>
        </a:p>
      </dgm:t>
    </dgm:pt>
    <dgm:pt modelId="{4CCF5D59-392F-49DD-B627-4B560759D6E2}" type="sibTrans" cxnId="{5C4B3083-5344-49A9-AEC1-3AE7C15D02BE}">
      <dgm:prSet/>
      <dgm:spPr/>
      <dgm:t>
        <a:bodyPr/>
        <a:lstStyle/>
        <a:p>
          <a:endParaRPr lang="en-US"/>
        </a:p>
      </dgm:t>
    </dgm:pt>
    <dgm:pt modelId="{37918774-489E-44A1-BDA5-81247222066D}">
      <dgm:prSet phldrT="[Text]" custT="1"/>
      <dgm:spPr>
        <a:solidFill>
          <a:srgbClr val="FF0000"/>
        </a:solidFill>
      </dgm:spPr>
      <dgm:t>
        <a:bodyPr/>
        <a:lstStyle/>
        <a:p>
          <a:r>
            <a:rPr lang="en-US" sz="1400" b="1" dirty="0" smtClean="0"/>
            <a:t>Advanced</a:t>
          </a:r>
          <a:endParaRPr lang="en-US" sz="1400" b="1" dirty="0"/>
        </a:p>
      </dgm:t>
    </dgm:pt>
    <dgm:pt modelId="{689B5913-FF11-4633-9440-5707B8118B67}" type="parTrans" cxnId="{33E399B2-0B94-452F-BF55-36391B7F428A}">
      <dgm:prSet/>
      <dgm:spPr/>
      <dgm:t>
        <a:bodyPr/>
        <a:lstStyle/>
        <a:p>
          <a:endParaRPr lang="en-US"/>
        </a:p>
      </dgm:t>
    </dgm:pt>
    <dgm:pt modelId="{F40BBA80-F288-4B4E-833D-18336F78F5BB}" type="sibTrans" cxnId="{33E399B2-0B94-452F-BF55-36391B7F428A}">
      <dgm:prSet/>
      <dgm:spPr/>
      <dgm:t>
        <a:bodyPr/>
        <a:lstStyle/>
        <a:p>
          <a:endParaRPr lang="en-US"/>
        </a:p>
      </dgm:t>
    </dgm:pt>
    <dgm:pt modelId="{7A60E0F3-DA0B-4A89-B885-1F600EF48B16}">
      <dgm:prSet phldrT="[Text]" custT="1"/>
      <dgm:spPr>
        <a:solidFill>
          <a:srgbClr val="FF7878"/>
        </a:solidFill>
      </dgm:spPr>
      <dgm:t>
        <a:bodyPr/>
        <a:lstStyle/>
        <a:p>
          <a:endParaRPr lang="en-US" sz="1800" b="1" dirty="0"/>
        </a:p>
      </dgm:t>
    </dgm:pt>
    <dgm:pt modelId="{B8AC9DEC-3ABD-4C3A-9276-BB510D6C183F}" type="parTrans" cxnId="{C02291E8-964A-4B2C-8E0F-8D1D4F0E8D01}">
      <dgm:prSet/>
      <dgm:spPr/>
      <dgm:t>
        <a:bodyPr/>
        <a:lstStyle/>
        <a:p>
          <a:endParaRPr lang="en-US"/>
        </a:p>
      </dgm:t>
    </dgm:pt>
    <dgm:pt modelId="{E0C56C0F-70D6-448C-962B-18A2B85B3641}" type="sibTrans" cxnId="{C02291E8-964A-4B2C-8E0F-8D1D4F0E8D01}">
      <dgm:prSet/>
      <dgm:spPr/>
      <dgm:t>
        <a:bodyPr/>
        <a:lstStyle/>
        <a:p>
          <a:endParaRPr lang="en-US"/>
        </a:p>
      </dgm:t>
    </dgm:pt>
    <dgm:pt modelId="{77A90C2C-E797-4F46-9C4A-F150F0EF99E7}">
      <dgm:prSet phldrT="[Text]" custT="1"/>
      <dgm:spPr>
        <a:solidFill>
          <a:srgbClr val="FF5A5A"/>
        </a:solidFill>
      </dgm:spPr>
      <dgm:t>
        <a:bodyPr/>
        <a:lstStyle/>
        <a:p>
          <a:endParaRPr lang="en-US" sz="1800" b="1" dirty="0"/>
        </a:p>
      </dgm:t>
    </dgm:pt>
    <dgm:pt modelId="{4012976C-B1EF-488E-96E7-088547121BC3}" type="parTrans" cxnId="{D6ACD5C4-73B4-42F6-B9B8-09AE526E0F4E}">
      <dgm:prSet/>
      <dgm:spPr/>
      <dgm:t>
        <a:bodyPr/>
        <a:lstStyle/>
        <a:p>
          <a:endParaRPr lang="en-US"/>
        </a:p>
      </dgm:t>
    </dgm:pt>
    <dgm:pt modelId="{6B9907CF-10F5-4583-AF9B-572B4A6AC2F9}" type="sibTrans" cxnId="{D6ACD5C4-73B4-42F6-B9B8-09AE526E0F4E}">
      <dgm:prSet/>
      <dgm:spPr/>
      <dgm:t>
        <a:bodyPr/>
        <a:lstStyle/>
        <a:p>
          <a:endParaRPr lang="en-US"/>
        </a:p>
      </dgm:t>
    </dgm:pt>
    <dgm:pt modelId="{7EBDCB51-DFC4-40D8-AC4E-15063412A144}">
      <dgm:prSet phldrT="[Text]" custT="1"/>
      <dgm:spPr>
        <a:solidFill>
          <a:srgbClr val="FF1E1E"/>
        </a:solidFill>
      </dgm:spPr>
      <dgm:t>
        <a:bodyPr/>
        <a:lstStyle/>
        <a:p>
          <a:endParaRPr lang="en-US" sz="1800" b="1" dirty="0"/>
        </a:p>
      </dgm:t>
    </dgm:pt>
    <dgm:pt modelId="{FC2C9085-04D5-44C1-B4AA-84B94C4928BB}" type="parTrans" cxnId="{24495E87-A079-44C8-9F99-1252D78E1635}">
      <dgm:prSet/>
      <dgm:spPr/>
      <dgm:t>
        <a:bodyPr/>
        <a:lstStyle/>
        <a:p>
          <a:endParaRPr lang="en-US"/>
        </a:p>
      </dgm:t>
    </dgm:pt>
    <dgm:pt modelId="{391D67E7-94C5-4AF6-B500-4BF2AFECB7A0}" type="sibTrans" cxnId="{24495E87-A079-44C8-9F99-1252D78E1635}">
      <dgm:prSet/>
      <dgm:spPr/>
      <dgm:t>
        <a:bodyPr/>
        <a:lstStyle/>
        <a:p>
          <a:endParaRPr lang="en-US"/>
        </a:p>
      </dgm:t>
    </dgm:pt>
    <dgm:pt modelId="{2FC161EA-1273-42F8-B3A3-8A97D71DEFF3}">
      <dgm:prSet phldrT="[Text]" custT="1"/>
      <dgm:spPr>
        <a:solidFill>
          <a:srgbClr val="FF3C3C"/>
        </a:solidFill>
      </dgm:spPr>
      <dgm:t>
        <a:bodyPr/>
        <a:lstStyle/>
        <a:p>
          <a:endParaRPr lang="en-US" sz="1800" b="1" dirty="0"/>
        </a:p>
      </dgm:t>
    </dgm:pt>
    <dgm:pt modelId="{113B2D6E-4E47-4597-B631-7EE9B5B1B8D6}" type="parTrans" cxnId="{76FA5B8A-184C-422B-B448-241159172931}">
      <dgm:prSet/>
      <dgm:spPr/>
      <dgm:t>
        <a:bodyPr/>
        <a:lstStyle/>
        <a:p>
          <a:endParaRPr lang="en-US"/>
        </a:p>
      </dgm:t>
    </dgm:pt>
    <dgm:pt modelId="{4C63A8D5-2F1C-4AD4-BB17-3D973ED222B8}" type="sibTrans" cxnId="{76FA5B8A-184C-422B-B448-241159172931}">
      <dgm:prSet/>
      <dgm:spPr/>
      <dgm:t>
        <a:bodyPr/>
        <a:lstStyle/>
        <a:p>
          <a:endParaRPr lang="en-US"/>
        </a:p>
      </dgm:t>
    </dgm:pt>
    <dgm:pt modelId="{BC2507C8-C821-4785-B61E-3233A04968E6}">
      <dgm:prSet phldrT="[Text]" custT="1"/>
      <dgm:spPr>
        <a:solidFill>
          <a:srgbClr val="FF5A5A"/>
        </a:solidFill>
      </dgm:spPr>
      <dgm:t>
        <a:bodyPr/>
        <a:lstStyle/>
        <a:p>
          <a:endParaRPr lang="en-US" sz="1800" b="1" dirty="0"/>
        </a:p>
      </dgm:t>
    </dgm:pt>
    <dgm:pt modelId="{B4968958-C133-469D-BD23-4D63D86E234A}" type="parTrans" cxnId="{5A5C0E43-3DB9-47CC-95C1-2E1CC3B89FF5}">
      <dgm:prSet/>
      <dgm:spPr/>
      <dgm:t>
        <a:bodyPr/>
        <a:lstStyle/>
        <a:p>
          <a:endParaRPr lang="en-US"/>
        </a:p>
      </dgm:t>
    </dgm:pt>
    <dgm:pt modelId="{74B27F67-94A3-45BD-B48A-DC515E905C80}" type="sibTrans" cxnId="{5A5C0E43-3DB9-47CC-95C1-2E1CC3B89FF5}">
      <dgm:prSet/>
      <dgm:spPr/>
      <dgm:t>
        <a:bodyPr/>
        <a:lstStyle/>
        <a:p>
          <a:endParaRPr lang="en-US"/>
        </a:p>
      </dgm:t>
    </dgm:pt>
    <dgm:pt modelId="{7BB454CC-8B5E-49B2-BA88-E27E2828291F}" type="pres">
      <dgm:prSet presAssocID="{98E9FBFB-5F17-48EF-861F-C1D35B9517CB}" presName="Name0" presStyleCnt="0">
        <dgm:presLayoutVars>
          <dgm:dir/>
          <dgm:animLvl val="lvl"/>
          <dgm:resizeHandles val="exact"/>
        </dgm:presLayoutVars>
      </dgm:prSet>
      <dgm:spPr/>
    </dgm:pt>
    <dgm:pt modelId="{CD785139-07BB-4991-94B5-52281BDFACE7}" type="pres">
      <dgm:prSet presAssocID="{DF33795E-F6A9-4AED-96CE-70BE1C39245B}" presName="parTxOnly" presStyleLbl="node1" presStyleIdx="0" presStyleCnt="7" custScaleX="116239">
        <dgm:presLayoutVars>
          <dgm:chMax val="0"/>
          <dgm:chPref val="0"/>
          <dgm:bulletEnabled val="1"/>
        </dgm:presLayoutVars>
      </dgm:prSet>
      <dgm:spPr/>
      <dgm:t>
        <a:bodyPr/>
        <a:lstStyle/>
        <a:p>
          <a:endParaRPr lang="en-US"/>
        </a:p>
      </dgm:t>
    </dgm:pt>
    <dgm:pt modelId="{089F28E5-2705-4EDA-A883-E925087A7013}" type="pres">
      <dgm:prSet presAssocID="{4CCF5D59-392F-49DD-B627-4B560759D6E2}" presName="parTxOnlySpace" presStyleCnt="0"/>
      <dgm:spPr/>
    </dgm:pt>
    <dgm:pt modelId="{6E626F24-4401-4CC2-B275-1B96794797F5}" type="pres">
      <dgm:prSet presAssocID="{7A60E0F3-DA0B-4A89-B885-1F600EF48B16}" presName="parTxOnly" presStyleLbl="node1" presStyleIdx="1" presStyleCnt="7">
        <dgm:presLayoutVars>
          <dgm:chMax val="0"/>
          <dgm:chPref val="0"/>
          <dgm:bulletEnabled val="1"/>
        </dgm:presLayoutVars>
      </dgm:prSet>
      <dgm:spPr/>
      <dgm:t>
        <a:bodyPr/>
        <a:lstStyle/>
        <a:p>
          <a:endParaRPr lang="en-US"/>
        </a:p>
      </dgm:t>
    </dgm:pt>
    <dgm:pt modelId="{61EBC025-A7B0-40F0-A024-CC7983950EC8}" type="pres">
      <dgm:prSet presAssocID="{E0C56C0F-70D6-448C-962B-18A2B85B3641}" presName="parTxOnlySpace" presStyleCnt="0"/>
      <dgm:spPr/>
    </dgm:pt>
    <dgm:pt modelId="{F835FF8A-76DF-4B06-8179-0D6A65D95B48}" type="pres">
      <dgm:prSet presAssocID="{BC2507C8-C821-4785-B61E-3233A04968E6}" presName="parTxOnly" presStyleLbl="node1" presStyleIdx="2" presStyleCnt="7">
        <dgm:presLayoutVars>
          <dgm:chMax val="0"/>
          <dgm:chPref val="0"/>
          <dgm:bulletEnabled val="1"/>
        </dgm:presLayoutVars>
      </dgm:prSet>
      <dgm:spPr/>
      <dgm:t>
        <a:bodyPr/>
        <a:lstStyle/>
        <a:p>
          <a:endParaRPr lang="en-US"/>
        </a:p>
      </dgm:t>
    </dgm:pt>
    <dgm:pt modelId="{580E3990-FCAB-4A84-A19F-6DBEF9E673E4}" type="pres">
      <dgm:prSet presAssocID="{74B27F67-94A3-45BD-B48A-DC515E905C80}" presName="parTxOnlySpace" presStyleCnt="0"/>
      <dgm:spPr/>
    </dgm:pt>
    <dgm:pt modelId="{7C3A0F82-8E55-4776-9FD0-C68F21F282AF}" type="pres">
      <dgm:prSet presAssocID="{77A90C2C-E797-4F46-9C4A-F150F0EF99E7}" presName="parTxOnly" presStyleLbl="node1" presStyleIdx="3" presStyleCnt="7">
        <dgm:presLayoutVars>
          <dgm:chMax val="0"/>
          <dgm:chPref val="0"/>
          <dgm:bulletEnabled val="1"/>
        </dgm:presLayoutVars>
      </dgm:prSet>
      <dgm:spPr/>
      <dgm:t>
        <a:bodyPr/>
        <a:lstStyle/>
        <a:p>
          <a:endParaRPr lang="en-US"/>
        </a:p>
      </dgm:t>
    </dgm:pt>
    <dgm:pt modelId="{5DE1FF51-6399-488A-9449-7E7660BC61D3}" type="pres">
      <dgm:prSet presAssocID="{6B9907CF-10F5-4583-AF9B-572B4A6AC2F9}" presName="parTxOnlySpace" presStyleCnt="0"/>
      <dgm:spPr/>
    </dgm:pt>
    <dgm:pt modelId="{E48244A0-A5BD-41D6-85D5-04453D77FD51}" type="pres">
      <dgm:prSet presAssocID="{2FC161EA-1273-42F8-B3A3-8A97D71DEFF3}" presName="parTxOnly" presStyleLbl="node1" presStyleIdx="4" presStyleCnt="7">
        <dgm:presLayoutVars>
          <dgm:chMax val="0"/>
          <dgm:chPref val="0"/>
          <dgm:bulletEnabled val="1"/>
        </dgm:presLayoutVars>
      </dgm:prSet>
      <dgm:spPr/>
      <dgm:t>
        <a:bodyPr/>
        <a:lstStyle/>
        <a:p>
          <a:endParaRPr lang="en-US"/>
        </a:p>
      </dgm:t>
    </dgm:pt>
    <dgm:pt modelId="{6684FFE2-6DF9-4423-9731-E2934EBD0EF0}" type="pres">
      <dgm:prSet presAssocID="{4C63A8D5-2F1C-4AD4-BB17-3D973ED222B8}" presName="parTxOnlySpace" presStyleCnt="0"/>
      <dgm:spPr/>
    </dgm:pt>
    <dgm:pt modelId="{0411ADDF-5D1C-4A27-81BF-50EE0E3B63DD}" type="pres">
      <dgm:prSet presAssocID="{7EBDCB51-DFC4-40D8-AC4E-15063412A144}" presName="parTxOnly" presStyleLbl="node1" presStyleIdx="5" presStyleCnt="7">
        <dgm:presLayoutVars>
          <dgm:chMax val="0"/>
          <dgm:chPref val="0"/>
          <dgm:bulletEnabled val="1"/>
        </dgm:presLayoutVars>
      </dgm:prSet>
      <dgm:spPr/>
      <dgm:t>
        <a:bodyPr/>
        <a:lstStyle/>
        <a:p>
          <a:endParaRPr lang="en-US"/>
        </a:p>
      </dgm:t>
    </dgm:pt>
    <dgm:pt modelId="{86585928-CB65-4704-AD19-5E48BB16F5E8}" type="pres">
      <dgm:prSet presAssocID="{391D67E7-94C5-4AF6-B500-4BF2AFECB7A0}" presName="parTxOnlySpace" presStyleCnt="0"/>
      <dgm:spPr/>
    </dgm:pt>
    <dgm:pt modelId="{9F013F1D-DA3A-4DA1-8443-8B3E72FD4AC5}" type="pres">
      <dgm:prSet presAssocID="{37918774-489E-44A1-BDA5-81247222066D}" presName="parTxOnly" presStyleLbl="node1" presStyleIdx="6" presStyleCnt="7" custScaleX="122764">
        <dgm:presLayoutVars>
          <dgm:chMax val="0"/>
          <dgm:chPref val="0"/>
          <dgm:bulletEnabled val="1"/>
        </dgm:presLayoutVars>
      </dgm:prSet>
      <dgm:spPr/>
      <dgm:t>
        <a:bodyPr/>
        <a:lstStyle/>
        <a:p>
          <a:endParaRPr lang="en-US"/>
        </a:p>
      </dgm:t>
    </dgm:pt>
  </dgm:ptLst>
  <dgm:cxnLst>
    <dgm:cxn modelId="{C891210B-3625-496C-9A3F-3EABAA956FC9}" type="presOf" srcId="{37918774-489E-44A1-BDA5-81247222066D}" destId="{9F013F1D-DA3A-4DA1-8443-8B3E72FD4AC5}" srcOrd="0" destOrd="0" presId="urn:microsoft.com/office/officeart/2005/8/layout/chevron1"/>
    <dgm:cxn modelId="{33E399B2-0B94-452F-BF55-36391B7F428A}" srcId="{98E9FBFB-5F17-48EF-861F-C1D35B9517CB}" destId="{37918774-489E-44A1-BDA5-81247222066D}" srcOrd="6" destOrd="0" parTransId="{689B5913-FF11-4633-9440-5707B8118B67}" sibTransId="{F40BBA80-F288-4B4E-833D-18336F78F5BB}"/>
    <dgm:cxn modelId="{FA8D4D28-9A82-4E74-A6F9-EBC414865405}" type="presOf" srcId="{7EBDCB51-DFC4-40D8-AC4E-15063412A144}" destId="{0411ADDF-5D1C-4A27-81BF-50EE0E3B63DD}" srcOrd="0" destOrd="0" presId="urn:microsoft.com/office/officeart/2005/8/layout/chevron1"/>
    <dgm:cxn modelId="{24495E87-A079-44C8-9F99-1252D78E1635}" srcId="{98E9FBFB-5F17-48EF-861F-C1D35B9517CB}" destId="{7EBDCB51-DFC4-40D8-AC4E-15063412A144}" srcOrd="5" destOrd="0" parTransId="{FC2C9085-04D5-44C1-B4AA-84B94C4928BB}" sibTransId="{391D67E7-94C5-4AF6-B500-4BF2AFECB7A0}"/>
    <dgm:cxn modelId="{885AFB17-00B5-4BCC-BDA6-DAC40BCD16D4}" type="presOf" srcId="{2FC161EA-1273-42F8-B3A3-8A97D71DEFF3}" destId="{E48244A0-A5BD-41D6-85D5-04453D77FD51}" srcOrd="0" destOrd="0" presId="urn:microsoft.com/office/officeart/2005/8/layout/chevron1"/>
    <dgm:cxn modelId="{76FA5B8A-184C-422B-B448-241159172931}" srcId="{98E9FBFB-5F17-48EF-861F-C1D35B9517CB}" destId="{2FC161EA-1273-42F8-B3A3-8A97D71DEFF3}" srcOrd="4" destOrd="0" parTransId="{113B2D6E-4E47-4597-B631-7EE9B5B1B8D6}" sibTransId="{4C63A8D5-2F1C-4AD4-BB17-3D973ED222B8}"/>
    <dgm:cxn modelId="{91FFD6C0-425A-4416-8657-35CC30205A38}" type="presOf" srcId="{98E9FBFB-5F17-48EF-861F-C1D35B9517CB}" destId="{7BB454CC-8B5E-49B2-BA88-E27E2828291F}" srcOrd="0" destOrd="0" presId="urn:microsoft.com/office/officeart/2005/8/layout/chevron1"/>
    <dgm:cxn modelId="{2FEAE3CD-40E9-435D-9C4D-9DF03F842199}" type="presOf" srcId="{BC2507C8-C821-4785-B61E-3233A04968E6}" destId="{F835FF8A-76DF-4B06-8179-0D6A65D95B48}" srcOrd="0" destOrd="0" presId="urn:microsoft.com/office/officeart/2005/8/layout/chevron1"/>
    <dgm:cxn modelId="{41643C42-360A-46A4-A57A-F12E09D08D51}" type="presOf" srcId="{DF33795E-F6A9-4AED-96CE-70BE1C39245B}" destId="{CD785139-07BB-4991-94B5-52281BDFACE7}" srcOrd="0" destOrd="0" presId="urn:microsoft.com/office/officeart/2005/8/layout/chevron1"/>
    <dgm:cxn modelId="{5A5C0E43-3DB9-47CC-95C1-2E1CC3B89FF5}" srcId="{98E9FBFB-5F17-48EF-861F-C1D35B9517CB}" destId="{BC2507C8-C821-4785-B61E-3233A04968E6}" srcOrd="2" destOrd="0" parTransId="{B4968958-C133-469D-BD23-4D63D86E234A}" sibTransId="{74B27F67-94A3-45BD-B48A-DC515E905C80}"/>
    <dgm:cxn modelId="{5C4B3083-5344-49A9-AEC1-3AE7C15D02BE}" srcId="{98E9FBFB-5F17-48EF-861F-C1D35B9517CB}" destId="{DF33795E-F6A9-4AED-96CE-70BE1C39245B}" srcOrd="0" destOrd="0" parTransId="{21D01F78-0A62-40E6-BA49-6602EC02090E}" sibTransId="{4CCF5D59-392F-49DD-B627-4B560759D6E2}"/>
    <dgm:cxn modelId="{D6ACD5C4-73B4-42F6-B9B8-09AE526E0F4E}" srcId="{98E9FBFB-5F17-48EF-861F-C1D35B9517CB}" destId="{77A90C2C-E797-4F46-9C4A-F150F0EF99E7}" srcOrd="3" destOrd="0" parTransId="{4012976C-B1EF-488E-96E7-088547121BC3}" sibTransId="{6B9907CF-10F5-4583-AF9B-572B4A6AC2F9}"/>
    <dgm:cxn modelId="{4279A44E-6E60-4C05-8CCE-505B301A38B3}" type="presOf" srcId="{77A90C2C-E797-4F46-9C4A-F150F0EF99E7}" destId="{7C3A0F82-8E55-4776-9FD0-C68F21F282AF}" srcOrd="0" destOrd="0" presId="urn:microsoft.com/office/officeart/2005/8/layout/chevron1"/>
    <dgm:cxn modelId="{F51666E9-FB87-4A81-86D9-44A9A3698BF9}" type="presOf" srcId="{7A60E0F3-DA0B-4A89-B885-1F600EF48B16}" destId="{6E626F24-4401-4CC2-B275-1B96794797F5}" srcOrd="0" destOrd="0" presId="urn:microsoft.com/office/officeart/2005/8/layout/chevron1"/>
    <dgm:cxn modelId="{C02291E8-964A-4B2C-8E0F-8D1D4F0E8D01}" srcId="{98E9FBFB-5F17-48EF-861F-C1D35B9517CB}" destId="{7A60E0F3-DA0B-4A89-B885-1F600EF48B16}" srcOrd="1" destOrd="0" parTransId="{B8AC9DEC-3ABD-4C3A-9276-BB510D6C183F}" sibTransId="{E0C56C0F-70D6-448C-962B-18A2B85B3641}"/>
    <dgm:cxn modelId="{8B98A6AC-4902-46AE-BE64-3EBDF2801F80}" type="presParOf" srcId="{7BB454CC-8B5E-49B2-BA88-E27E2828291F}" destId="{CD785139-07BB-4991-94B5-52281BDFACE7}" srcOrd="0" destOrd="0" presId="urn:microsoft.com/office/officeart/2005/8/layout/chevron1"/>
    <dgm:cxn modelId="{FE7FE96D-DA37-4A13-A81D-F916DB5A35CE}" type="presParOf" srcId="{7BB454CC-8B5E-49B2-BA88-E27E2828291F}" destId="{089F28E5-2705-4EDA-A883-E925087A7013}" srcOrd="1" destOrd="0" presId="urn:microsoft.com/office/officeart/2005/8/layout/chevron1"/>
    <dgm:cxn modelId="{F217C98A-0A95-47EC-9F47-8E0870A90E8D}" type="presParOf" srcId="{7BB454CC-8B5E-49B2-BA88-E27E2828291F}" destId="{6E626F24-4401-4CC2-B275-1B96794797F5}" srcOrd="2" destOrd="0" presId="urn:microsoft.com/office/officeart/2005/8/layout/chevron1"/>
    <dgm:cxn modelId="{6639BAF5-A02B-41B2-A5FC-36968615F6EF}" type="presParOf" srcId="{7BB454CC-8B5E-49B2-BA88-E27E2828291F}" destId="{61EBC025-A7B0-40F0-A024-CC7983950EC8}" srcOrd="3" destOrd="0" presId="urn:microsoft.com/office/officeart/2005/8/layout/chevron1"/>
    <dgm:cxn modelId="{4D5F4F85-ABC2-4A11-91FE-49CC3DC8BA72}" type="presParOf" srcId="{7BB454CC-8B5E-49B2-BA88-E27E2828291F}" destId="{F835FF8A-76DF-4B06-8179-0D6A65D95B48}" srcOrd="4" destOrd="0" presId="urn:microsoft.com/office/officeart/2005/8/layout/chevron1"/>
    <dgm:cxn modelId="{29948248-1905-473C-9C83-079EF4DAB194}" type="presParOf" srcId="{7BB454CC-8B5E-49B2-BA88-E27E2828291F}" destId="{580E3990-FCAB-4A84-A19F-6DBEF9E673E4}" srcOrd="5" destOrd="0" presId="urn:microsoft.com/office/officeart/2005/8/layout/chevron1"/>
    <dgm:cxn modelId="{CF7DEFE6-251B-4E40-925A-FC1662A1CC2C}" type="presParOf" srcId="{7BB454CC-8B5E-49B2-BA88-E27E2828291F}" destId="{7C3A0F82-8E55-4776-9FD0-C68F21F282AF}" srcOrd="6" destOrd="0" presId="urn:microsoft.com/office/officeart/2005/8/layout/chevron1"/>
    <dgm:cxn modelId="{C9C0D97A-1067-4CAB-93C6-7345FBF0BCAE}" type="presParOf" srcId="{7BB454CC-8B5E-49B2-BA88-E27E2828291F}" destId="{5DE1FF51-6399-488A-9449-7E7660BC61D3}" srcOrd="7" destOrd="0" presId="urn:microsoft.com/office/officeart/2005/8/layout/chevron1"/>
    <dgm:cxn modelId="{9BB0B6C1-B995-45BD-A367-227D66C1B339}" type="presParOf" srcId="{7BB454CC-8B5E-49B2-BA88-E27E2828291F}" destId="{E48244A0-A5BD-41D6-85D5-04453D77FD51}" srcOrd="8" destOrd="0" presId="urn:microsoft.com/office/officeart/2005/8/layout/chevron1"/>
    <dgm:cxn modelId="{43E85E4A-5196-40FE-AF64-4D237870B8CD}" type="presParOf" srcId="{7BB454CC-8B5E-49B2-BA88-E27E2828291F}" destId="{6684FFE2-6DF9-4423-9731-E2934EBD0EF0}" srcOrd="9" destOrd="0" presId="urn:microsoft.com/office/officeart/2005/8/layout/chevron1"/>
    <dgm:cxn modelId="{D30E7BDC-00E4-4021-80B5-C2DDAD17907E}" type="presParOf" srcId="{7BB454CC-8B5E-49B2-BA88-E27E2828291F}" destId="{0411ADDF-5D1C-4A27-81BF-50EE0E3B63DD}" srcOrd="10" destOrd="0" presId="urn:microsoft.com/office/officeart/2005/8/layout/chevron1"/>
    <dgm:cxn modelId="{37BD0A56-EEBC-490C-B5C7-02F30F5DA810}" type="presParOf" srcId="{7BB454CC-8B5E-49B2-BA88-E27E2828291F}" destId="{86585928-CB65-4704-AD19-5E48BB16F5E8}" srcOrd="11" destOrd="0" presId="urn:microsoft.com/office/officeart/2005/8/layout/chevron1"/>
    <dgm:cxn modelId="{32998064-BF25-450F-9109-A07FFDD49AF8}" type="presParOf" srcId="{7BB454CC-8B5E-49B2-BA88-E27E2828291F}" destId="{9F013F1D-DA3A-4DA1-8443-8B3E72FD4AC5}" srcOrd="12" destOrd="0" presId="urn:microsoft.com/office/officeart/2005/8/layout/chevron1"/>
  </dgm:cxnLst>
  <dgm:bg/>
  <dgm:whole/>
</dgm:dataModel>
</file>

<file path=ppt/diagrams/data3.xml><?xml version="1.0" encoding="utf-8"?>
<dgm:dataModel xmlns:dgm="http://schemas.openxmlformats.org/drawingml/2006/diagram" xmlns:a="http://schemas.openxmlformats.org/drawingml/2006/main">
  <dgm:ptLst>
    <dgm:pt modelId="{AA7C324A-6636-4B08-983B-1DB38D12DA24}" type="doc">
      <dgm:prSet loTypeId="urn:microsoft.com/office/officeart/2005/8/layout/hList1" loCatId="list" qsTypeId="urn:microsoft.com/office/officeart/2005/8/quickstyle/simple1" qsCatId="simple" csTypeId="urn:microsoft.com/office/officeart/2005/8/colors/accent1_3" csCatId="accent1" phldr="1"/>
      <dgm:spPr/>
      <dgm:t>
        <a:bodyPr/>
        <a:lstStyle/>
        <a:p>
          <a:endParaRPr lang="en-US"/>
        </a:p>
      </dgm:t>
    </dgm:pt>
    <dgm:pt modelId="{0CBBEBC4-204A-4BA2-A9A4-34B73A446CEA}">
      <dgm:prSet phldrT="[Text]"/>
      <dgm:spPr/>
      <dgm:t>
        <a:bodyPr/>
        <a:lstStyle/>
        <a:p>
          <a:r>
            <a:rPr lang="en-US" dirty="0" smtClean="0">
              <a:solidFill>
                <a:schemeClr val="bg1"/>
              </a:solidFill>
              <a:effectLst/>
            </a:rPr>
            <a:t>Mainframes</a:t>
          </a:r>
          <a:endParaRPr lang="en-US" dirty="0">
            <a:solidFill>
              <a:schemeClr val="bg1"/>
            </a:solidFill>
            <a:effectLst/>
          </a:endParaRPr>
        </a:p>
      </dgm:t>
    </dgm:pt>
    <dgm:pt modelId="{757B9357-CD75-4140-A637-64EFD2F847C3}" type="parTrans" cxnId="{089283E0-1D08-47D6-A9BA-2E1B9578DD40}">
      <dgm:prSet/>
      <dgm:spPr/>
      <dgm:t>
        <a:bodyPr/>
        <a:lstStyle/>
        <a:p>
          <a:endParaRPr lang="en-US">
            <a:effectLst/>
          </a:endParaRPr>
        </a:p>
      </dgm:t>
    </dgm:pt>
    <dgm:pt modelId="{6D4E514D-98D1-42F6-87D7-B359ED45405F}" type="sibTrans" cxnId="{089283E0-1D08-47D6-A9BA-2E1B9578DD40}">
      <dgm:prSet/>
      <dgm:spPr/>
      <dgm:t>
        <a:bodyPr/>
        <a:lstStyle/>
        <a:p>
          <a:endParaRPr lang="en-US">
            <a:effectLst/>
          </a:endParaRPr>
        </a:p>
      </dgm:t>
    </dgm:pt>
    <dgm:pt modelId="{CF4E241F-BCC0-4CFB-88A1-254863FF59C6}">
      <dgm:prSet phldrT="[Text]"/>
      <dgm:spPr/>
      <dgm:t>
        <a:bodyPr/>
        <a:lstStyle/>
        <a:p>
          <a:r>
            <a:rPr lang="en-US" dirty="0" smtClean="0">
              <a:effectLst/>
            </a:rPr>
            <a:t>Large, expensive</a:t>
          </a:r>
          <a:endParaRPr lang="en-US" dirty="0">
            <a:effectLst/>
          </a:endParaRPr>
        </a:p>
      </dgm:t>
    </dgm:pt>
    <dgm:pt modelId="{0ACAD36C-5D70-48E4-96D4-7A4F966F9260}" type="parTrans" cxnId="{B05C9D95-2E4E-4D36-8726-5D721A12CF74}">
      <dgm:prSet/>
      <dgm:spPr/>
      <dgm:t>
        <a:bodyPr/>
        <a:lstStyle/>
        <a:p>
          <a:endParaRPr lang="en-US">
            <a:effectLst/>
          </a:endParaRPr>
        </a:p>
      </dgm:t>
    </dgm:pt>
    <dgm:pt modelId="{AF7E92A0-83BF-48E0-AC7C-2BD65A1C9ADC}" type="sibTrans" cxnId="{B05C9D95-2E4E-4D36-8726-5D721A12CF74}">
      <dgm:prSet/>
      <dgm:spPr/>
      <dgm:t>
        <a:bodyPr/>
        <a:lstStyle/>
        <a:p>
          <a:endParaRPr lang="en-US">
            <a:effectLst/>
          </a:endParaRPr>
        </a:p>
      </dgm:t>
    </dgm:pt>
    <dgm:pt modelId="{1BEEE2B4-93F3-4CCC-ACFC-74DE6C7514E0}">
      <dgm:prSet phldrT="[Text]"/>
      <dgm:spPr/>
      <dgm:t>
        <a:bodyPr/>
        <a:lstStyle/>
        <a:p>
          <a:r>
            <a:rPr lang="en-US" dirty="0" smtClean="0">
              <a:solidFill>
                <a:schemeClr val="bg1"/>
              </a:solidFill>
              <a:effectLst/>
            </a:rPr>
            <a:t>Minicomputers</a:t>
          </a:r>
          <a:endParaRPr lang="en-US" dirty="0">
            <a:solidFill>
              <a:schemeClr val="bg1"/>
            </a:solidFill>
            <a:effectLst/>
          </a:endParaRPr>
        </a:p>
      </dgm:t>
    </dgm:pt>
    <dgm:pt modelId="{9A99D63C-F1D3-43F1-A9B1-35CB2C46C7FE}" type="parTrans" cxnId="{76C3850D-5D92-4832-B185-C19FBCC0DBE0}">
      <dgm:prSet/>
      <dgm:spPr/>
      <dgm:t>
        <a:bodyPr/>
        <a:lstStyle/>
        <a:p>
          <a:endParaRPr lang="en-US">
            <a:effectLst/>
          </a:endParaRPr>
        </a:p>
      </dgm:t>
    </dgm:pt>
    <dgm:pt modelId="{BB7509B8-0E4D-4A40-A498-5756F9535D54}" type="sibTrans" cxnId="{76C3850D-5D92-4832-B185-C19FBCC0DBE0}">
      <dgm:prSet/>
      <dgm:spPr/>
      <dgm:t>
        <a:bodyPr/>
        <a:lstStyle/>
        <a:p>
          <a:endParaRPr lang="en-US">
            <a:effectLst/>
          </a:endParaRPr>
        </a:p>
      </dgm:t>
    </dgm:pt>
    <dgm:pt modelId="{E1988F2B-280F-4E2E-BA3E-001476C2326F}">
      <dgm:prSet phldrT="[Text]"/>
      <dgm:spPr/>
      <dgm:t>
        <a:bodyPr/>
        <a:lstStyle/>
        <a:p>
          <a:r>
            <a:rPr lang="en-US" dirty="0" smtClean="0">
              <a:effectLst/>
            </a:rPr>
            <a:t>Improved size</a:t>
          </a:r>
          <a:endParaRPr lang="en-US" dirty="0">
            <a:effectLst/>
          </a:endParaRPr>
        </a:p>
      </dgm:t>
    </dgm:pt>
    <dgm:pt modelId="{4A08B57A-9ED3-47AE-B461-45F0B149E17F}" type="parTrans" cxnId="{BC10D4AB-EA18-4C81-8BAE-3E7EA318E5DA}">
      <dgm:prSet/>
      <dgm:spPr/>
      <dgm:t>
        <a:bodyPr/>
        <a:lstStyle/>
        <a:p>
          <a:endParaRPr lang="en-US">
            <a:effectLst/>
          </a:endParaRPr>
        </a:p>
      </dgm:t>
    </dgm:pt>
    <dgm:pt modelId="{5C207019-729F-4940-8A0A-696E17F4B7E8}" type="sibTrans" cxnId="{BC10D4AB-EA18-4C81-8BAE-3E7EA318E5DA}">
      <dgm:prSet/>
      <dgm:spPr/>
      <dgm:t>
        <a:bodyPr/>
        <a:lstStyle/>
        <a:p>
          <a:endParaRPr lang="en-US">
            <a:effectLst/>
          </a:endParaRPr>
        </a:p>
      </dgm:t>
    </dgm:pt>
    <dgm:pt modelId="{EE8F2D88-66AF-450E-9AA4-BA0809EFD797}">
      <dgm:prSet phldrT="[Text]"/>
      <dgm:spPr/>
      <dgm:t>
        <a:bodyPr/>
        <a:lstStyle/>
        <a:p>
          <a:r>
            <a:rPr lang="en-US" dirty="0" smtClean="0">
              <a:effectLst/>
            </a:rPr>
            <a:t>Limited application</a:t>
          </a:r>
          <a:endParaRPr lang="en-US" dirty="0">
            <a:effectLst/>
          </a:endParaRPr>
        </a:p>
      </dgm:t>
    </dgm:pt>
    <dgm:pt modelId="{5785D2E9-029C-40BF-8D3F-33F28880E471}" type="parTrans" cxnId="{6F594F01-6229-4F7E-B7A4-B72FBC88556A}">
      <dgm:prSet/>
      <dgm:spPr/>
      <dgm:t>
        <a:bodyPr/>
        <a:lstStyle/>
        <a:p>
          <a:endParaRPr lang="en-US">
            <a:effectLst/>
          </a:endParaRPr>
        </a:p>
      </dgm:t>
    </dgm:pt>
    <dgm:pt modelId="{E776E25D-BF12-4C3C-9589-2BC9B8D22A6B}" type="sibTrans" cxnId="{6F594F01-6229-4F7E-B7A4-B72FBC88556A}">
      <dgm:prSet/>
      <dgm:spPr/>
      <dgm:t>
        <a:bodyPr/>
        <a:lstStyle/>
        <a:p>
          <a:endParaRPr lang="en-US">
            <a:effectLst/>
          </a:endParaRPr>
        </a:p>
      </dgm:t>
    </dgm:pt>
    <dgm:pt modelId="{77B7A7C1-6048-4A50-85D8-203C862D8CC5}">
      <dgm:prSet phldrT="[Text]"/>
      <dgm:spPr/>
      <dgm:t>
        <a:bodyPr/>
        <a:lstStyle/>
        <a:p>
          <a:r>
            <a:rPr lang="en-US" dirty="0" smtClean="0">
              <a:solidFill>
                <a:schemeClr val="bg1"/>
              </a:solidFill>
              <a:effectLst/>
            </a:rPr>
            <a:t>PC</a:t>
          </a:r>
          <a:endParaRPr lang="en-US" dirty="0">
            <a:solidFill>
              <a:schemeClr val="bg1"/>
            </a:solidFill>
            <a:effectLst/>
          </a:endParaRPr>
        </a:p>
      </dgm:t>
    </dgm:pt>
    <dgm:pt modelId="{41B77ADE-7064-4FAA-AFDB-5ACA2B03C546}" type="parTrans" cxnId="{8C64E7A8-16E0-4EC1-93D5-E2D0DEE5F618}">
      <dgm:prSet/>
      <dgm:spPr/>
      <dgm:t>
        <a:bodyPr/>
        <a:lstStyle/>
        <a:p>
          <a:endParaRPr lang="en-US">
            <a:effectLst/>
          </a:endParaRPr>
        </a:p>
      </dgm:t>
    </dgm:pt>
    <dgm:pt modelId="{9794AC92-EAAA-4FDE-AC41-37A00F95F28A}" type="sibTrans" cxnId="{8C64E7A8-16E0-4EC1-93D5-E2D0DEE5F618}">
      <dgm:prSet/>
      <dgm:spPr/>
      <dgm:t>
        <a:bodyPr/>
        <a:lstStyle/>
        <a:p>
          <a:endParaRPr lang="en-US">
            <a:effectLst/>
          </a:endParaRPr>
        </a:p>
      </dgm:t>
    </dgm:pt>
    <dgm:pt modelId="{7556A570-D9A0-41D4-91A3-BD2FBC15CD20}">
      <dgm:prSet phldrT="[Text]"/>
      <dgm:spPr/>
      <dgm:t>
        <a:bodyPr/>
        <a:lstStyle/>
        <a:p>
          <a:r>
            <a:rPr lang="en-US" dirty="0" smtClean="0">
              <a:effectLst/>
            </a:rPr>
            <a:t>For individual use</a:t>
          </a:r>
          <a:endParaRPr lang="en-US" dirty="0">
            <a:effectLst/>
          </a:endParaRPr>
        </a:p>
      </dgm:t>
    </dgm:pt>
    <dgm:pt modelId="{DB0F2EE4-8D22-4506-9146-C7FB9FE7853B}" type="parTrans" cxnId="{EC343FA9-6B9F-4374-B2D2-DE8D78C14859}">
      <dgm:prSet/>
      <dgm:spPr/>
      <dgm:t>
        <a:bodyPr/>
        <a:lstStyle/>
        <a:p>
          <a:endParaRPr lang="en-US">
            <a:effectLst/>
          </a:endParaRPr>
        </a:p>
      </dgm:t>
    </dgm:pt>
    <dgm:pt modelId="{98A1545A-CC67-4DA7-B006-BC987672ECF3}" type="sibTrans" cxnId="{EC343FA9-6B9F-4374-B2D2-DE8D78C14859}">
      <dgm:prSet/>
      <dgm:spPr/>
      <dgm:t>
        <a:bodyPr/>
        <a:lstStyle/>
        <a:p>
          <a:endParaRPr lang="en-US">
            <a:effectLst/>
          </a:endParaRPr>
        </a:p>
      </dgm:t>
    </dgm:pt>
    <dgm:pt modelId="{136CD62D-492A-47C8-B375-E01BE94DF00E}">
      <dgm:prSet phldrT="[Text]"/>
      <dgm:spPr/>
      <dgm:t>
        <a:bodyPr/>
        <a:lstStyle/>
        <a:p>
          <a:r>
            <a:rPr lang="en-US" dirty="0" smtClean="0">
              <a:effectLst/>
            </a:rPr>
            <a:t>Broader application</a:t>
          </a:r>
          <a:endParaRPr lang="en-US" dirty="0">
            <a:effectLst/>
          </a:endParaRPr>
        </a:p>
      </dgm:t>
    </dgm:pt>
    <dgm:pt modelId="{B870AE8E-629B-442B-8A8A-5EA8739768AF}" type="parTrans" cxnId="{A0C56336-795A-47B7-8BA0-4D298962472F}">
      <dgm:prSet/>
      <dgm:spPr/>
      <dgm:t>
        <a:bodyPr/>
        <a:lstStyle/>
        <a:p>
          <a:endParaRPr lang="en-US">
            <a:effectLst/>
          </a:endParaRPr>
        </a:p>
      </dgm:t>
    </dgm:pt>
    <dgm:pt modelId="{7A0B52BA-AE1F-419F-BA43-A5890D154D20}" type="sibTrans" cxnId="{A0C56336-795A-47B7-8BA0-4D298962472F}">
      <dgm:prSet/>
      <dgm:spPr/>
      <dgm:t>
        <a:bodyPr/>
        <a:lstStyle/>
        <a:p>
          <a:endParaRPr lang="en-US">
            <a:effectLst/>
          </a:endParaRPr>
        </a:p>
      </dgm:t>
    </dgm:pt>
    <dgm:pt modelId="{96165015-45EA-4DCA-90E8-4866E42AA421}">
      <dgm:prSet phldrT="[Text]"/>
      <dgm:spPr/>
      <dgm:t>
        <a:bodyPr/>
        <a:lstStyle/>
        <a:p>
          <a:r>
            <a:rPr lang="en-US" dirty="0" smtClean="0">
              <a:effectLst/>
            </a:rPr>
            <a:t>Complex computations</a:t>
          </a:r>
          <a:endParaRPr lang="en-US" dirty="0">
            <a:effectLst/>
          </a:endParaRPr>
        </a:p>
      </dgm:t>
    </dgm:pt>
    <dgm:pt modelId="{99F13286-4EDE-4275-A0FD-3AA8868C0CC1}" type="parTrans" cxnId="{4EA51A3B-C5CE-4A92-8B6B-BE1957CFB6DD}">
      <dgm:prSet/>
      <dgm:spPr/>
      <dgm:t>
        <a:bodyPr/>
        <a:lstStyle/>
        <a:p>
          <a:endParaRPr lang="en-US">
            <a:effectLst/>
          </a:endParaRPr>
        </a:p>
      </dgm:t>
    </dgm:pt>
    <dgm:pt modelId="{F0D56286-AD38-486C-AD06-A315A513FA07}" type="sibTrans" cxnId="{4EA51A3B-C5CE-4A92-8B6B-BE1957CFB6DD}">
      <dgm:prSet/>
      <dgm:spPr/>
      <dgm:t>
        <a:bodyPr/>
        <a:lstStyle/>
        <a:p>
          <a:endParaRPr lang="en-US">
            <a:effectLst/>
          </a:endParaRPr>
        </a:p>
      </dgm:t>
    </dgm:pt>
    <dgm:pt modelId="{D2DCD9D4-DEAA-426C-8984-7E630EB2FF9A}">
      <dgm:prSet phldrT="[Text]"/>
      <dgm:spPr/>
      <dgm:t>
        <a:bodyPr/>
        <a:lstStyle/>
        <a:p>
          <a:r>
            <a:rPr lang="en-US" dirty="0" smtClean="0">
              <a:effectLst/>
            </a:rPr>
            <a:t>Steep learning curve</a:t>
          </a:r>
          <a:endParaRPr lang="en-US" dirty="0">
            <a:effectLst/>
          </a:endParaRPr>
        </a:p>
      </dgm:t>
    </dgm:pt>
    <dgm:pt modelId="{339D6769-A818-4C7A-BD93-1DA062901B40}" type="parTrans" cxnId="{98DDB8E2-CC99-4425-9386-B77BAD416461}">
      <dgm:prSet/>
      <dgm:spPr/>
      <dgm:t>
        <a:bodyPr/>
        <a:lstStyle/>
        <a:p>
          <a:endParaRPr lang="en-US">
            <a:effectLst/>
          </a:endParaRPr>
        </a:p>
      </dgm:t>
    </dgm:pt>
    <dgm:pt modelId="{11C82279-DA8E-4B8C-A0F2-C593A8EB22A7}" type="sibTrans" cxnId="{98DDB8E2-CC99-4425-9386-B77BAD416461}">
      <dgm:prSet/>
      <dgm:spPr/>
      <dgm:t>
        <a:bodyPr/>
        <a:lstStyle/>
        <a:p>
          <a:endParaRPr lang="en-US">
            <a:effectLst/>
          </a:endParaRPr>
        </a:p>
      </dgm:t>
    </dgm:pt>
    <dgm:pt modelId="{AB3B3392-EED9-4CB4-B618-B754FF0DF87A}">
      <dgm:prSet phldrT="[Text]"/>
      <dgm:spPr/>
      <dgm:t>
        <a:bodyPr/>
        <a:lstStyle/>
        <a:p>
          <a:r>
            <a:rPr lang="en-US" dirty="0" smtClean="0">
              <a:solidFill>
                <a:schemeClr val="bg1"/>
              </a:solidFill>
              <a:effectLst/>
            </a:rPr>
            <a:t>GUI</a:t>
          </a:r>
          <a:endParaRPr lang="en-US" dirty="0">
            <a:solidFill>
              <a:schemeClr val="bg1"/>
            </a:solidFill>
            <a:effectLst/>
          </a:endParaRPr>
        </a:p>
      </dgm:t>
    </dgm:pt>
    <dgm:pt modelId="{1A322B9C-4B24-452F-8D0F-60C9EEC8AB3F}" type="parTrans" cxnId="{0FDBB6D5-4E61-4307-ACE3-61CA99F5C592}">
      <dgm:prSet/>
      <dgm:spPr/>
      <dgm:t>
        <a:bodyPr/>
        <a:lstStyle/>
        <a:p>
          <a:endParaRPr lang="en-US">
            <a:effectLst/>
          </a:endParaRPr>
        </a:p>
      </dgm:t>
    </dgm:pt>
    <dgm:pt modelId="{3CA2ADCF-4D2D-436F-B87C-274A2FCB90A3}" type="sibTrans" cxnId="{0FDBB6D5-4E61-4307-ACE3-61CA99F5C592}">
      <dgm:prSet/>
      <dgm:spPr/>
      <dgm:t>
        <a:bodyPr/>
        <a:lstStyle/>
        <a:p>
          <a:endParaRPr lang="en-US">
            <a:effectLst/>
          </a:endParaRPr>
        </a:p>
      </dgm:t>
    </dgm:pt>
    <dgm:pt modelId="{55F4A440-00D8-479C-BE3E-B6FA1EA854CA}">
      <dgm:prSet phldrT="[Text]"/>
      <dgm:spPr/>
      <dgm:t>
        <a:bodyPr/>
        <a:lstStyle/>
        <a:p>
          <a:r>
            <a:rPr lang="en-US" dirty="0" smtClean="0">
              <a:effectLst/>
            </a:rPr>
            <a:t>Personalized and visual</a:t>
          </a:r>
          <a:endParaRPr lang="en-US" dirty="0">
            <a:effectLst/>
          </a:endParaRPr>
        </a:p>
      </dgm:t>
    </dgm:pt>
    <dgm:pt modelId="{00C05B69-1662-4F9E-9252-B32976702443}" type="parTrans" cxnId="{41E8F987-A871-4E1F-B4BC-649F79FF7B58}">
      <dgm:prSet/>
      <dgm:spPr/>
      <dgm:t>
        <a:bodyPr/>
        <a:lstStyle/>
        <a:p>
          <a:endParaRPr lang="en-US">
            <a:effectLst/>
          </a:endParaRPr>
        </a:p>
      </dgm:t>
    </dgm:pt>
    <dgm:pt modelId="{EC2E1949-E3BB-4B5B-93A5-5043D65E9941}" type="sibTrans" cxnId="{41E8F987-A871-4E1F-B4BC-649F79FF7B58}">
      <dgm:prSet/>
      <dgm:spPr/>
      <dgm:t>
        <a:bodyPr/>
        <a:lstStyle/>
        <a:p>
          <a:endParaRPr lang="en-US">
            <a:effectLst/>
          </a:endParaRPr>
        </a:p>
      </dgm:t>
    </dgm:pt>
    <dgm:pt modelId="{C6DF4E7C-9729-4410-95CC-B71DF9B0222A}">
      <dgm:prSet phldrT="[Text]"/>
      <dgm:spPr/>
      <dgm:t>
        <a:bodyPr/>
        <a:lstStyle/>
        <a:p>
          <a:r>
            <a:rPr lang="en-US" dirty="0" smtClean="0">
              <a:effectLst/>
            </a:rPr>
            <a:t>Easy to learn and use</a:t>
          </a:r>
          <a:endParaRPr lang="en-US" dirty="0">
            <a:effectLst/>
          </a:endParaRPr>
        </a:p>
      </dgm:t>
    </dgm:pt>
    <dgm:pt modelId="{C79A5381-BA6D-47EE-B9C5-E0DDD6DA3A88}" type="parTrans" cxnId="{C308A267-2217-420C-8AB4-460448BE9523}">
      <dgm:prSet/>
      <dgm:spPr/>
      <dgm:t>
        <a:bodyPr/>
        <a:lstStyle/>
        <a:p>
          <a:endParaRPr lang="en-US">
            <a:effectLst/>
          </a:endParaRPr>
        </a:p>
      </dgm:t>
    </dgm:pt>
    <dgm:pt modelId="{22C8BAC9-1E5C-47B1-8209-7E42076D0202}" type="sibTrans" cxnId="{C308A267-2217-420C-8AB4-460448BE9523}">
      <dgm:prSet/>
      <dgm:spPr/>
      <dgm:t>
        <a:bodyPr/>
        <a:lstStyle/>
        <a:p>
          <a:endParaRPr lang="en-US">
            <a:effectLst/>
          </a:endParaRPr>
        </a:p>
      </dgm:t>
    </dgm:pt>
    <dgm:pt modelId="{89665CD6-09FF-4218-8E22-2083286A9BD9}">
      <dgm:prSet phldrT="[Text]"/>
      <dgm:spPr/>
      <dgm:t>
        <a:bodyPr/>
        <a:lstStyle/>
        <a:p>
          <a:r>
            <a:rPr lang="en-US" dirty="0" smtClean="0">
              <a:solidFill>
                <a:schemeClr val="bg1"/>
              </a:solidFill>
              <a:effectLst/>
            </a:rPr>
            <a:t>Web</a:t>
          </a:r>
          <a:endParaRPr lang="en-US" dirty="0">
            <a:solidFill>
              <a:schemeClr val="bg1"/>
            </a:solidFill>
            <a:effectLst/>
          </a:endParaRPr>
        </a:p>
      </dgm:t>
    </dgm:pt>
    <dgm:pt modelId="{BB8D348B-FE44-4F37-AEDD-1BF8210FE7EE}" type="parTrans" cxnId="{9DBB1448-C0FD-4066-B9E3-C8DDF59A2750}">
      <dgm:prSet/>
      <dgm:spPr/>
      <dgm:t>
        <a:bodyPr/>
        <a:lstStyle/>
        <a:p>
          <a:endParaRPr lang="en-US">
            <a:effectLst/>
          </a:endParaRPr>
        </a:p>
      </dgm:t>
    </dgm:pt>
    <dgm:pt modelId="{E9476FA2-7174-49AA-8214-F872D1C01F2E}" type="sibTrans" cxnId="{9DBB1448-C0FD-4066-B9E3-C8DDF59A2750}">
      <dgm:prSet/>
      <dgm:spPr/>
      <dgm:t>
        <a:bodyPr/>
        <a:lstStyle/>
        <a:p>
          <a:endParaRPr lang="en-US">
            <a:effectLst/>
          </a:endParaRPr>
        </a:p>
      </dgm:t>
    </dgm:pt>
    <dgm:pt modelId="{8BA467A5-AC75-4105-9EBE-90971A459C6E}">
      <dgm:prSet phldrT="[Text]"/>
      <dgm:spPr/>
      <dgm:t>
        <a:bodyPr/>
        <a:lstStyle/>
        <a:p>
          <a:r>
            <a:rPr lang="en-US" dirty="0" smtClean="0">
              <a:effectLst/>
            </a:rPr>
            <a:t>Socialized, community</a:t>
          </a:r>
          <a:endParaRPr lang="en-US" dirty="0">
            <a:effectLst/>
          </a:endParaRPr>
        </a:p>
      </dgm:t>
    </dgm:pt>
    <dgm:pt modelId="{550CE96E-0052-4F63-B7DD-54DB8301FEA2}" type="parTrans" cxnId="{047E58C2-03C8-4498-B5CA-2D51A21E67B6}">
      <dgm:prSet/>
      <dgm:spPr/>
      <dgm:t>
        <a:bodyPr/>
        <a:lstStyle/>
        <a:p>
          <a:endParaRPr lang="en-US">
            <a:effectLst/>
          </a:endParaRPr>
        </a:p>
      </dgm:t>
    </dgm:pt>
    <dgm:pt modelId="{DF7D6E37-1791-442A-BD48-F3F6C732D125}" type="sibTrans" cxnId="{047E58C2-03C8-4498-B5CA-2D51A21E67B6}">
      <dgm:prSet/>
      <dgm:spPr/>
      <dgm:t>
        <a:bodyPr/>
        <a:lstStyle/>
        <a:p>
          <a:endParaRPr lang="en-US">
            <a:effectLst/>
          </a:endParaRPr>
        </a:p>
      </dgm:t>
    </dgm:pt>
    <dgm:pt modelId="{DA39989B-BAA8-4C47-A179-991E7EC0F9A2}">
      <dgm:prSet phldrT="[Text]"/>
      <dgm:spPr/>
      <dgm:t>
        <a:bodyPr/>
        <a:lstStyle/>
        <a:p>
          <a:r>
            <a:rPr lang="en-US" dirty="0" smtClean="0">
              <a:effectLst/>
            </a:rPr>
            <a:t>Connected</a:t>
          </a:r>
          <a:endParaRPr lang="en-US" dirty="0">
            <a:effectLst/>
          </a:endParaRPr>
        </a:p>
      </dgm:t>
    </dgm:pt>
    <dgm:pt modelId="{B4B52BD7-00DD-49EA-ACFD-0580500CD537}" type="parTrans" cxnId="{7C646974-E2EE-44E6-9D15-7115DB9DAA93}">
      <dgm:prSet/>
      <dgm:spPr/>
      <dgm:t>
        <a:bodyPr/>
        <a:lstStyle/>
        <a:p>
          <a:endParaRPr lang="en-US">
            <a:effectLst/>
          </a:endParaRPr>
        </a:p>
      </dgm:t>
    </dgm:pt>
    <dgm:pt modelId="{1D673D48-24F6-4928-84C4-83F77F809078}" type="sibTrans" cxnId="{7C646974-E2EE-44E6-9D15-7115DB9DAA93}">
      <dgm:prSet/>
      <dgm:spPr/>
      <dgm:t>
        <a:bodyPr/>
        <a:lstStyle/>
        <a:p>
          <a:endParaRPr lang="en-US">
            <a:effectLst/>
          </a:endParaRPr>
        </a:p>
      </dgm:t>
    </dgm:pt>
    <dgm:pt modelId="{7C568B66-730A-4E56-88B2-FC46A5DF302F}">
      <dgm:prSet phldrT="[Text]"/>
      <dgm:spPr/>
      <dgm:t>
        <a:bodyPr/>
        <a:lstStyle/>
        <a:p>
          <a:r>
            <a:rPr lang="en-US" dirty="0" smtClean="0">
              <a:effectLst/>
            </a:rPr>
            <a:t>Scalable access to info</a:t>
          </a:r>
          <a:endParaRPr lang="en-US" dirty="0">
            <a:effectLst/>
          </a:endParaRPr>
        </a:p>
      </dgm:t>
    </dgm:pt>
    <dgm:pt modelId="{3EAC3215-4C12-4EF4-BA66-FC7A4E2B6A2E}" type="parTrans" cxnId="{7956C03A-A9B0-4E23-B31F-89C4E8D779D2}">
      <dgm:prSet/>
      <dgm:spPr/>
      <dgm:t>
        <a:bodyPr/>
        <a:lstStyle/>
        <a:p>
          <a:endParaRPr lang="en-US">
            <a:effectLst/>
          </a:endParaRPr>
        </a:p>
      </dgm:t>
    </dgm:pt>
    <dgm:pt modelId="{7D413D5B-8837-477B-81AE-F06C762973FB}" type="sibTrans" cxnId="{7956C03A-A9B0-4E23-B31F-89C4E8D779D2}">
      <dgm:prSet/>
      <dgm:spPr/>
      <dgm:t>
        <a:bodyPr/>
        <a:lstStyle/>
        <a:p>
          <a:endParaRPr lang="en-US">
            <a:effectLst/>
          </a:endParaRPr>
        </a:p>
      </dgm:t>
    </dgm:pt>
    <dgm:pt modelId="{40BFBC79-9730-446C-9733-1091B9ED44F1}">
      <dgm:prSet phldrT="[Text]"/>
      <dgm:spPr/>
      <dgm:t>
        <a:bodyPr/>
        <a:lstStyle/>
        <a:p>
          <a:r>
            <a:rPr lang="en-US" dirty="0" smtClean="0">
              <a:solidFill>
                <a:schemeClr val="bg1"/>
              </a:solidFill>
              <a:effectLst/>
            </a:rPr>
            <a:t>Device/embedded</a:t>
          </a:r>
          <a:endParaRPr lang="en-US" dirty="0">
            <a:solidFill>
              <a:schemeClr val="bg1"/>
            </a:solidFill>
            <a:effectLst/>
          </a:endParaRPr>
        </a:p>
      </dgm:t>
    </dgm:pt>
    <dgm:pt modelId="{2786E911-F18D-47F9-AEE2-5D86350F4AA4}" type="parTrans" cxnId="{84CDDA65-0FF8-4BEA-89BF-C28E3260C188}">
      <dgm:prSet/>
      <dgm:spPr/>
      <dgm:t>
        <a:bodyPr/>
        <a:lstStyle/>
        <a:p>
          <a:endParaRPr lang="en-US">
            <a:effectLst/>
          </a:endParaRPr>
        </a:p>
      </dgm:t>
    </dgm:pt>
    <dgm:pt modelId="{33B57FA3-1298-4517-BB44-92E010BDD149}" type="sibTrans" cxnId="{84CDDA65-0FF8-4BEA-89BF-C28E3260C188}">
      <dgm:prSet/>
      <dgm:spPr/>
      <dgm:t>
        <a:bodyPr/>
        <a:lstStyle/>
        <a:p>
          <a:endParaRPr lang="en-US">
            <a:effectLst/>
          </a:endParaRPr>
        </a:p>
      </dgm:t>
    </dgm:pt>
    <dgm:pt modelId="{4F8F3E4D-465A-4C67-900A-742DEE56CA2A}">
      <dgm:prSet phldrT="[Text]"/>
      <dgm:spPr/>
      <dgm:t>
        <a:bodyPr/>
        <a:lstStyle/>
        <a:p>
          <a:r>
            <a:rPr lang="en-US" dirty="0" smtClean="0">
              <a:effectLst/>
            </a:rPr>
            <a:t>Anytime anywhere connected</a:t>
          </a:r>
          <a:endParaRPr lang="en-US" dirty="0">
            <a:effectLst/>
          </a:endParaRPr>
        </a:p>
      </dgm:t>
    </dgm:pt>
    <dgm:pt modelId="{11042058-9FCD-4B35-91F9-5E44333123C9}" type="parTrans" cxnId="{0ADBCE4D-B8ED-4538-900B-F9FD53420A9D}">
      <dgm:prSet/>
      <dgm:spPr/>
      <dgm:t>
        <a:bodyPr/>
        <a:lstStyle/>
        <a:p>
          <a:endParaRPr lang="en-US">
            <a:effectLst/>
          </a:endParaRPr>
        </a:p>
      </dgm:t>
    </dgm:pt>
    <dgm:pt modelId="{3C99CFBC-24EA-4A86-9432-E592D552BD49}" type="sibTrans" cxnId="{0ADBCE4D-B8ED-4538-900B-F9FD53420A9D}">
      <dgm:prSet/>
      <dgm:spPr/>
      <dgm:t>
        <a:bodyPr/>
        <a:lstStyle/>
        <a:p>
          <a:endParaRPr lang="en-US">
            <a:effectLst/>
          </a:endParaRPr>
        </a:p>
      </dgm:t>
    </dgm:pt>
    <dgm:pt modelId="{DFCD066C-6F5E-4CB9-9345-D207DF00857C}">
      <dgm:prSet phldrT="[Text]"/>
      <dgm:spPr/>
      <dgm:t>
        <a:bodyPr/>
        <a:lstStyle/>
        <a:p>
          <a:r>
            <a:rPr lang="en-US" dirty="0" smtClean="0">
              <a:effectLst/>
            </a:rPr>
            <a:t>Reach multiple economies</a:t>
          </a:r>
          <a:endParaRPr lang="en-US" dirty="0">
            <a:effectLst/>
          </a:endParaRPr>
        </a:p>
      </dgm:t>
    </dgm:pt>
    <dgm:pt modelId="{53733C6B-10CB-4C37-924F-19220CB7A7E1}" type="parTrans" cxnId="{FF2AD5B9-73B3-488F-9C8C-093497AA750F}">
      <dgm:prSet/>
      <dgm:spPr/>
      <dgm:t>
        <a:bodyPr/>
        <a:lstStyle/>
        <a:p>
          <a:endParaRPr lang="en-US">
            <a:effectLst/>
          </a:endParaRPr>
        </a:p>
      </dgm:t>
    </dgm:pt>
    <dgm:pt modelId="{7F3BEF1D-EBE7-4DAF-8A4B-81D1626F120A}" type="sibTrans" cxnId="{FF2AD5B9-73B3-488F-9C8C-093497AA750F}">
      <dgm:prSet/>
      <dgm:spPr/>
      <dgm:t>
        <a:bodyPr/>
        <a:lstStyle/>
        <a:p>
          <a:endParaRPr lang="en-US">
            <a:effectLst/>
          </a:endParaRPr>
        </a:p>
      </dgm:t>
    </dgm:pt>
    <dgm:pt modelId="{ECE6D186-13D3-4177-939F-009F9EB76839}">
      <dgm:prSet phldrT="[Text]"/>
      <dgm:spPr/>
      <dgm:t>
        <a:bodyPr/>
        <a:lstStyle/>
        <a:p>
          <a:r>
            <a:rPr lang="en-US" dirty="0" smtClean="0">
              <a:solidFill>
                <a:schemeClr val="bg1"/>
              </a:solidFill>
              <a:effectLst/>
            </a:rPr>
            <a:t>Parallel computing</a:t>
          </a:r>
          <a:endParaRPr lang="en-US" dirty="0">
            <a:solidFill>
              <a:schemeClr val="bg1"/>
            </a:solidFill>
            <a:effectLst/>
          </a:endParaRPr>
        </a:p>
      </dgm:t>
    </dgm:pt>
    <dgm:pt modelId="{D42717A4-CD69-48E4-8050-FF645F318806}" type="parTrans" cxnId="{041B7F77-3E2E-4E88-A3B4-257CB5AF372E}">
      <dgm:prSet/>
      <dgm:spPr/>
      <dgm:t>
        <a:bodyPr/>
        <a:lstStyle/>
        <a:p>
          <a:endParaRPr lang="en-US">
            <a:effectLst/>
          </a:endParaRPr>
        </a:p>
      </dgm:t>
    </dgm:pt>
    <dgm:pt modelId="{68502953-2D99-4697-AA4D-83861762B943}" type="sibTrans" cxnId="{041B7F77-3E2E-4E88-A3B4-257CB5AF372E}">
      <dgm:prSet/>
      <dgm:spPr/>
      <dgm:t>
        <a:bodyPr/>
        <a:lstStyle/>
        <a:p>
          <a:endParaRPr lang="en-US">
            <a:effectLst/>
          </a:endParaRPr>
        </a:p>
      </dgm:t>
    </dgm:pt>
    <dgm:pt modelId="{90372E1D-AC2B-4B17-A263-05E93EDE6357}">
      <dgm:prSet phldrT="[Text]"/>
      <dgm:spPr/>
      <dgm:t>
        <a:bodyPr/>
        <a:lstStyle/>
        <a:p>
          <a:r>
            <a:rPr lang="en-US" dirty="0" smtClean="0">
              <a:effectLst/>
            </a:rPr>
            <a:t>Natural interaction</a:t>
          </a:r>
          <a:endParaRPr lang="en-US" dirty="0">
            <a:effectLst/>
          </a:endParaRPr>
        </a:p>
      </dgm:t>
    </dgm:pt>
    <dgm:pt modelId="{266E9F87-5248-4D85-B23C-D314D19B9FCE}" type="parTrans" cxnId="{E4B563B3-DDDE-4AA9-A4D1-1AD3D9F17D5F}">
      <dgm:prSet/>
      <dgm:spPr/>
      <dgm:t>
        <a:bodyPr/>
        <a:lstStyle/>
        <a:p>
          <a:endParaRPr lang="en-US">
            <a:effectLst/>
          </a:endParaRPr>
        </a:p>
      </dgm:t>
    </dgm:pt>
    <dgm:pt modelId="{AEDABF62-5A39-47BA-9574-D3E9973D22CA}" type="sibTrans" cxnId="{E4B563B3-DDDE-4AA9-A4D1-1AD3D9F17D5F}">
      <dgm:prSet/>
      <dgm:spPr/>
      <dgm:t>
        <a:bodyPr/>
        <a:lstStyle/>
        <a:p>
          <a:endParaRPr lang="en-US">
            <a:effectLst/>
          </a:endParaRPr>
        </a:p>
      </dgm:t>
    </dgm:pt>
    <dgm:pt modelId="{9256EC83-F3C5-4E5F-BD5F-19EBE7889C32}">
      <dgm:prSet phldrT="[Text]"/>
      <dgm:spPr/>
      <dgm:t>
        <a:bodyPr/>
        <a:lstStyle/>
        <a:p>
          <a:r>
            <a:rPr lang="en-US" dirty="0" smtClean="0">
              <a:effectLst/>
            </a:rPr>
            <a:t>Multi-sensory experience</a:t>
          </a:r>
          <a:endParaRPr lang="en-US" dirty="0">
            <a:effectLst/>
          </a:endParaRPr>
        </a:p>
      </dgm:t>
    </dgm:pt>
    <dgm:pt modelId="{14F04CE7-14B6-4935-B41D-978B188B477E}" type="parTrans" cxnId="{A8F960EF-D6D8-4B23-B63F-A80726EFC511}">
      <dgm:prSet/>
      <dgm:spPr/>
      <dgm:t>
        <a:bodyPr/>
        <a:lstStyle/>
        <a:p>
          <a:endParaRPr lang="en-US">
            <a:effectLst/>
          </a:endParaRPr>
        </a:p>
      </dgm:t>
    </dgm:pt>
    <dgm:pt modelId="{6A377C7B-94BB-40EC-A89A-8CDBE4BA4853}" type="sibTrans" cxnId="{A8F960EF-D6D8-4B23-B63F-A80726EFC511}">
      <dgm:prSet/>
      <dgm:spPr/>
      <dgm:t>
        <a:bodyPr/>
        <a:lstStyle/>
        <a:p>
          <a:endParaRPr lang="en-US">
            <a:effectLst/>
          </a:endParaRPr>
        </a:p>
      </dgm:t>
    </dgm:pt>
    <dgm:pt modelId="{F455C228-7888-4C6A-8483-0FEEB7C165EC}">
      <dgm:prSet phldrT="[Text]"/>
      <dgm:spPr/>
      <dgm:t>
        <a:bodyPr/>
        <a:lstStyle/>
        <a:p>
          <a:r>
            <a:rPr lang="en-US" dirty="0" smtClean="0">
              <a:effectLst/>
            </a:rPr>
            <a:t>Adaptive, context-aware</a:t>
          </a:r>
          <a:endParaRPr lang="en-US" dirty="0">
            <a:effectLst/>
          </a:endParaRPr>
        </a:p>
      </dgm:t>
    </dgm:pt>
    <dgm:pt modelId="{97E29E5E-B860-4C7F-93C2-1766A4D228C5}" type="parTrans" cxnId="{9005405E-61E9-43C2-A2D9-374109403712}">
      <dgm:prSet/>
      <dgm:spPr/>
      <dgm:t>
        <a:bodyPr/>
        <a:lstStyle/>
        <a:p>
          <a:endParaRPr lang="en-US">
            <a:effectLst/>
          </a:endParaRPr>
        </a:p>
      </dgm:t>
    </dgm:pt>
    <dgm:pt modelId="{5BA5B253-3AFD-47C8-AC8F-AA0F40BE59CA}" type="sibTrans" cxnId="{9005405E-61E9-43C2-A2D9-374109403712}">
      <dgm:prSet/>
      <dgm:spPr/>
      <dgm:t>
        <a:bodyPr/>
        <a:lstStyle/>
        <a:p>
          <a:endParaRPr lang="en-US">
            <a:effectLst/>
          </a:endParaRPr>
        </a:p>
      </dgm:t>
    </dgm:pt>
    <dgm:pt modelId="{B867A121-D68C-4E55-B663-8BE360FB889A}" type="pres">
      <dgm:prSet presAssocID="{AA7C324A-6636-4B08-983B-1DB38D12DA24}" presName="Name0" presStyleCnt="0">
        <dgm:presLayoutVars>
          <dgm:dir/>
          <dgm:animLvl val="lvl"/>
          <dgm:resizeHandles val="exact"/>
        </dgm:presLayoutVars>
      </dgm:prSet>
      <dgm:spPr/>
      <dgm:t>
        <a:bodyPr/>
        <a:lstStyle/>
        <a:p>
          <a:endParaRPr lang="en-US"/>
        </a:p>
      </dgm:t>
    </dgm:pt>
    <dgm:pt modelId="{886B2B19-7E93-4163-B617-60571C9FBD2F}" type="pres">
      <dgm:prSet presAssocID="{0CBBEBC4-204A-4BA2-A9A4-34B73A446CEA}" presName="composite" presStyleCnt="0"/>
      <dgm:spPr/>
    </dgm:pt>
    <dgm:pt modelId="{A0F14CA2-AA1F-4ACC-93FD-4753C7C309F3}" type="pres">
      <dgm:prSet presAssocID="{0CBBEBC4-204A-4BA2-A9A4-34B73A446CEA}" presName="parTx" presStyleLbl="alignNode1" presStyleIdx="0" presStyleCnt="7">
        <dgm:presLayoutVars>
          <dgm:chMax val="0"/>
          <dgm:chPref val="0"/>
          <dgm:bulletEnabled val="1"/>
        </dgm:presLayoutVars>
      </dgm:prSet>
      <dgm:spPr/>
      <dgm:t>
        <a:bodyPr/>
        <a:lstStyle/>
        <a:p>
          <a:endParaRPr lang="en-US"/>
        </a:p>
      </dgm:t>
    </dgm:pt>
    <dgm:pt modelId="{5D72628B-D231-4184-AB21-F1351B42A126}" type="pres">
      <dgm:prSet presAssocID="{0CBBEBC4-204A-4BA2-A9A4-34B73A446CEA}" presName="desTx" presStyleLbl="alignAccFollowNode1" presStyleIdx="0" presStyleCnt="7">
        <dgm:presLayoutVars>
          <dgm:bulletEnabled val="1"/>
        </dgm:presLayoutVars>
      </dgm:prSet>
      <dgm:spPr/>
      <dgm:t>
        <a:bodyPr/>
        <a:lstStyle/>
        <a:p>
          <a:endParaRPr lang="en-US"/>
        </a:p>
      </dgm:t>
    </dgm:pt>
    <dgm:pt modelId="{ABF55798-E6CB-4B64-81DD-EF20B7858938}" type="pres">
      <dgm:prSet presAssocID="{6D4E514D-98D1-42F6-87D7-B359ED45405F}" presName="space" presStyleCnt="0"/>
      <dgm:spPr/>
    </dgm:pt>
    <dgm:pt modelId="{B7A79F51-7B8D-4C52-8E5E-4D8A7CA40083}" type="pres">
      <dgm:prSet presAssocID="{1BEEE2B4-93F3-4CCC-ACFC-74DE6C7514E0}" presName="composite" presStyleCnt="0"/>
      <dgm:spPr/>
    </dgm:pt>
    <dgm:pt modelId="{AFDAF832-B160-42C5-805C-7E47EFF7B953}" type="pres">
      <dgm:prSet presAssocID="{1BEEE2B4-93F3-4CCC-ACFC-74DE6C7514E0}" presName="parTx" presStyleLbl="alignNode1" presStyleIdx="1" presStyleCnt="7">
        <dgm:presLayoutVars>
          <dgm:chMax val="0"/>
          <dgm:chPref val="0"/>
          <dgm:bulletEnabled val="1"/>
        </dgm:presLayoutVars>
      </dgm:prSet>
      <dgm:spPr/>
      <dgm:t>
        <a:bodyPr/>
        <a:lstStyle/>
        <a:p>
          <a:endParaRPr lang="en-US"/>
        </a:p>
      </dgm:t>
    </dgm:pt>
    <dgm:pt modelId="{62EF7890-3A43-43DE-A3EC-8D1D622E8633}" type="pres">
      <dgm:prSet presAssocID="{1BEEE2B4-93F3-4CCC-ACFC-74DE6C7514E0}" presName="desTx" presStyleLbl="alignAccFollowNode1" presStyleIdx="1" presStyleCnt="7">
        <dgm:presLayoutVars>
          <dgm:bulletEnabled val="1"/>
        </dgm:presLayoutVars>
      </dgm:prSet>
      <dgm:spPr/>
      <dgm:t>
        <a:bodyPr/>
        <a:lstStyle/>
        <a:p>
          <a:endParaRPr lang="en-US"/>
        </a:p>
      </dgm:t>
    </dgm:pt>
    <dgm:pt modelId="{F880BBF0-E6B1-44F3-A5C9-F8EE45A2DCC5}" type="pres">
      <dgm:prSet presAssocID="{BB7509B8-0E4D-4A40-A498-5756F9535D54}" presName="space" presStyleCnt="0"/>
      <dgm:spPr/>
    </dgm:pt>
    <dgm:pt modelId="{9C20F325-C836-46A8-B3B7-731A28AD81C0}" type="pres">
      <dgm:prSet presAssocID="{77B7A7C1-6048-4A50-85D8-203C862D8CC5}" presName="composite" presStyleCnt="0"/>
      <dgm:spPr/>
    </dgm:pt>
    <dgm:pt modelId="{89EFF0A4-0F33-4759-888D-0E52A7DB5E0F}" type="pres">
      <dgm:prSet presAssocID="{77B7A7C1-6048-4A50-85D8-203C862D8CC5}" presName="parTx" presStyleLbl="alignNode1" presStyleIdx="2" presStyleCnt="7">
        <dgm:presLayoutVars>
          <dgm:chMax val="0"/>
          <dgm:chPref val="0"/>
          <dgm:bulletEnabled val="1"/>
        </dgm:presLayoutVars>
      </dgm:prSet>
      <dgm:spPr/>
      <dgm:t>
        <a:bodyPr/>
        <a:lstStyle/>
        <a:p>
          <a:endParaRPr lang="en-US"/>
        </a:p>
      </dgm:t>
    </dgm:pt>
    <dgm:pt modelId="{27F69F69-E227-4AE9-9641-8AD2CDE9A33E}" type="pres">
      <dgm:prSet presAssocID="{77B7A7C1-6048-4A50-85D8-203C862D8CC5}" presName="desTx" presStyleLbl="alignAccFollowNode1" presStyleIdx="2" presStyleCnt="7">
        <dgm:presLayoutVars>
          <dgm:bulletEnabled val="1"/>
        </dgm:presLayoutVars>
      </dgm:prSet>
      <dgm:spPr/>
      <dgm:t>
        <a:bodyPr/>
        <a:lstStyle/>
        <a:p>
          <a:endParaRPr lang="en-US"/>
        </a:p>
      </dgm:t>
    </dgm:pt>
    <dgm:pt modelId="{31EEF4A3-B317-4DE3-BAB3-55F3058E3F21}" type="pres">
      <dgm:prSet presAssocID="{9794AC92-EAAA-4FDE-AC41-37A00F95F28A}" presName="space" presStyleCnt="0"/>
      <dgm:spPr/>
    </dgm:pt>
    <dgm:pt modelId="{6F8E820C-ADF3-4384-8CE4-39929EC4B02E}" type="pres">
      <dgm:prSet presAssocID="{AB3B3392-EED9-4CB4-B618-B754FF0DF87A}" presName="composite" presStyleCnt="0"/>
      <dgm:spPr/>
    </dgm:pt>
    <dgm:pt modelId="{B83A941A-9061-47F1-AB49-CFAA0C2DE68E}" type="pres">
      <dgm:prSet presAssocID="{AB3B3392-EED9-4CB4-B618-B754FF0DF87A}" presName="parTx" presStyleLbl="alignNode1" presStyleIdx="3" presStyleCnt="7">
        <dgm:presLayoutVars>
          <dgm:chMax val="0"/>
          <dgm:chPref val="0"/>
          <dgm:bulletEnabled val="1"/>
        </dgm:presLayoutVars>
      </dgm:prSet>
      <dgm:spPr/>
      <dgm:t>
        <a:bodyPr/>
        <a:lstStyle/>
        <a:p>
          <a:endParaRPr lang="en-US"/>
        </a:p>
      </dgm:t>
    </dgm:pt>
    <dgm:pt modelId="{CF57B544-69F2-49D6-A5AC-7C9C2C6C9FD2}" type="pres">
      <dgm:prSet presAssocID="{AB3B3392-EED9-4CB4-B618-B754FF0DF87A}" presName="desTx" presStyleLbl="alignAccFollowNode1" presStyleIdx="3" presStyleCnt="7">
        <dgm:presLayoutVars>
          <dgm:bulletEnabled val="1"/>
        </dgm:presLayoutVars>
      </dgm:prSet>
      <dgm:spPr/>
      <dgm:t>
        <a:bodyPr/>
        <a:lstStyle/>
        <a:p>
          <a:endParaRPr lang="en-US"/>
        </a:p>
      </dgm:t>
    </dgm:pt>
    <dgm:pt modelId="{76980C27-2B36-44E5-8CF1-52DE031618A2}" type="pres">
      <dgm:prSet presAssocID="{3CA2ADCF-4D2D-436F-B87C-274A2FCB90A3}" presName="space" presStyleCnt="0"/>
      <dgm:spPr/>
    </dgm:pt>
    <dgm:pt modelId="{8B5EC850-C787-4509-8A41-9607CC57E817}" type="pres">
      <dgm:prSet presAssocID="{89665CD6-09FF-4218-8E22-2083286A9BD9}" presName="composite" presStyleCnt="0"/>
      <dgm:spPr/>
    </dgm:pt>
    <dgm:pt modelId="{4B50C913-A5D6-4E1B-A36C-31267F71E284}" type="pres">
      <dgm:prSet presAssocID="{89665CD6-09FF-4218-8E22-2083286A9BD9}" presName="parTx" presStyleLbl="alignNode1" presStyleIdx="4" presStyleCnt="7">
        <dgm:presLayoutVars>
          <dgm:chMax val="0"/>
          <dgm:chPref val="0"/>
          <dgm:bulletEnabled val="1"/>
        </dgm:presLayoutVars>
      </dgm:prSet>
      <dgm:spPr/>
      <dgm:t>
        <a:bodyPr/>
        <a:lstStyle/>
        <a:p>
          <a:endParaRPr lang="en-US"/>
        </a:p>
      </dgm:t>
    </dgm:pt>
    <dgm:pt modelId="{26560A27-4DF8-4178-A49D-7FCF744802EE}" type="pres">
      <dgm:prSet presAssocID="{89665CD6-09FF-4218-8E22-2083286A9BD9}" presName="desTx" presStyleLbl="alignAccFollowNode1" presStyleIdx="4" presStyleCnt="7">
        <dgm:presLayoutVars>
          <dgm:bulletEnabled val="1"/>
        </dgm:presLayoutVars>
      </dgm:prSet>
      <dgm:spPr/>
      <dgm:t>
        <a:bodyPr/>
        <a:lstStyle/>
        <a:p>
          <a:endParaRPr lang="en-US"/>
        </a:p>
      </dgm:t>
    </dgm:pt>
    <dgm:pt modelId="{B58BB0DD-6D9C-4073-B663-1B34A624A8EE}" type="pres">
      <dgm:prSet presAssocID="{E9476FA2-7174-49AA-8214-F872D1C01F2E}" presName="space" presStyleCnt="0"/>
      <dgm:spPr/>
    </dgm:pt>
    <dgm:pt modelId="{C4CC2F49-C2C3-4947-AC9F-5826C20B04A5}" type="pres">
      <dgm:prSet presAssocID="{40BFBC79-9730-446C-9733-1091B9ED44F1}" presName="composite" presStyleCnt="0"/>
      <dgm:spPr/>
    </dgm:pt>
    <dgm:pt modelId="{D2A58217-C59D-42E1-9F40-C972F3C21365}" type="pres">
      <dgm:prSet presAssocID="{40BFBC79-9730-446C-9733-1091B9ED44F1}" presName="parTx" presStyleLbl="alignNode1" presStyleIdx="5" presStyleCnt="7">
        <dgm:presLayoutVars>
          <dgm:chMax val="0"/>
          <dgm:chPref val="0"/>
          <dgm:bulletEnabled val="1"/>
        </dgm:presLayoutVars>
      </dgm:prSet>
      <dgm:spPr/>
      <dgm:t>
        <a:bodyPr/>
        <a:lstStyle/>
        <a:p>
          <a:endParaRPr lang="en-US"/>
        </a:p>
      </dgm:t>
    </dgm:pt>
    <dgm:pt modelId="{05BA57D2-D41F-46E9-A35A-979EB487828B}" type="pres">
      <dgm:prSet presAssocID="{40BFBC79-9730-446C-9733-1091B9ED44F1}" presName="desTx" presStyleLbl="alignAccFollowNode1" presStyleIdx="5" presStyleCnt="7">
        <dgm:presLayoutVars>
          <dgm:bulletEnabled val="1"/>
        </dgm:presLayoutVars>
      </dgm:prSet>
      <dgm:spPr/>
      <dgm:t>
        <a:bodyPr/>
        <a:lstStyle/>
        <a:p>
          <a:endParaRPr lang="en-US"/>
        </a:p>
      </dgm:t>
    </dgm:pt>
    <dgm:pt modelId="{12DAAFF4-C30B-4168-B99B-3E4933C6CC18}" type="pres">
      <dgm:prSet presAssocID="{33B57FA3-1298-4517-BB44-92E010BDD149}" presName="space" presStyleCnt="0"/>
      <dgm:spPr/>
    </dgm:pt>
    <dgm:pt modelId="{46819E67-C026-420F-B67C-BB39C8F4F6DF}" type="pres">
      <dgm:prSet presAssocID="{ECE6D186-13D3-4177-939F-009F9EB76839}" presName="composite" presStyleCnt="0"/>
      <dgm:spPr/>
    </dgm:pt>
    <dgm:pt modelId="{0DAC4573-28A6-43D1-97B9-BD69A77B2706}" type="pres">
      <dgm:prSet presAssocID="{ECE6D186-13D3-4177-939F-009F9EB76839}" presName="parTx" presStyleLbl="alignNode1" presStyleIdx="6" presStyleCnt="7">
        <dgm:presLayoutVars>
          <dgm:chMax val="0"/>
          <dgm:chPref val="0"/>
          <dgm:bulletEnabled val="1"/>
        </dgm:presLayoutVars>
      </dgm:prSet>
      <dgm:spPr/>
      <dgm:t>
        <a:bodyPr/>
        <a:lstStyle/>
        <a:p>
          <a:endParaRPr lang="en-US"/>
        </a:p>
      </dgm:t>
    </dgm:pt>
    <dgm:pt modelId="{9F91966B-E927-437E-AD4C-2E9D5C7381C2}" type="pres">
      <dgm:prSet presAssocID="{ECE6D186-13D3-4177-939F-009F9EB76839}" presName="desTx" presStyleLbl="alignAccFollowNode1" presStyleIdx="6" presStyleCnt="7">
        <dgm:presLayoutVars>
          <dgm:bulletEnabled val="1"/>
        </dgm:presLayoutVars>
      </dgm:prSet>
      <dgm:spPr/>
      <dgm:t>
        <a:bodyPr/>
        <a:lstStyle/>
        <a:p>
          <a:endParaRPr lang="en-US"/>
        </a:p>
      </dgm:t>
    </dgm:pt>
  </dgm:ptLst>
  <dgm:cxnLst>
    <dgm:cxn modelId="{31581A18-A080-48FE-B654-12F1F712FB84}" type="presOf" srcId="{7556A570-D9A0-41D4-91A3-BD2FBC15CD20}" destId="{27F69F69-E227-4AE9-9641-8AD2CDE9A33E}" srcOrd="0" destOrd="0" presId="urn:microsoft.com/office/officeart/2005/8/layout/hList1"/>
    <dgm:cxn modelId="{6F594F01-6229-4F7E-B7A4-B72FBC88556A}" srcId="{1BEEE2B4-93F3-4CCC-ACFC-74DE6C7514E0}" destId="{EE8F2D88-66AF-450E-9AA4-BA0809EFD797}" srcOrd="1" destOrd="0" parTransId="{5785D2E9-029C-40BF-8D3F-33F28880E471}" sibTransId="{E776E25D-BF12-4C3C-9589-2BC9B8D22A6B}"/>
    <dgm:cxn modelId="{09F79F88-F7FC-45E2-801D-9273097C4875}" type="presOf" srcId="{C6DF4E7C-9729-4410-95CC-B71DF9B0222A}" destId="{CF57B544-69F2-49D6-A5AC-7C9C2C6C9FD2}" srcOrd="0" destOrd="1" presId="urn:microsoft.com/office/officeart/2005/8/layout/hList1"/>
    <dgm:cxn modelId="{98DDB8E2-CC99-4425-9386-B77BAD416461}" srcId="{77B7A7C1-6048-4A50-85D8-203C862D8CC5}" destId="{D2DCD9D4-DEAA-426C-8984-7E630EB2FF9A}" srcOrd="2" destOrd="0" parTransId="{339D6769-A818-4C7A-BD93-1DA062901B40}" sibTransId="{11C82279-DA8E-4B8C-A0F2-C593A8EB22A7}"/>
    <dgm:cxn modelId="{9C44F957-F9FE-4172-BB95-D3B347D7EE45}" type="presOf" srcId="{55F4A440-00D8-479C-BE3E-B6FA1EA854CA}" destId="{CF57B544-69F2-49D6-A5AC-7C9C2C6C9FD2}" srcOrd="0" destOrd="0" presId="urn:microsoft.com/office/officeart/2005/8/layout/hList1"/>
    <dgm:cxn modelId="{84CDDA65-0FF8-4BEA-89BF-C28E3260C188}" srcId="{AA7C324A-6636-4B08-983B-1DB38D12DA24}" destId="{40BFBC79-9730-446C-9733-1091B9ED44F1}" srcOrd="5" destOrd="0" parTransId="{2786E911-F18D-47F9-AEE2-5D86350F4AA4}" sibTransId="{33B57FA3-1298-4517-BB44-92E010BDD149}"/>
    <dgm:cxn modelId="{A5D1FAF9-6592-4243-93A8-70B79B23509F}" type="presOf" srcId="{90372E1D-AC2B-4B17-A263-05E93EDE6357}" destId="{9F91966B-E927-437E-AD4C-2E9D5C7381C2}" srcOrd="0" destOrd="1" presId="urn:microsoft.com/office/officeart/2005/8/layout/hList1"/>
    <dgm:cxn modelId="{089283E0-1D08-47D6-A9BA-2E1B9578DD40}" srcId="{AA7C324A-6636-4B08-983B-1DB38D12DA24}" destId="{0CBBEBC4-204A-4BA2-A9A4-34B73A446CEA}" srcOrd="0" destOrd="0" parTransId="{757B9357-CD75-4140-A637-64EFD2F847C3}" sibTransId="{6D4E514D-98D1-42F6-87D7-B359ED45405F}"/>
    <dgm:cxn modelId="{EC343FA9-6B9F-4374-B2D2-DE8D78C14859}" srcId="{77B7A7C1-6048-4A50-85D8-203C862D8CC5}" destId="{7556A570-D9A0-41D4-91A3-BD2FBC15CD20}" srcOrd="0" destOrd="0" parTransId="{DB0F2EE4-8D22-4506-9146-C7FB9FE7853B}" sibTransId="{98A1545A-CC67-4DA7-B006-BC987672ECF3}"/>
    <dgm:cxn modelId="{4B2E1245-E614-43AF-86DC-D673186B615F}" type="presOf" srcId="{1BEEE2B4-93F3-4CCC-ACFC-74DE6C7514E0}" destId="{AFDAF832-B160-42C5-805C-7E47EFF7B953}" srcOrd="0" destOrd="0" presId="urn:microsoft.com/office/officeart/2005/8/layout/hList1"/>
    <dgm:cxn modelId="{96B48DB3-B52B-4179-AF4B-C85063D5AB45}" type="presOf" srcId="{E1988F2B-280F-4E2E-BA3E-001476C2326F}" destId="{62EF7890-3A43-43DE-A3EC-8D1D622E8633}" srcOrd="0" destOrd="0" presId="urn:microsoft.com/office/officeart/2005/8/layout/hList1"/>
    <dgm:cxn modelId="{4A987DCD-9FA3-4A19-96BF-5D1B34B32162}" type="presOf" srcId="{0CBBEBC4-204A-4BA2-A9A4-34B73A446CEA}" destId="{A0F14CA2-AA1F-4ACC-93FD-4753C7C309F3}" srcOrd="0" destOrd="0" presId="urn:microsoft.com/office/officeart/2005/8/layout/hList1"/>
    <dgm:cxn modelId="{E081F6AE-4A6B-47C4-A209-BAD6049C3A3B}" type="presOf" srcId="{136CD62D-492A-47C8-B375-E01BE94DF00E}" destId="{27F69F69-E227-4AE9-9641-8AD2CDE9A33E}" srcOrd="0" destOrd="1" presId="urn:microsoft.com/office/officeart/2005/8/layout/hList1"/>
    <dgm:cxn modelId="{4EA51A3B-C5CE-4A92-8B6B-BE1957CFB6DD}" srcId="{0CBBEBC4-204A-4BA2-A9A4-34B73A446CEA}" destId="{96165015-45EA-4DCA-90E8-4866E42AA421}" srcOrd="1" destOrd="0" parTransId="{99F13286-4EDE-4275-A0FD-3AA8868C0CC1}" sibTransId="{F0D56286-AD38-486C-AD06-A315A513FA07}"/>
    <dgm:cxn modelId="{A8F960EF-D6D8-4B23-B63F-A80726EFC511}" srcId="{ECE6D186-13D3-4177-939F-009F9EB76839}" destId="{9256EC83-F3C5-4E5F-BD5F-19EBE7889C32}" srcOrd="0" destOrd="0" parTransId="{14F04CE7-14B6-4935-B41D-978B188B477E}" sibTransId="{6A377C7B-94BB-40EC-A89A-8CDBE4BA4853}"/>
    <dgm:cxn modelId="{41E8F987-A871-4E1F-B4BC-649F79FF7B58}" srcId="{AB3B3392-EED9-4CB4-B618-B754FF0DF87A}" destId="{55F4A440-00D8-479C-BE3E-B6FA1EA854CA}" srcOrd="0" destOrd="0" parTransId="{00C05B69-1662-4F9E-9252-B32976702443}" sibTransId="{EC2E1949-E3BB-4B5B-93A5-5043D65E9941}"/>
    <dgm:cxn modelId="{C308A267-2217-420C-8AB4-460448BE9523}" srcId="{AB3B3392-EED9-4CB4-B618-B754FF0DF87A}" destId="{C6DF4E7C-9729-4410-95CC-B71DF9B0222A}" srcOrd="1" destOrd="0" parTransId="{C79A5381-BA6D-47EE-B9C5-E0DDD6DA3A88}" sibTransId="{22C8BAC9-1E5C-47B1-8209-7E42076D0202}"/>
    <dgm:cxn modelId="{BDEDA5A4-5F6D-4AB3-9E4F-59CE1E204195}" type="presOf" srcId="{4F8F3E4D-465A-4C67-900A-742DEE56CA2A}" destId="{05BA57D2-D41F-46E9-A35A-979EB487828B}" srcOrd="0" destOrd="0" presId="urn:microsoft.com/office/officeart/2005/8/layout/hList1"/>
    <dgm:cxn modelId="{FF2AD5B9-73B3-488F-9C8C-093497AA750F}" srcId="{40BFBC79-9730-446C-9733-1091B9ED44F1}" destId="{DFCD066C-6F5E-4CB9-9345-D207DF00857C}" srcOrd="1" destOrd="0" parTransId="{53733C6B-10CB-4C37-924F-19220CB7A7E1}" sibTransId="{7F3BEF1D-EBE7-4DAF-8A4B-81D1626F120A}"/>
    <dgm:cxn modelId="{76C3850D-5D92-4832-B185-C19FBCC0DBE0}" srcId="{AA7C324A-6636-4B08-983B-1DB38D12DA24}" destId="{1BEEE2B4-93F3-4CCC-ACFC-74DE6C7514E0}" srcOrd="1" destOrd="0" parTransId="{9A99D63C-F1D3-43F1-A9B1-35CB2C46C7FE}" sibTransId="{BB7509B8-0E4D-4A40-A498-5756F9535D54}"/>
    <dgm:cxn modelId="{A0C56336-795A-47B7-8BA0-4D298962472F}" srcId="{77B7A7C1-6048-4A50-85D8-203C862D8CC5}" destId="{136CD62D-492A-47C8-B375-E01BE94DF00E}" srcOrd="1" destOrd="0" parTransId="{B870AE8E-629B-442B-8A8A-5EA8739768AF}" sibTransId="{7A0B52BA-AE1F-419F-BA43-A5890D154D20}"/>
    <dgm:cxn modelId="{4DF2E556-7328-4A44-AD93-B9F39B9B1B10}" type="presOf" srcId="{EE8F2D88-66AF-450E-9AA4-BA0809EFD797}" destId="{62EF7890-3A43-43DE-A3EC-8D1D622E8633}" srcOrd="0" destOrd="1" presId="urn:microsoft.com/office/officeart/2005/8/layout/hList1"/>
    <dgm:cxn modelId="{FB1F553D-E312-4799-AEA2-934C15335D3D}" type="presOf" srcId="{9256EC83-F3C5-4E5F-BD5F-19EBE7889C32}" destId="{9F91966B-E927-437E-AD4C-2E9D5C7381C2}" srcOrd="0" destOrd="0" presId="urn:microsoft.com/office/officeart/2005/8/layout/hList1"/>
    <dgm:cxn modelId="{9DBB1448-C0FD-4066-B9E3-C8DDF59A2750}" srcId="{AA7C324A-6636-4B08-983B-1DB38D12DA24}" destId="{89665CD6-09FF-4218-8E22-2083286A9BD9}" srcOrd="4" destOrd="0" parTransId="{BB8D348B-FE44-4F37-AEDD-1BF8210FE7EE}" sibTransId="{E9476FA2-7174-49AA-8214-F872D1C01F2E}"/>
    <dgm:cxn modelId="{5E84CD80-E76B-4447-8931-864F8E6F54EA}" type="presOf" srcId="{AA7C324A-6636-4B08-983B-1DB38D12DA24}" destId="{B867A121-D68C-4E55-B663-8BE360FB889A}" srcOrd="0" destOrd="0" presId="urn:microsoft.com/office/officeart/2005/8/layout/hList1"/>
    <dgm:cxn modelId="{7956C03A-A9B0-4E23-B31F-89C4E8D779D2}" srcId="{89665CD6-09FF-4218-8E22-2083286A9BD9}" destId="{7C568B66-730A-4E56-88B2-FC46A5DF302F}" srcOrd="2" destOrd="0" parTransId="{3EAC3215-4C12-4EF4-BA66-FC7A4E2B6A2E}" sibTransId="{7D413D5B-8837-477B-81AE-F06C762973FB}"/>
    <dgm:cxn modelId="{F3618EA8-2E16-45D3-9349-EC7545BE5DD6}" type="presOf" srcId="{77B7A7C1-6048-4A50-85D8-203C862D8CC5}" destId="{89EFF0A4-0F33-4759-888D-0E52A7DB5E0F}" srcOrd="0" destOrd="0" presId="urn:microsoft.com/office/officeart/2005/8/layout/hList1"/>
    <dgm:cxn modelId="{915C9E8C-4AC5-4469-AF2E-49D6613566C7}" type="presOf" srcId="{F455C228-7888-4C6A-8483-0FEEB7C165EC}" destId="{9F91966B-E927-437E-AD4C-2E9D5C7381C2}" srcOrd="0" destOrd="2" presId="urn:microsoft.com/office/officeart/2005/8/layout/hList1"/>
    <dgm:cxn modelId="{C171E33A-3D0E-4F16-8ECB-80377892C7BC}" type="presOf" srcId="{CF4E241F-BCC0-4CFB-88A1-254863FF59C6}" destId="{5D72628B-D231-4184-AB21-F1351B42A126}" srcOrd="0" destOrd="0" presId="urn:microsoft.com/office/officeart/2005/8/layout/hList1"/>
    <dgm:cxn modelId="{0ADBCE4D-B8ED-4538-900B-F9FD53420A9D}" srcId="{40BFBC79-9730-446C-9733-1091B9ED44F1}" destId="{4F8F3E4D-465A-4C67-900A-742DEE56CA2A}" srcOrd="0" destOrd="0" parTransId="{11042058-9FCD-4B35-91F9-5E44333123C9}" sibTransId="{3C99CFBC-24EA-4A86-9432-E592D552BD49}"/>
    <dgm:cxn modelId="{02044F30-8BCA-4920-A11F-7696D32524F1}" type="presOf" srcId="{DFCD066C-6F5E-4CB9-9345-D207DF00857C}" destId="{05BA57D2-D41F-46E9-A35A-979EB487828B}" srcOrd="0" destOrd="1" presId="urn:microsoft.com/office/officeart/2005/8/layout/hList1"/>
    <dgm:cxn modelId="{0FDBB6D5-4E61-4307-ACE3-61CA99F5C592}" srcId="{AA7C324A-6636-4B08-983B-1DB38D12DA24}" destId="{AB3B3392-EED9-4CB4-B618-B754FF0DF87A}" srcOrd="3" destOrd="0" parTransId="{1A322B9C-4B24-452F-8D0F-60C9EEC8AB3F}" sibTransId="{3CA2ADCF-4D2D-436F-B87C-274A2FCB90A3}"/>
    <dgm:cxn modelId="{0D46425C-1707-49A9-BFED-F01A7159BE40}" type="presOf" srcId="{D2DCD9D4-DEAA-426C-8984-7E630EB2FF9A}" destId="{27F69F69-E227-4AE9-9641-8AD2CDE9A33E}" srcOrd="0" destOrd="2" presId="urn:microsoft.com/office/officeart/2005/8/layout/hList1"/>
    <dgm:cxn modelId="{C80A9D33-55DC-4357-95F8-F99B6A10D7F9}" type="presOf" srcId="{89665CD6-09FF-4218-8E22-2083286A9BD9}" destId="{4B50C913-A5D6-4E1B-A36C-31267F71E284}" srcOrd="0" destOrd="0" presId="urn:microsoft.com/office/officeart/2005/8/layout/hList1"/>
    <dgm:cxn modelId="{047E58C2-03C8-4498-B5CA-2D51A21E67B6}" srcId="{89665CD6-09FF-4218-8E22-2083286A9BD9}" destId="{8BA467A5-AC75-4105-9EBE-90971A459C6E}" srcOrd="0" destOrd="0" parTransId="{550CE96E-0052-4F63-B7DD-54DB8301FEA2}" sibTransId="{DF7D6E37-1791-442A-BD48-F3F6C732D125}"/>
    <dgm:cxn modelId="{F891693E-4DD6-4A35-A290-02EA1579CEF2}" type="presOf" srcId="{7C568B66-730A-4E56-88B2-FC46A5DF302F}" destId="{26560A27-4DF8-4178-A49D-7FCF744802EE}" srcOrd="0" destOrd="2" presId="urn:microsoft.com/office/officeart/2005/8/layout/hList1"/>
    <dgm:cxn modelId="{7C646974-E2EE-44E6-9D15-7115DB9DAA93}" srcId="{89665CD6-09FF-4218-8E22-2083286A9BD9}" destId="{DA39989B-BAA8-4C47-A179-991E7EC0F9A2}" srcOrd="1" destOrd="0" parTransId="{B4B52BD7-00DD-49EA-ACFD-0580500CD537}" sibTransId="{1D673D48-24F6-4928-84C4-83F77F809078}"/>
    <dgm:cxn modelId="{041B7F77-3E2E-4E88-A3B4-257CB5AF372E}" srcId="{AA7C324A-6636-4B08-983B-1DB38D12DA24}" destId="{ECE6D186-13D3-4177-939F-009F9EB76839}" srcOrd="6" destOrd="0" parTransId="{D42717A4-CD69-48E4-8050-FF645F318806}" sibTransId="{68502953-2D99-4697-AA4D-83861762B943}"/>
    <dgm:cxn modelId="{E4B563B3-DDDE-4AA9-A4D1-1AD3D9F17D5F}" srcId="{ECE6D186-13D3-4177-939F-009F9EB76839}" destId="{90372E1D-AC2B-4B17-A263-05E93EDE6357}" srcOrd="1" destOrd="0" parTransId="{266E9F87-5248-4D85-B23C-D314D19B9FCE}" sibTransId="{AEDABF62-5A39-47BA-9574-D3E9973D22CA}"/>
    <dgm:cxn modelId="{8C64E7A8-16E0-4EC1-93D5-E2D0DEE5F618}" srcId="{AA7C324A-6636-4B08-983B-1DB38D12DA24}" destId="{77B7A7C1-6048-4A50-85D8-203C862D8CC5}" srcOrd="2" destOrd="0" parTransId="{41B77ADE-7064-4FAA-AFDB-5ACA2B03C546}" sibTransId="{9794AC92-EAAA-4FDE-AC41-37A00F95F28A}"/>
    <dgm:cxn modelId="{F3D79BFB-CF0C-4D18-874F-0B03193460CD}" type="presOf" srcId="{DA39989B-BAA8-4C47-A179-991E7EC0F9A2}" destId="{26560A27-4DF8-4178-A49D-7FCF744802EE}" srcOrd="0" destOrd="1" presId="urn:microsoft.com/office/officeart/2005/8/layout/hList1"/>
    <dgm:cxn modelId="{B05C9D95-2E4E-4D36-8726-5D721A12CF74}" srcId="{0CBBEBC4-204A-4BA2-A9A4-34B73A446CEA}" destId="{CF4E241F-BCC0-4CFB-88A1-254863FF59C6}" srcOrd="0" destOrd="0" parTransId="{0ACAD36C-5D70-48E4-96D4-7A4F966F9260}" sibTransId="{AF7E92A0-83BF-48E0-AC7C-2BD65A1C9ADC}"/>
    <dgm:cxn modelId="{221D80CE-0680-4A52-9986-6D20C38B6654}" type="presOf" srcId="{AB3B3392-EED9-4CB4-B618-B754FF0DF87A}" destId="{B83A941A-9061-47F1-AB49-CFAA0C2DE68E}" srcOrd="0" destOrd="0" presId="urn:microsoft.com/office/officeart/2005/8/layout/hList1"/>
    <dgm:cxn modelId="{9005405E-61E9-43C2-A2D9-374109403712}" srcId="{ECE6D186-13D3-4177-939F-009F9EB76839}" destId="{F455C228-7888-4C6A-8483-0FEEB7C165EC}" srcOrd="2" destOrd="0" parTransId="{97E29E5E-B860-4C7F-93C2-1766A4D228C5}" sibTransId="{5BA5B253-3AFD-47C8-AC8F-AA0F40BE59CA}"/>
    <dgm:cxn modelId="{BC10D4AB-EA18-4C81-8BAE-3E7EA318E5DA}" srcId="{1BEEE2B4-93F3-4CCC-ACFC-74DE6C7514E0}" destId="{E1988F2B-280F-4E2E-BA3E-001476C2326F}" srcOrd="0" destOrd="0" parTransId="{4A08B57A-9ED3-47AE-B461-45F0B149E17F}" sibTransId="{5C207019-729F-4940-8A0A-696E17F4B7E8}"/>
    <dgm:cxn modelId="{C2E03011-C745-4F1C-B0B9-E8BD5284F07B}" type="presOf" srcId="{8BA467A5-AC75-4105-9EBE-90971A459C6E}" destId="{26560A27-4DF8-4178-A49D-7FCF744802EE}" srcOrd="0" destOrd="0" presId="urn:microsoft.com/office/officeart/2005/8/layout/hList1"/>
    <dgm:cxn modelId="{51C597DD-A6E5-40BA-BE8C-305C50A50E82}" type="presOf" srcId="{96165015-45EA-4DCA-90E8-4866E42AA421}" destId="{5D72628B-D231-4184-AB21-F1351B42A126}" srcOrd="0" destOrd="1" presId="urn:microsoft.com/office/officeart/2005/8/layout/hList1"/>
    <dgm:cxn modelId="{19BF3141-0856-4BD8-BFF2-45F1697EE28A}" type="presOf" srcId="{40BFBC79-9730-446C-9733-1091B9ED44F1}" destId="{D2A58217-C59D-42E1-9F40-C972F3C21365}" srcOrd="0" destOrd="0" presId="urn:microsoft.com/office/officeart/2005/8/layout/hList1"/>
    <dgm:cxn modelId="{75B3A642-6A4F-4525-BA0B-AA6B43271209}" type="presOf" srcId="{ECE6D186-13D3-4177-939F-009F9EB76839}" destId="{0DAC4573-28A6-43D1-97B9-BD69A77B2706}" srcOrd="0" destOrd="0" presId="urn:microsoft.com/office/officeart/2005/8/layout/hList1"/>
    <dgm:cxn modelId="{F15F2845-67D2-4A41-96E4-85200BDE5949}" type="presParOf" srcId="{B867A121-D68C-4E55-B663-8BE360FB889A}" destId="{886B2B19-7E93-4163-B617-60571C9FBD2F}" srcOrd="0" destOrd="0" presId="urn:microsoft.com/office/officeart/2005/8/layout/hList1"/>
    <dgm:cxn modelId="{ED6490EA-7FAF-48D6-BEF6-0864CE5568B4}" type="presParOf" srcId="{886B2B19-7E93-4163-B617-60571C9FBD2F}" destId="{A0F14CA2-AA1F-4ACC-93FD-4753C7C309F3}" srcOrd="0" destOrd="0" presId="urn:microsoft.com/office/officeart/2005/8/layout/hList1"/>
    <dgm:cxn modelId="{28F015D8-4C03-4E34-AF33-A333D38261B3}" type="presParOf" srcId="{886B2B19-7E93-4163-B617-60571C9FBD2F}" destId="{5D72628B-D231-4184-AB21-F1351B42A126}" srcOrd="1" destOrd="0" presId="urn:microsoft.com/office/officeart/2005/8/layout/hList1"/>
    <dgm:cxn modelId="{ADBB1C72-B64C-493B-8DBF-47529A145482}" type="presParOf" srcId="{B867A121-D68C-4E55-B663-8BE360FB889A}" destId="{ABF55798-E6CB-4B64-81DD-EF20B7858938}" srcOrd="1" destOrd="0" presId="urn:microsoft.com/office/officeart/2005/8/layout/hList1"/>
    <dgm:cxn modelId="{0C5AC4D9-EE4B-43CB-A351-F94AB339851E}" type="presParOf" srcId="{B867A121-D68C-4E55-B663-8BE360FB889A}" destId="{B7A79F51-7B8D-4C52-8E5E-4D8A7CA40083}" srcOrd="2" destOrd="0" presId="urn:microsoft.com/office/officeart/2005/8/layout/hList1"/>
    <dgm:cxn modelId="{DEA33C67-BEA0-4B32-B3AC-92A2DF3971F9}" type="presParOf" srcId="{B7A79F51-7B8D-4C52-8E5E-4D8A7CA40083}" destId="{AFDAF832-B160-42C5-805C-7E47EFF7B953}" srcOrd="0" destOrd="0" presId="urn:microsoft.com/office/officeart/2005/8/layout/hList1"/>
    <dgm:cxn modelId="{21D71AAE-07FA-41AA-BDEC-D618A6C35F6F}" type="presParOf" srcId="{B7A79F51-7B8D-4C52-8E5E-4D8A7CA40083}" destId="{62EF7890-3A43-43DE-A3EC-8D1D622E8633}" srcOrd="1" destOrd="0" presId="urn:microsoft.com/office/officeart/2005/8/layout/hList1"/>
    <dgm:cxn modelId="{6E079C69-0996-4D55-B2B1-15323D6E5CE2}" type="presParOf" srcId="{B867A121-D68C-4E55-B663-8BE360FB889A}" destId="{F880BBF0-E6B1-44F3-A5C9-F8EE45A2DCC5}" srcOrd="3" destOrd="0" presId="urn:microsoft.com/office/officeart/2005/8/layout/hList1"/>
    <dgm:cxn modelId="{4BF68AED-2BB2-4325-91C7-69CCB44D7D9D}" type="presParOf" srcId="{B867A121-D68C-4E55-B663-8BE360FB889A}" destId="{9C20F325-C836-46A8-B3B7-731A28AD81C0}" srcOrd="4" destOrd="0" presId="urn:microsoft.com/office/officeart/2005/8/layout/hList1"/>
    <dgm:cxn modelId="{4217D609-D39F-4641-B683-A8F60B771B3E}" type="presParOf" srcId="{9C20F325-C836-46A8-B3B7-731A28AD81C0}" destId="{89EFF0A4-0F33-4759-888D-0E52A7DB5E0F}" srcOrd="0" destOrd="0" presId="urn:microsoft.com/office/officeart/2005/8/layout/hList1"/>
    <dgm:cxn modelId="{4D58A868-7B80-4EEA-B068-18C5AF8885F7}" type="presParOf" srcId="{9C20F325-C836-46A8-B3B7-731A28AD81C0}" destId="{27F69F69-E227-4AE9-9641-8AD2CDE9A33E}" srcOrd="1" destOrd="0" presId="urn:microsoft.com/office/officeart/2005/8/layout/hList1"/>
    <dgm:cxn modelId="{A5DE933A-203D-4023-8034-94D05DF32BD4}" type="presParOf" srcId="{B867A121-D68C-4E55-B663-8BE360FB889A}" destId="{31EEF4A3-B317-4DE3-BAB3-55F3058E3F21}" srcOrd="5" destOrd="0" presId="urn:microsoft.com/office/officeart/2005/8/layout/hList1"/>
    <dgm:cxn modelId="{4DE437C9-DE76-4F06-90E7-6A43B1E630DD}" type="presParOf" srcId="{B867A121-D68C-4E55-B663-8BE360FB889A}" destId="{6F8E820C-ADF3-4384-8CE4-39929EC4B02E}" srcOrd="6" destOrd="0" presId="urn:microsoft.com/office/officeart/2005/8/layout/hList1"/>
    <dgm:cxn modelId="{1C021EDC-B88E-4B76-86CA-0AD2BFC37CE3}" type="presParOf" srcId="{6F8E820C-ADF3-4384-8CE4-39929EC4B02E}" destId="{B83A941A-9061-47F1-AB49-CFAA0C2DE68E}" srcOrd="0" destOrd="0" presId="urn:microsoft.com/office/officeart/2005/8/layout/hList1"/>
    <dgm:cxn modelId="{94DC26D4-DF96-48D2-87D4-C61FF00439A8}" type="presParOf" srcId="{6F8E820C-ADF3-4384-8CE4-39929EC4B02E}" destId="{CF57B544-69F2-49D6-A5AC-7C9C2C6C9FD2}" srcOrd="1" destOrd="0" presId="urn:microsoft.com/office/officeart/2005/8/layout/hList1"/>
    <dgm:cxn modelId="{996385AF-234E-42D1-B59D-0CFAED27A078}" type="presParOf" srcId="{B867A121-D68C-4E55-B663-8BE360FB889A}" destId="{76980C27-2B36-44E5-8CF1-52DE031618A2}" srcOrd="7" destOrd="0" presId="urn:microsoft.com/office/officeart/2005/8/layout/hList1"/>
    <dgm:cxn modelId="{65752FA9-9483-464D-9C28-04071C5E0449}" type="presParOf" srcId="{B867A121-D68C-4E55-B663-8BE360FB889A}" destId="{8B5EC850-C787-4509-8A41-9607CC57E817}" srcOrd="8" destOrd="0" presId="urn:microsoft.com/office/officeart/2005/8/layout/hList1"/>
    <dgm:cxn modelId="{73176677-6719-42EF-97D2-0F62C3CE2EEC}" type="presParOf" srcId="{8B5EC850-C787-4509-8A41-9607CC57E817}" destId="{4B50C913-A5D6-4E1B-A36C-31267F71E284}" srcOrd="0" destOrd="0" presId="urn:microsoft.com/office/officeart/2005/8/layout/hList1"/>
    <dgm:cxn modelId="{6F3C50EC-D951-4419-9B42-C27BA2363B33}" type="presParOf" srcId="{8B5EC850-C787-4509-8A41-9607CC57E817}" destId="{26560A27-4DF8-4178-A49D-7FCF744802EE}" srcOrd="1" destOrd="0" presId="urn:microsoft.com/office/officeart/2005/8/layout/hList1"/>
    <dgm:cxn modelId="{D0A4EC17-8F53-4B40-AAE1-FDD46691DC37}" type="presParOf" srcId="{B867A121-D68C-4E55-B663-8BE360FB889A}" destId="{B58BB0DD-6D9C-4073-B663-1B34A624A8EE}" srcOrd="9" destOrd="0" presId="urn:microsoft.com/office/officeart/2005/8/layout/hList1"/>
    <dgm:cxn modelId="{AFAA12B7-7910-4C37-9113-383D01240075}" type="presParOf" srcId="{B867A121-D68C-4E55-B663-8BE360FB889A}" destId="{C4CC2F49-C2C3-4947-AC9F-5826C20B04A5}" srcOrd="10" destOrd="0" presId="urn:microsoft.com/office/officeart/2005/8/layout/hList1"/>
    <dgm:cxn modelId="{9DAB23CB-EF5A-4C38-9A27-695FBFAE5ABE}" type="presParOf" srcId="{C4CC2F49-C2C3-4947-AC9F-5826C20B04A5}" destId="{D2A58217-C59D-42E1-9F40-C972F3C21365}" srcOrd="0" destOrd="0" presId="urn:microsoft.com/office/officeart/2005/8/layout/hList1"/>
    <dgm:cxn modelId="{286E3CC5-0955-4695-95E8-CACA2F725C64}" type="presParOf" srcId="{C4CC2F49-C2C3-4947-AC9F-5826C20B04A5}" destId="{05BA57D2-D41F-46E9-A35A-979EB487828B}" srcOrd="1" destOrd="0" presId="urn:microsoft.com/office/officeart/2005/8/layout/hList1"/>
    <dgm:cxn modelId="{D4EB5382-8A0C-4177-8290-FC4A156DBF8C}" type="presParOf" srcId="{B867A121-D68C-4E55-B663-8BE360FB889A}" destId="{12DAAFF4-C30B-4168-B99B-3E4933C6CC18}" srcOrd="11" destOrd="0" presId="urn:microsoft.com/office/officeart/2005/8/layout/hList1"/>
    <dgm:cxn modelId="{C9E8A863-CCD2-448E-AAFC-8E20E0BCA919}" type="presParOf" srcId="{B867A121-D68C-4E55-B663-8BE360FB889A}" destId="{46819E67-C026-420F-B67C-BB39C8F4F6DF}" srcOrd="12" destOrd="0" presId="urn:microsoft.com/office/officeart/2005/8/layout/hList1"/>
    <dgm:cxn modelId="{2FF58B4F-D821-4E23-8BD9-B8C3B94DDB21}" type="presParOf" srcId="{46819E67-C026-420F-B67C-BB39C8F4F6DF}" destId="{0DAC4573-28A6-43D1-97B9-BD69A77B2706}" srcOrd="0" destOrd="0" presId="urn:microsoft.com/office/officeart/2005/8/layout/hList1"/>
    <dgm:cxn modelId="{BE901ED3-C63F-429C-9846-8EFFA4151014}" type="presParOf" srcId="{46819E67-C026-420F-B67C-BB39C8F4F6DF}" destId="{9F91966B-E927-437E-AD4C-2E9D5C7381C2}" srcOrd="1" destOrd="0" presId="urn:microsoft.com/office/officeart/2005/8/layout/hList1"/>
  </dgm:cxnLst>
  <dgm:bg/>
  <dgm:whole/>
</dgm:dataModel>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598835-36A2-4880-9824-716C63C36C6A}" type="datetimeFigureOut">
              <a:rPr lang="en-US" smtClean="0"/>
              <a:pPr/>
              <a:t>2/15/2009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F58014-951F-44F0-9777-D32884FD4C1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2813" rtl="0" fontAlgn="base">
              <a:spcBef>
                <a:spcPct val="0"/>
              </a:spcBef>
              <a:spcAft>
                <a:spcPct val="0"/>
              </a:spcAft>
              <a:defRPr/>
            </a:pPr>
            <a:r>
              <a:rPr lang="en-US" sz="1200" kern="1200">
                <a:solidFill>
                  <a:prstClr val="black"/>
                </a:solidFill>
                <a:latin typeface="Arial" charset="0"/>
                <a:ea typeface="+mn-ea"/>
                <a:cs typeface="+mn-cs"/>
              </a:rPr>
              <a:t>TechReady7 Breakout Chalktalk Template</a:t>
            </a:r>
          </a:p>
        </p:txBody>
      </p:sp>
      <p:sp>
        <p:nvSpPr>
          <p:cNvPr id="5" name="Date Placeholder 4"/>
          <p:cNvSpPr>
            <a:spLocks noGrp="1"/>
          </p:cNvSpPr>
          <p:nvPr>
            <p:ph type="dt" idx="11"/>
          </p:nvPr>
        </p:nvSpPr>
        <p:spPr/>
        <p:txBody>
          <a:bodyPr/>
          <a:lstStyle/>
          <a:p>
            <a:pPr algn="r" defTabSz="912813" rtl="0" fontAlgn="base">
              <a:spcBef>
                <a:spcPct val="0"/>
              </a:spcBef>
              <a:spcAft>
                <a:spcPct val="0"/>
              </a:spcAft>
              <a:defRPr/>
            </a:pPr>
            <a:fld id="{0F1BBA4F-922E-4054-B879-7A09F6F5CFDB}" type="datetimeFigureOut">
              <a:rPr lang="en-US" sz="1200" kern="1200">
                <a:solidFill>
                  <a:prstClr val="black"/>
                </a:solidFill>
                <a:latin typeface="Arial" charset="0"/>
                <a:ea typeface="+mn-ea"/>
                <a:cs typeface="+mn-cs"/>
              </a:rPr>
              <a:pPr algn="r" defTabSz="912813" rtl="0" fontAlgn="base">
                <a:spcBef>
                  <a:spcPct val="0"/>
                </a:spcBef>
                <a:spcAft>
                  <a:spcPct val="0"/>
                </a:spcAft>
                <a:defRPr/>
              </a:pPr>
              <a:t>2/15/2009</a:t>
            </a:fld>
            <a:endParaRPr lang="en-US" sz="1200" kern="1200">
              <a:solidFill>
                <a:prstClr val="black"/>
              </a:solidFill>
              <a:latin typeface="Arial" charset="0"/>
              <a:ea typeface="+mn-ea"/>
              <a:cs typeface="+mn-cs"/>
            </a:endParaRPr>
          </a:p>
        </p:txBody>
      </p:sp>
      <p:sp>
        <p:nvSpPr>
          <p:cNvPr id="6" name="Footer Placeholder 5"/>
          <p:cNvSpPr>
            <a:spLocks noGrp="1"/>
          </p:cNvSpPr>
          <p:nvPr>
            <p:ph type="ftr" sz="quarter" idx="12"/>
          </p:nvPr>
        </p:nvSpPr>
        <p:spPr/>
        <p:txBody>
          <a:bodyPr/>
          <a:lstStyle/>
          <a:p>
            <a:pPr algn="l" defTabSz="912813" rtl="0" fontAlgn="base">
              <a:spcBef>
                <a:spcPct val="0"/>
              </a:spcBef>
              <a:spcAft>
                <a:spcPct val="0"/>
              </a:spcAft>
              <a:defRPr/>
            </a:pPr>
            <a:r>
              <a:rPr lang="en-US" sz="1200" kern="1200">
                <a:solidFill>
                  <a:prstClr val="black"/>
                </a:solidFill>
                <a:latin typeface="Arial" charset="0"/>
                <a:ea typeface="+mn-ea"/>
                <a:cs typeface="+mn-cs"/>
              </a:rPr>
              <a:t>© 2008 Microsoft Corporation. All rights reserved. Microsoft, Windows, Windows Vista and other product names are or may be registered trademarks and/or trademarks in the U.S. and/or other countries.</a:t>
            </a:r>
          </a:p>
          <a:p>
            <a:pPr algn="l" defTabSz="912813" rtl="0" fontAlgn="base">
              <a:spcBef>
                <a:spcPct val="0"/>
              </a:spcBef>
              <a:spcAft>
                <a:spcPct val="0"/>
              </a:spcAft>
              <a:defRPr/>
            </a:pPr>
            <a:r>
              <a:rPr lang="en-US" sz="1200" kern="1200">
                <a:solidFill>
                  <a:prstClr val="black"/>
                </a:solidFill>
                <a:latin typeface="Arial"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a:solidFill>
                  <a:prstClr val="black"/>
                </a:solidFill>
                <a:latin typeface="Arial" charset="0"/>
                <a:ea typeface="+mn-ea"/>
                <a:cs typeface="+mn-cs"/>
              </a:rPr>
            </a:br>
            <a:r>
              <a:rPr lang="en-US" sz="1200" kern="1200">
                <a:solidFill>
                  <a:prstClr val="black"/>
                </a:solidFill>
                <a:latin typeface="Arial" charset="0"/>
                <a:ea typeface="+mn-ea"/>
                <a:cs typeface="+mn-cs"/>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pPr algn="r" defTabSz="912813" rtl="0" fontAlgn="base">
              <a:spcBef>
                <a:spcPct val="0"/>
              </a:spcBef>
              <a:spcAft>
                <a:spcPct val="0"/>
              </a:spcAft>
              <a:defRPr/>
            </a:pPr>
            <a:fld id="{0B428B36-6815-4683-8EF4-AD499A39A4B0}" type="slidenum">
              <a:rPr lang="en-US" sz="1200" kern="1200">
                <a:solidFill>
                  <a:prstClr val="black"/>
                </a:solidFill>
                <a:latin typeface="Arial" charset="0"/>
                <a:ea typeface="+mn-ea"/>
                <a:cs typeface="+mn-cs"/>
              </a:rPr>
              <a:pPr algn="r" defTabSz="912813" rtl="0" fontAlgn="base">
                <a:spcBef>
                  <a:spcPct val="0"/>
                </a:spcBef>
                <a:spcAft>
                  <a:spcPct val="0"/>
                </a:spcAft>
                <a:defRPr/>
              </a:pPr>
              <a:t>13</a:t>
            </a:fld>
            <a:endParaRPr lang="en-US" sz="1200" kern="1200" dirty="0">
              <a:solidFill>
                <a:prstClr val="black"/>
              </a:solidFill>
              <a:latin typeface="Arial" charset="0"/>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2813" rtl="0" fontAlgn="base">
              <a:spcBef>
                <a:spcPct val="0"/>
              </a:spcBef>
              <a:spcAft>
                <a:spcPct val="0"/>
              </a:spcAft>
              <a:defRPr/>
            </a:pPr>
            <a:r>
              <a:rPr lang="en-US" sz="1200" kern="1200">
                <a:solidFill>
                  <a:prstClr val="black"/>
                </a:solidFill>
                <a:latin typeface="Arial" charset="0"/>
                <a:ea typeface="+mn-ea"/>
                <a:cs typeface="+mn-cs"/>
              </a:rPr>
              <a:t>TechReady7 Breakout Chalktalk Template</a:t>
            </a:r>
          </a:p>
        </p:txBody>
      </p:sp>
      <p:sp>
        <p:nvSpPr>
          <p:cNvPr id="5" name="Date Placeholder 4"/>
          <p:cNvSpPr>
            <a:spLocks noGrp="1"/>
          </p:cNvSpPr>
          <p:nvPr>
            <p:ph type="dt" idx="11"/>
          </p:nvPr>
        </p:nvSpPr>
        <p:spPr/>
        <p:txBody>
          <a:bodyPr/>
          <a:lstStyle/>
          <a:p>
            <a:pPr algn="r" defTabSz="912813" rtl="0" fontAlgn="base">
              <a:spcBef>
                <a:spcPct val="0"/>
              </a:spcBef>
              <a:spcAft>
                <a:spcPct val="0"/>
              </a:spcAft>
              <a:defRPr/>
            </a:pPr>
            <a:fld id="{0F1BBA4F-922E-4054-B879-7A09F6F5CFDB}" type="datetimeFigureOut">
              <a:rPr lang="en-US" sz="1200" kern="1200">
                <a:solidFill>
                  <a:prstClr val="black"/>
                </a:solidFill>
                <a:latin typeface="Arial" charset="0"/>
                <a:ea typeface="+mn-ea"/>
                <a:cs typeface="+mn-cs"/>
              </a:rPr>
              <a:pPr algn="r" defTabSz="912813" rtl="0" fontAlgn="base">
                <a:spcBef>
                  <a:spcPct val="0"/>
                </a:spcBef>
                <a:spcAft>
                  <a:spcPct val="0"/>
                </a:spcAft>
                <a:defRPr/>
              </a:pPr>
              <a:t>2/15/2009</a:t>
            </a:fld>
            <a:endParaRPr lang="en-US" sz="1200" kern="1200">
              <a:solidFill>
                <a:prstClr val="black"/>
              </a:solidFill>
              <a:latin typeface="Arial" charset="0"/>
              <a:ea typeface="+mn-ea"/>
              <a:cs typeface="+mn-cs"/>
            </a:endParaRPr>
          </a:p>
        </p:txBody>
      </p:sp>
      <p:sp>
        <p:nvSpPr>
          <p:cNvPr id="6" name="Footer Placeholder 5"/>
          <p:cNvSpPr>
            <a:spLocks noGrp="1"/>
          </p:cNvSpPr>
          <p:nvPr>
            <p:ph type="ftr" sz="quarter" idx="12"/>
          </p:nvPr>
        </p:nvSpPr>
        <p:spPr/>
        <p:txBody>
          <a:bodyPr/>
          <a:lstStyle/>
          <a:p>
            <a:pPr algn="l" defTabSz="912813" rtl="0" fontAlgn="base">
              <a:spcBef>
                <a:spcPct val="0"/>
              </a:spcBef>
              <a:spcAft>
                <a:spcPct val="0"/>
              </a:spcAft>
              <a:defRPr/>
            </a:pPr>
            <a:r>
              <a:rPr lang="en-US" sz="1200" kern="1200">
                <a:solidFill>
                  <a:prstClr val="black"/>
                </a:solidFill>
                <a:latin typeface="Arial" charset="0"/>
                <a:ea typeface="+mn-ea"/>
                <a:cs typeface="+mn-cs"/>
              </a:rPr>
              <a:t>© 2008 Microsoft Corporation. All rights reserved. Microsoft, Windows, Windows Vista and other product names are or may be registered trademarks and/or trademarks in the U.S. and/or other countries.</a:t>
            </a:r>
          </a:p>
          <a:p>
            <a:pPr algn="l" defTabSz="912813" rtl="0" fontAlgn="base">
              <a:spcBef>
                <a:spcPct val="0"/>
              </a:spcBef>
              <a:spcAft>
                <a:spcPct val="0"/>
              </a:spcAft>
              <a:defRPr/>
            </a:pPr>
            <a:r>
              <a:rPr lang="en-US" sz="1200" kern="1200">
                <a:solidFill>
                  <a:prstClr val="black"/>
                </a:solidFill>
                <a:latin typeface="Arial"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a:solidFill>
                  <a:prstClr val="black"/>
                </a:solidFill>
                <a:latin typeface="Arial" charset="0"/>
                <a:ea typeface="+mn-ea"/>
                <a:cs typeface="+mn-cs"/>
              </a:rPr>
            </a:br>
            <a:r>
              <a:rPr lang="en-US" sz="1200" kern="1200">
                <a:solidFill>
                  <a:prstClr val="black"/>
                </a:solidFill>
                <a:latin typeface="Arial" charset="0"/>
                <a:ea typeface="+mn-ea"/>
                <a:cs typeface="+mn-cs"/>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pPr algn="r" defTabSz="912813" rtl="0" fontAlgn="base">
              <a:spcBef>
                <a:spcPct val="0"/>
              </a:spcBef>
              <a:spcAft>
                <a:spcPct val="0"/>
              </a:spcAft>
              <a:defRPr/>
            </a:pPr>
            <a:fld id="{0B428B36-6815-4683-8EF4-AD499A39A4B0}" type="slidenum">
              <a:rPr lang="en-US" sz="1200" kern="1200">
                <a:solidFill>
                  <a:prstClr val="black"/>
                </a:solidFill>
                <a:latin typeface="Arial" charset="0"/>
                <a:ea typeface="+mn-ea"/>
                <a:cs typeface="+mn-cs"/>
              </a:rPr>
              <a:pPr algn="r" defTabSz="912813" rtl="0" fontAlgn="base">
                <a:spcBef>
                  <a:spcPct val="0"/>
                </a:spcBef>
                <a:spcAft>
                  <a:spcPct val="0"/>
                </a:spcAft>
                <a:defRPr/>
              </a:pPr>
              <a:t>17</a:t>
            </a:fld>
            <a:endParaRPr lang="en-US" sz="1200" kern="1200" dirty="0">
              <a:solidFill>
                <a:prstClr val="black"/>
              </a:solidFill>
              <a:latin typeface="Arial" charset="0"/>
              <a:ea typeface="+mn-ea"/>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Virtual Studio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http://www.devconnections.com/updates/Orlando_08/VS</a:t>
            </a:r>
            <a:endParaRPr lang="en-US"/>
          </a:p>
        </p:txBody>
      </p:sp>
      <p:sp>
        <p:nvSpPr>
          <p:cNvPr id="6" name="Slide Number Placeholder 5"/>
          <p:cNvSpPr>
            <a:spLocks noGrp="1"/>
          </p:cNvSpPr>
          <p:nvPr>
            <p:ph type="sldNum" sz="quarter" idx="12"/>
          </p:nvPr>
        </p:nvSpPr>
        <p:spPr/>
        <p:txBody>
          <a:bodyPr/>
          <a:lstStyle/>
          <a:p>
            <a:pPr>
              <a:defRPr/>
            </a:pPr>
            <a:fld id="{B7B79FEF-A19B-4C12-A0EF-4EDF7726A706}" type="slidenum">
              <a:rPr lang="en-US" smtClean="0"/>
              <a:pPr>
                <a:defRPr/>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712F4EB-ECC2-440E-8FBB-7EEA26DEB0D8}"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F58014-951F-44F0-9777-D32884FD4C15}"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lgn="l" defTabSz="912813" rtl="0" fontAlgn="base">
              <a:spcBef>
                <a:spcPct val="0"/>
              </a:spcBef>
              <a:spcAft>
                <a:spcPct val="0"/>
              </a:spcAft>
              <a:defRPr/>
            </a:pPr>
            <a:endParaRPr lang="en-US" sz="1200" kern="1200">
              <a:solidFill>
                <a:prstClr val="black"/>
              </a:solidFill>
              <a:latin typeface="Arial" charset="0"/>
              <a:ea typeface="+mn-ea"/>
              <a:cs typeface="+mn-cs"/>
            </a:endParaRPr>
          </a:p>
        </p:txBody>
      </p:sp>
      <p:sp>
        <p:nvSpPr>
          <p:cNvPr id="5" name="Date Placeholder 4"/>
          <p:cNvSpPr>
            <a:spLocks noGrp="1"/>
          </p:cNvSpPr>
          <p:nvPr>
            <p:ph type="dt" idx="11"/>
          </p:nvPr>
        </p:nvSpPr>
        <p:spPr/>
        <p:txBody>
          <a:bodyPr/>
          <a:lstStyle/>
          <a:p>
            <a:pPr algn="r" defTabSz="912813" rtl="0" fontAlgn="base">
              <a:spcBef>
                <a:spcPct val="0"/>
              </a:spcBef>
              <a:spcAft>
                <a:spcPct val="0"/>
              </a:spcAft>
              <a:defRPr/>
            </a:pPr>
            <a:fld id="{7B45F466-CDBF-43CE-91D8-794A8891DEFB}" type="datetimeFigureOut">
              <a:rPr lang="en-US" sz="1200" kern="1200">
                <a:solidFill>
                  <a:prstClr val="black"/>
                </a:solidFill>
                <a:latin typeface="Arial" charset="0"/>
                <a:ea typeface="+mn-ea"/>
                <a:cs typeface="+mn-cs"/>
              </a:rPr>
              <a:pPr algn="r" defTabSz="912813" rtl="0" fontAlgn="base">
                <a:spcBef>
                  <a:spcPct val="0"/>
                </a:spcBef>
                <a:spcAft>
                  <a:spcPct val="0"/>
                </a:spcAft>
                <a:defRPr/>
              </a:pPr>
              <a:t>2/15/2009</a:t>
            </a:fld>
            <a:endParaRPr lang="en-US" sz="1200" kern="1200">
              <a:solidFill>
                <a:prstClr val="black"/>
              </a:solidFill>
              <a:latin typeface="Arial" charset="0"/>
              <a:ea typeface="+mn-ea"/>
              <a:cs typeface="+mn-cs"/>
            </a:endParaRPr>
          </a:p>
        </p:txBody>
      </p:sp>
      <p:sp>
        <p:nvSpPr>
          <p:cNvPr id="6" name="Footer Placeholder 5"/>
          <p:cNvSpPr>
            <a:spLocks noGrp="1"/>
          </p:cNvSpPr>
          <p:nvPr>
            <p:ph type="ftr" sz="quarter" idx="12"/>
          </p:nvPr>
        </p:nvSpPr>
        <p:spPr/>
        <p:txBody>
          <a:bodyPr/>
          <a:lstStyle/>
          <a:p>
            <a:pPr algn="l" defTabSz="912813" rtl="0" fontAlgn="base">
              <a:spcBef>
                <a:spcPct val="0"/>
              </a:spcBef>
              <a:spcAft>
                <a:spcPct val="0"/>
              </a:spcAft>
              <a:defRPr/>
            </a:pPr>
            <a:r>
              <a:rPr lang="en-US" sz="1200" kern="1200">
                <a:solidFill>
                  <a:prstClr val="black"/>
                </a:solidFill>
                <a:latin typeface="Arial" charset="0"/>
                <a:ea typeface="+mn-ea"/>
                <a:cs typeface="+mn-cs"/>
              </a:rPr>
              <a:t>© 2008 Microsoft Corporation. All rights reserved. Microsoft, Windows, Windows Vista and other product names are or may be registered trademarks and/or trademarks in the U.S. and/or other countries.</a:t>
            </a:r>
          </a:p>
          <a:p>
            <a:pPr algn="l" defTabSz="912813" rtl="0" fontAlgn="base">
              <a:spcBef>
                <a:spcPct val="0"/>
              </a:spcBef>
              <a:spcAft>
                <a:spcPct val="0"/>
              </a:spcAft>
              <a:defRPr/>
            </a:pPr>
            <a:r>
              <a:rPr lang="en-US" sz="1200" kern="1200">
                <a:solidFill>
                  <a:prstClr val="black"/>
                </a:solidFill>
                <a:latin typeface="Arial" charset="0"/>
                <a:ea typeface="+mn-ea"/>
                <a:cs typeface="+mn-cs"/>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1200" kern="1200">
                <a:solidFill>
                  <a:prstClr val="black"/>
                </a:solidFill>
                <a:latin typeface="Arial" charset="0"/>
                <a:ea typeface="+mn-ea"/>
                <a:cs typeface="+mn-cs"/>
              </a:rPr>
            </a:br>
            <a:r>
              <a:rPr lang="en-US" sz="1200" kern="1200">
                <a:solidFill>
                  <a:prstClr val="black"/>
                </a:solidFill>
                <a:latin typeface="Arial" charset="0"/>
                <a:ea typeface="+mn-ea"/>
                <a:cs typeface="+mn-cs"/>
              </a:rPr>
              <a:t>MICROSOFT MAKES NO WARRANTIES, EXPRESS, IMPLIED OR STATUTORY, AS TO THE INFORMATION IN THIS PRESENTATION.</a:t>
            </a:r>
          </a:p>
        </p:txBody>
      </p:sp>
      <p:sp>
        <p:nvSpPr>
          <p:cNvPr id="7" name="Slide Number Placeholder 6"/>
          <p:cNvSpPr>
            <a:spLocks noGrp="1"/>
          </p:cNvSpPr>
          <p:nvPr>
            <p:ph type="sldNum" sz="quarter" idx="13"/>
          </p:nvPr>
        </p:nvSpPr>
        <p:spPr/>
        <p:txBody>
          <a:bodyPr/>
          <a:lstStyle/>
          <a:p>
            <a:pPr algn="r" defTabSz="912813" rtl="0" fontAlgn="base">
              <a:spcBef>
                <a:spcPct val="0"/>
              </a:spcBef>
              <a:spcAft>
                <a:spcPct val="0"/>
              </a:spcAft>
              <a:defRPr/>
            </a:pPr>
            <a:fld id="{6852057F-10AC-44BD-AE24-5AED5404D78B}" type="slidenum">
              <a:rPr lang="en-US" sz="1200" kern="1200">
                <a:solidFill>
                  <a:prstClr val="black"/>
                </a:solidFill>
                <a:latin typeface="Arial" charset="0"/>
                <a:ea typeface="+mn-ea"/>
                <a:cs typeface="+mn-cs"/>
              </a:rPr>
              <a:pPr algn="r" defTabSz="912813" rtl="0" fontAlgn="base">
                <a:spcBef>
                  <a:spcPct val="0"/>
                </a:spcBef>
                <a:spcAft>
                  <a:spcPct val="0"/>
                </a:spcAft>
                <a:defRPr/>
              </a:pPr>
              <a:t>9</a:t>
            </a:fld>
            <a:endParaRPr lang="en-US" sz="1200" kern="1200" dirty="0">
              <a:solidFill>
                <a:prstClr val="black"/>
              </a:solidFill>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30250" y="1905000"/>
            <a:ext cx="7681913" cy="1523495"/>
          </a:xfrm>
        </p:spPr>
        <p:txBody>
          <a:bodyPr>
            <a:noAutofit/>
          </a:bodyPr>
          <a:lstStyle>
            <a:lvl1pPr>
              <a:lnSpc>
                <a:spcPct val="90000"/>
              </a:lnSpc>
              <a:defRPr sz="5400">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gradFill>
                  <a:gsLst>
                    <a:gs pos="50000">
                      <a:schemeClr val="tx1"/>
                    </a:gs>
                    <a:gs pos="100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5" name="Picture 7" descr="white-curve-bar.png"/>
          <p:cNvPicPr>
            <a:picLocks noChangeAspect="1"/>
          </p:cNvPicPr>
          <p:nvPr userDrawn="1"/>
        </p:nvPicPr>
        <p:blipFill>
          <a:blip r:embed="rId3"/>
          <a:srcRect/>
          <a:stretch>
            <a:fillRect/>
          </a:stretch>
        </p:blipFill>
        <p:spPr bwMode="auto">
          <a:xfrm>
            <a:off x="0" y="3433763"/>
            <a:ext cx="9144000" cy="1900237"/>
          </a:xfrm>
          <a:prstGeom prst="rect">
            <a:avLst/>
          </a:prstGeom>
          <a:noFill/>
          <a:ln w="9525">
            <a:noFill/>
            <a:miter lim="800000"/>
            <a:headEnd/>
            <a:tailEnd/>
          </a:ln>
        </p:spPr>
      </p:pic>
      <p:sp>
        <p:nvSpPr>
          <p:cNvPr id="3" name="Subtitle 2"/>
          <p:cNvSpPr>
            <a:spLocks noGrp="1"/>
          </p:cNvSpPr>
          <p:nvPr>
            <p:ph type="subTitle" idx="1"/>
          </p:nvPr>
        </p:nvSpPr>
        <p:spPr>
          <a:xfrm>
            <a:off x="381000" y="4343400"/>
            <a:ext cx="7043208" cy="461665"/>
          </a:xfrm>
        </p:spPr>
        <p:txBody>
          <a:bodyPr>
            <a:noAutofit/>
          </a:bodyPr>
          <a:lstStyle>
            <a:lvl1pPr marL="0" indent="0" algn="l">
              <a:lnSpc>
                <a:spcPct val="90000"/>
              </a:lnSpc>
              <a:spcBef>
                <a:spcPts val="0"/>
              </a:spcBef>
              <a:buNone/>
              <a:defRPr>
                <a:gradFill>
                  <a:gsLst>
                    <a:gs pos="50000">
                      <a:schemeClr val="tx1"/>
                    </a:gs>
                    <a:gs pos="100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9" y="2355850"/>
            <a:ext cx="7690114" cy="1384994"/>
          </a:xfrm>
        </p:spPr>
        <p:txBody>
          <a:bodyPr rtlCol="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gradFill>
                  <a:gsLst>
                    <a:gs pos="0">
                      <a:srgbClr val="FF9929">
                        <a:lumMod val="20000"/>
                        <a:lumOff val="80000"/>
                      </a:srgbClr>
                    </a:gs>
                    <a:gs pos="28000">
                      <a:srgbClr val="F8F57B"/>
                    </a:gs>
                    <a:gs pos="62000">
                      <a:srgbClr val="D5B953"/>
                    </a:gs>
                    <a:gs pos="88000">
                      <a:srgbClr val="D1943B"/>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 demo</a:t>
            </a:r>
          </a:p>
        </p:txBody>
      </p:sp>
    </p:spTree>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49892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81000" y="1412874"/>
            <a:ext cx="8382000" cy="491172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5162"/>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1027" name="Text Placeholder 2"/>
          <p:cNvSpPr>
            <a:spLocks noGrp="1"/>
          </p:cNvSpPr>
          <p:nvPr>
            <p:ph type="body" idx="1"/>
          </p:nvPr>
        </p:nvSpPr>
        <p:spPr bwMode="auto">
          <a:xfrm>
            <a:off x="381000" y="1412875"/>
            <a:ext cx="8382000" cy="2135188"/>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Lst>
  <p:transition>
    <p:fade/>
  </p:transition>
  <p:timing>
    <p:tnLst>
      <p:par>
        <p:cTn id="1" dur="indefinite" restart="never" nodeType="tmRoot"/>
      </p:par>
    </p:tnLst>
  </p:timing>
  <p:txStyles>
    <p:titleStyle>
      <a:lvl1pPr algn="l" defTabSz="912813" rtl="0" eaLnBrk="1" fontAlgn="base" hangingPunct="1">
        <a:lnSpc>
          <a:spcPct val="90000"/>
        </a:lnSpc>
        <a:spcBef>
          <a:spcPct val="0"/>
        </a:spcBef>
        <a:spcAft>
          <a:spcPct val="0"/>
        </a:spcAft>
        <a:defRPr lang="en-US" sz="4800" kern="1200" spc="-150" dirty="0">
          <a:ln w="3175">
            <a:noFill/>
          </a:ln>
          <a:gradFill flip="none" rotWithShape="1">
            <a:gsLst>
              <a:gs pos="0">
                <a:srgbClr val="FFFFB9"/>
              </a:gs>
              <a:gs pos="36000">
                <a:srgbClr val="FFFF99"/>
              </a:gs>
              <a:gs pos="86000">
                <a:srgbClr val="F6AE1E"/>
              </a:gs>
            </a:gsLst>
            <a:lin ang="5400000" scaled="0"/>
            <a:tileRect/>
          </a:gradFill>
          <a:effectLst/>
          <a:latin typeface="Segoe" pitchFamily="34" charset="0"/>
          <a:ea typeface="+mn-ea"/>
          <a:cs typeface="Arial" charset="0"/>
        </a:defRPr>
      </a:lvl1pPr>
      <a:lvl2pPr algn="l" defTabSz="912813" rtl="0" eaLnBrk="1" fontAlgn="base" hangingPunct="1">
        <a:lnSpc>
          <a:spcPct val="90000"/>
        </a:lnSpc>
        <a:spcBef>
          <a:spcPct val="0"/>
        </a:spcBef>
        <a:spcAft>
          <a:spcPct val="0"/>
        </a:spcAft>
        <a:defRPr sz="4800">
          <a:solidFill>
            <a:schemeClr val="tx1"/>
          </a:solidFill>
          <a:latin typeface="Segoe"/>
          <a:cs typeface="Arial" charset="0"/>
        </a:defRPr>
      </a:lvl2pPr>
      <a:lvl3pPr algn="l" defTabSz="912813" rtl="0" eaLnBrk="1" fontAlgn="base" hangingPunct="1">
        <a:lnSpc>
          <a:spcPct val="90000"/>
        </a:lnSpc>
        <a:spcBef>
          <a:spcPct val="0"/>
        </a:spcBef>
        <a:spcAft>
          <a:spcPct val="0"/>
        </a:spcAft>
        <a:defRPr sz="4800">
          <a:solidFill>
            <a:schemeClr val="tx1"/>
          </a:solidFill>
          <a:latin typeface="Segoe"/>
          <a:cs typeface="Arial" charset="0"/>
        </a:defRPr>
      </a:lvl3pPr>
      <a:lvl4pPr algn="l" defTabSz="912813" rtl="0" eaLnBrk="1" fontAlgn="base" hangingPunct="1">
        <a:lnSpc>
          <a:spcPct val="90000"/>
        </a:lnSpc>
        <a:spcBef>
          <a:spcPct val="0"/>
        </a:spcBef>
        <a:spcAft>
          <a:spcPct val="0"/>
        </a:spcAft>
        <a:defRPr sz="4800">
          <a:solidFill>
            <a:schemeClr val="tx1"/>
          </a:solidFill>
          <a:latin typeface="Segoe"/>
          <a:cs typeface="Arial" charset="0"/>
        </a:defRPr>
      </a:lvl4pPr>
      <a:lvl5pPr algn="l" defTabSz="912813" rtl="0" eaLnBrk="1" fontAlgn="base" hangingPunct="1">
        <a:lnSpc>
          <a:spcPct val="90000"/>
        </a:lnSpc>
        <a:spcBef>
          <a:spcPct val="0"/>
        </a:spcBef>
        <a:spcAft>
          <a:spcPct val="0"/>
        </a:spcAft>
        <a:defRPr sz="4800">
          <a:solidFill>
            <a:schemeClr val="tx1"/>
          </a:solidFill>
          <a:latin typeface="Segoe"/>
          <a:cs typeface="Arial" charset="0"/>
        </a:defRPr>
      </a:lvl5pPr>
      <a:lvl6pPr marL="457200" algn="l" defTabSz="912813" rtl="0" eaLnBrk="1" fontAlgn="base" hangingPunct="1">
        <a:lnSpc>
          <a:spcPct val="90000"/>
        </a:lnSpc>
        <a:spcBef>
          <a:spcPct val="0"/>
        </a:spcBef>
        <a:spcAft>
          <a:spcPct val="0"/>
        </a:spcAft>
        <a:defRPr sz="4800">
          <a:solidFill>
            <a:schemeClr val="tx1"/>
          </a:solidFill>
          <a:latin typeface="Segoe"/>
          <a:cs typeface="Arial" charset="0"/>
        </a:defRPr>
      </a:lvl6pPr>
      <a:lvl7pPr marL="914400" algn="l" defTabSz="912813" rtl="0" eaLnBrk="1" fontAlgn="base" hangingPunct="1">
        <a:lnSpc>
          <a:spcPct val="90000"/>
        </a:lnSpc>
        <a:spcBef>
          <a:spcPct val="0"/>
        </a:spcBef>
        <a:spcAft>
          <a:spcPct val="0"/>
        </a:spcAft>
        <a:defRPr sz="4800">
          <a:solidFill>
            <a:schemeClr val="tx1"/>
          </a:solidFill>
          <a:latin typeface="Segoe"/>
          <a:cs typeface="Arial" charset="0"/>
        </a:defRPr>
      </a:lvl7pPr>
      <a:lvl8pPr marL="1371600" algn="l" defTabSz="912813" rtl="0" eaLnBrk="1" fontAlgn="base" hangingPunct="1">
        <a:lnSpc>
          <a:spcPct val="90000"/>
        </a:lnSpc>
        <a:spcBef>
          <a:spcPct val="0"/>
        </a:spcBef>
        <a:spcAft>
          <a:spcPct val="0"/>
        </a:spcAft>
        <a:defRPr sz="4800">
          <a:solidFill>
            <a:schemeClr val="tx1"/>
          </a:solidFill>
          <a:latin typeface="Segoe"/>
          <a:cs typeface="Arial" charset="0"/>
        </a:defRPr>
      </a:lvl8pPr>
      <a:lvl9pPr marL="1828800" algn="l" defTabSz="912813" rtl="0" eaLnBrk="1" fontAlgn="base" hangingPunct="1">
        <a:lnSpc>
          <a:spcPct val="90000"/>
        </a:lnSpc>
        <a:spcBef>
          <a:spcPct val="0"/>
        </a:spcBef>
        <a:spcAft>
          <a:spcPct val="0"/>
        </a:spcAft>
        <a:defRPr sz="4800">
          <a:solidFill>
            <a:schemeClr val="tx1"/>
          </a:solidFill>
          <a:latin typeface="Segoe"/>
          <a:cs typeface="Arial" charset="0"/>
        </a:defRPr>
      </a:lvl9pPr>
    </p:titleStyle>
    <p:bodyStyle>
      <a:lvl1pPr marL="461963" indent="-461963" algn="l" defTabSz="912813" rtl="0" eaLnBrk="1" fontAlgn="base" hangingPunct="1">
        <a:lnSpc>
          <a:spcPct val="90000"/>
        </a:lnSpc>
        <a:spcBef>
          <a:spcPct val="20000"/>
        </a:spcBef>
        <a:spcAft>
          <a:spcPct val="0"/>
        </a:spcAft>
        <a:buBlip>
          <a:blip r:embed="rId9"/>
        </a:buBlip>
        <a:defRPr sz="3200" kern="1200">
          <a:gradFill>
            <a:gsLst>
              <a:gs pos="50000">
                <a:schemeClr val="tx1"/>
              </a:gs>
              <a:gs pos="100000">
                <a:schemeClr val="tx1"/>
              </a:gs>
            </a:gsLst>
            <a:lin ang="5400000" scaled="0"/>
          </a:gradFill>
          <a:effectLst/>
          <a:latin typeface="+mn-lt"/>
          <a:ea typeface="+mn-ea"/>
          <a:cs typeface="+mn-cs"/>
        </a:defRPr>
      </a:lvl1pPr>
      <a:lvl2pPr marL="858838" indent="-396875" algn="l" defTabSz="912813" rtl="0" eaLnBrk="1" fontAlgn="base" hangingPunct="1">
        <a:lnSpc>
          <a:spcPct val="90000"/>
        </a:lnSpc>
        <a:spcBef>
          <a:spcPct val="20000"/>
        </a:spcBef>
        <a:spcAft>
          <a:spcPct val="0"/>
        </a:spcAft>
        <a:buBlip>
          <a:blip r:embed="rId9"/>
        </a:buBlip>
        <a:defRPr sz="2800" kern="1200">
          <a:gradFill>
            <a:gsLst>
              <a:gs pos="50000">
                <a:schemeClr val="tx1"/>
              </a:gs>
              <a:gs pos="100000">
                <a:schemeClr val="tx1"/>
              </a:gs>
            </a:gsLst>
            <a:lin ang="5400000" scaled="0"/>
          </a:gradFill>
          <a:effectLst/>
          <a:latin typeface="+mn-lt"/>
          <a:ea typeface="+mn-ea"/>
          <a:cs typeface="+mn-cs"/>
        </a:defRPr>
      </a:lvl2pPr>
      <a:lvl3pPr marL="1258888" indent="-400050" algn="l" defTabSz="912813" rtl="0" eaLnBrk="1" fontAlgn="base" hangingPunct="1">
        <a:lnSpc>
          <a:spcPct val="90000"/>
        </a:lnSpc>
        <a:spcBef>
          <a:spcPct val="20000"/>
        </a:spcBef>
        <a:spcAft>
          <a:spcPct val="0"/>
        </a:spcAft>
        <a:buBlip>
          <a:blip r:embed="rId9"/>
        </a:buBlip>
        <a:defRPr sz="2400" kern="1200">
          <a:gradFill>
            <a:gsLst>
              <a:gs pos="50000">
                <a:schemeClr val="tx1"/>
              </a:gs>
              <a:gs pos="100000">
                <a:schemeClr val="tx1"/>
              </a:gs>
            </a:gsLst>
            <a:lin ang="5400000" scaled="0"/>
          </a:gradFill>
          <a:effectLst/>
          <a:latin typeface="+mn-lt"/>
          <a:ea typeface="+mn-ea"/>
          <a:cs typeface="+mn-cs"/>
        </a:defRPr>
      </a:lvl3pPr>
      <a:lvl4pPr marL="1652588" indent="-393700" algn="l" defTabSz="912813" rtl="0" eaLnBrk="1" fontAlgn="base" hangingPunct="1">
        <a:lnSpc>
          <a:spcPct val="90000"/>
        </a:lnSpc>
        <a:spcBef>
          <a:spcPct val="20000"/>
        </a:spcBef>
        <a:spcAft>
          <a:spcPct val="0"/>
        </a:spcAft>
        <a:buBlip>
          <a:blip r:embed="rId9"/>
        </a:buBlip>
        <a:defRPr sz="2400" kern="1200">
          <a:gradFill>
            <a:gsLst>
              <a:gs pos="50000">
                <a:schemeClr val="tx1"/>
              </a:gs>
              <a:gs pos="100000">
                <a:schemeClr val="tx1"/>
              </a:gs>
            </a:gsLst>
            <a:lin ang="5400000" scaled="0"/>
          </a:gradFill>
          <a:effectLst/>
          <a:latin typeface="+mn-lt"/>
          <a:ea typeface="+mn-ea"/>
          <a:cs typeface="+mn-cs"/>
        </a:defRPr>
      </a:lvl4pPr>
      <a:lvl5pPr marL="2058988" indent="-406400" algn="l" defTabSz="912813" rtl="0" eaLnBrk="1" fontAlgn="base" hangingPunct="1">
        <a:lnSpc>
          <a:spcPct val="90000"/>
        </a:lnSpc>
        <a:spcBef>
          <a:spcPct val="20000"/>
        </a:spcBef>
        <a:spcAft>
          <a:spcPct val="0"/>
        </a:spcAft>
        <a:buBlip>
          <a:blip r:embed="rId9"/>
        </a:buBlip>
        <a:defRPr sz="2400" kern="1200">
          <a:gradFill>
            <a:gsLst>
              <a:gs pos="50000">
                <a:schemeClr val="tx1"/>
              </a:gs>
              <a:gs pos="100000">
                <a:schemeClr val="tx1"/>
              </a:gs>
            </a:gsLst>
            <a:lin ang="5400000" scaled="0"/>
          </a:gradFill>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gif"/><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wmf"/></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oleObject" Target="../embeddings/oleObject1.bin"/><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5.xml"/><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oleObject" Target="../embeddings/oleObject3.bin"/><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9.jpeg"/><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diagramData" Target="../diagrams/data3.xml"/><Relationship Id="rId18" Type="http://schemas.openxmlformats.org/officeDocument/2006/relationships/image" Target="../media/image28.jpeg"/><Relationship Id="rId3" Type="http://schemas.openxmlformats.org/officeDocument/2006/relationships/image" Target="../media/image31.wmf"/><Relationship Id="rId7" Type="http://schemas.openxmlformats.org/officeDocument/2006/relationships/image" Target="../media/image35.png"/><Relationship Id="rId12" Type="http://schemas.openxmlformats.org/officeDocument/2006/relationships/diagramColors" Target="../diagrams/colors2.xml"/><Relationship Id="rId17" Type="http://schemas.openxmlformats.org/officeDocument/2006/relationships/image" Target="../media/image27.jpeg"/><Relationship Id="rId2" Type="http://schemas.openxmlformats.org/officeDocument/2006/relationships/notesSlide" Target="../notesSlides/notesSlide20.xml"/><Relationship Id="rId16" Type="http://schemas.openxmlformats.org/officeDocument/2006/relationships/diagramColors" Target="../diagrams/colors3.xml"/><Relationship Id="rId1" Type="http://schemas.openxmlformats.org/officeDocument/2006/relationships/slideLayout" Target="../slideLayouts/slideLayout5.xml"/><Relationship Id="rId6" Type="http://schemas.openxmlformats.org/officeDocument/2006/relationships/image" Target="../media/image34.jpeg"/><Relationship Id="rId11" Type="http://schemas.openxmlformats.org/officeDocument/2006/relationships/diagramQuickStyle" Target="../diagrams/quickStyle2.xml"/><Relationship Id="rId5" Type="http://schemas.openxmlformats.org/officeDocument/2006/relationships/image" Target="../media/image33.wmf"/><Relationship Id="rId15" Type="http://schemas.openxmlformats.org/officeDocument/2006/relationships/diagramQuickStyle" Target="../diagrams/quickStyle3.xml"/><Relationship Id="rId10" Type="http://schemas.openxmlformats.org/officeDocument/2006/relationships/diagramLayout" Target="../diagrams/layout2.xml"/><Relationship Id="rId19" Type="http://schemas.openxmlformats.org/officeDocument/2006/relationships/image" Target="../media/image29.jpeg"/><Relationship Id="rId4" Type="http://schemas.openxmlformats.org/officeDocument/2006/relationships/image" Target="../media/image32.wmf"/><Relationship Id="rId9" Type="http://schemas.openxmlformats.org/officeDocument/2006/relationships/diagramData" Target="../diagrams/data2.xml"/><Relationship Id="rId1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image" Target="../media/image6.gi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905000"/>
            <a:ext cx="9144000" cy="1523495"/>
          </a:xfrm>
        </p:spPr>
        <p:txBody>
          <a:bodyPr/>
          <a:lstStyle/>
          <a:p>
            <a:pPr algn="ctr"/>
            <a:r>
              <a:rPr smtClean="0"/>
              <a:t>Why Care About Parallelism</a:t>
            </a:r>
            <a:br>
              <a:rPr smtClean="0"/>
            </a:br>
            <a:r>
              <a:rPr smtClean="0"/>
              <a:t>aka The Inevitable Shift </a:t>
            </a:r>
            <a:endParaRPr lang="en-US" dirty="0"/>
          </a:p>
        </p:txBody>
      </p:sp>
      <p:sp>
        <p:nvSpPr>
          <p:cNvPr id="3" name="Subtitle 2"/>
          <p:cNvSpPr>
            <a:spLocks noGrp="1"/>
          </p:cNvSpPr>
          <p:nvPr>
            <p:ph type="subTitle" idx="1"/>
          </p:nvPr>
        </p:nvSpPr>
        <p:spPr/>
        <p:txBody>
          <a:bodyPr/>
          <a:lstStyle/>
          <a:p>
            <a:pPr algn="ctr"/>
            <a:r>
              <a:rPr lang="en-US" dirty="0" smtClean="0"/>
              <a:t>Daniel Moth</a:t>
            </a:r>
          </a:p>
          <a:p>
            <a:pPr algn="ctr"/>
            <a:r>
              <a:rPr lang="en-US" dirty="0" smtClean="0"/>
              <a:t>Parallel Computing Platform</a:t>
            </a:r>
          </a:p>
          <a:p>
            <a:pPr algn="ctr"/>
            <a:r>
              <a:rPr lang="en-US" dirty="0" smtClean="0"/>
              <a:t>Microsoft</a:t>
            </a:r>
            <a:endParaRPr lang="en-US" dirty="0"/>
          </a:p>
        </p:txBody>
      </p:sp>
    </p:spTree>
  </p:cSld>
  <p:clrMapOvr>
    <a:masterClrMapping/>
  </p:clrMapOvr>
  <p:transition advTm="120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Morph</a:t>
            </a:r>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pic>
        <p:nvPicPr>
          <p:cNvPr id="9217" name="Picture 1"/>
          <p:cNvPicPr>
            <a:picLocks noChangeAspect="1" noChangeArrowheads="1"/>
          </p:cNvPicPr>
          <p:nvPr/>
        </p:nvPicPr>
        <p:blipFill>
          <a:blip r:embed="rId3"/>
          <a:srcRect/>
          <a:stretch>
            <a:fillRect/>
          </a:stretch>
        </p:blipFill>
        <p:spPr bwMode="auto">
          <a:xfrm>
            <a:off x="228600" y="1447800"/>
            <a:ext cx="4884987" cy="223202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240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84"/>
          <p:cNvGrpSpPr/>
          <p:nvPr/>
        </p:nvGrpSpPr>
        <p:grpSpPr>
          <a:xfrm>
            <a:off x="1000100" y="3929066"/>
            <a:ext cx="8001056" cy="744537"/>
            <a:chOff x="1000100" y="3929066"/>
            <a:chExt cx="8001056" cy="744537"/>
          </a:xfrm>
        </p:grpSpPr>
        <p:pic>
          <p:nvPicPr>
            <p:cNvPr id="1035" name="Picture 11" descr="C:\Users\phelland.REDMOND\AppData\Local\Microsoft\Windows\Temporary Internet Files\Content.IE5\W65CU42F\MCBS00005A0000[1].gif"/>
            <p:cNvPicPr>
              <a:picLocks noChangeAspect="1" noChangeArrowheads="1"/>
            </p:cNvPicPr>
            <p:nvPr/>
          </p:nvPicPr>
          <p:blipFill>
            <a:blip r:embed="rId3"/>
            <a:srcRect/>
            <a:stretch>
              <a:fillRect/>
            </a:stretch>
          </p:blipFill>
          <p:spPr bwMode="auto">
            <a:xfrm>
              <a:off x="4143372" y="3989186"/>
              <a:ext cx="500066" cy="573940"/>
            </a:xfrm>
            <a:prstGeom prst="rect">
              <a:avLst/>
            </a:prstGeom>
            <a:noFill/>
            <a:effectLst>
              <a:glow rad="139700">
                <a:schemeClr val="accent6">
                  <a:satMod val="175000"/>
                  <a:alpha val="40000"/>
                </a:schemeClr>
              </a:glow>
            </a:effectLst>
          </p:spPr>
        </p:pic>
        <p:pic>
          <p:nvPicPr>
            <p:cNvPr id="47" name="Picture 19" descr="C:\Users\phelland.REDMOND\AppData\Local\Microsoft\Windows\Temporary Internet Files\Content.IE5\W65CU42F\MCj04247840000[1].wmf"/>
            <p:cNvPicPr preferRelativeResize="0">
              <a:picLocks noChangeAspect="1" noChangeArrowheads="1"/>
            </p:cNvPicPr>
            <p:nvPr/>
          </p:nvPicPr>
          <p:blipFill>
            <a:blip r:embed="rId4"/>
            <a:srcRect/>
            <a:stretch>
              <a:fillRect/>
            </a:stretch>
          </p:blipFill>
          <p:spPr bwMode="auto">
            <a:xfrm>
              <a:off x="1000100" y="3929066"/>
              <a:ext cx="732028" cy="673099"/>
            </a:xfrm>
            <a:prstGeom prst="rect">
              <a:avLst/>
            </a:prstGeom>
            <a:noFill/>
          </p:spPr>
        </p:pic>
        <p:pic>
          <p:nvPicPr>
            <p:cNvPr id="52" name="Picture 19" descr="C:\Users\phelland.REDMOND\AppData\Local\Microsoft\Windows\Temporary Internet Files\Content.IE5\W65CU42F\MCj04247840000[1].wmf"/>
            <p:cNvPicPr preferRelativeResize="0">
              <a:picLocks noChangeAspect="1" noChangeArrowheads="1"/>
            </p:cNvPicPr>
            <p:nvPr/>
          </p:nvPicPr>
          <p:blipFill>
            <a:blip r:embed="rId4"/>
            <a:srcRect/>
            <a:stretch>
              <a:fillRect/>
            </a:stretch>
          </p:blipFill>
          <p:spPr bwMode="auto">
            <a:xfrm>
              <a:off x="2000232" y="4071942"/>
              <a:ext cx="654336" cy="601661"/>
            </a:xfrm>
            <a:prstGeom prst="rect">
              <a:avLst/>
            </a:prstGeom>
            <a:noFill/>
          </p:spPr>
        </p:pic>
        <p:pic>
          <p:nvPicPr>
            <p:cNvPr id="57" name="Picture 19" descr="C:\Users\phelland.REDMOND\AppData\Local\Microsoft\Windows\Temporary Internet Files\Content.IE5\W65CU42F\MCj04247840000[1].wmf"/>
            <p:cNvPicPr preferRelativeResize="0">
              <a:picLocks noChangeAspect="1" noChangeArrowheads="1"/>
            </p:cNvPicPr>
            <p:nvPr/>
          </p:nvPicPr>
          <p:blipFill>
            <a:blip r:embed="rId4"/>
            <a:srcRect/>
            <a:stretch>
              <a:fillRect/>
            </a:stretch>
          </p:blipFill>
          <p:spPr bwMode="auto">
            <a:xfrm>
              <a:off x="3143240" y="4203316"/>
              <a:ext cx="511460" cy="470287"/>
            </a:xfrm>
            <a:prstGeom prst="rect">
              <a:avLst/>
            </a:prstGeom>
            <a:noFill/>
          </p:spPr>
        </p:pic>
        <p:pic>
          <p:nvPicPr>
            <p:cNvPr id="66" name="Picture 11" descr="C:\Users\phelland.REDMOND\AppData\Local\Microsoft\Windows\Temporary Internet Files\Content.IE5\W65CU42F\MCBS00005A0000[1].gif"/>
            <p:cNvPicPr>
              <a:picLocks noChangeAspect="1" noChangeArrowheads="1"/>
            </p:cNvPicPr>
            <p:nvPr/>
          </p:nvPicPr>
          <p:blipFill>
            <a:blip r:embed="rId3"/>
            <a:srcRect/>
            <a:stretch>
              <a:fillRect/>
            </a:stretch>
          </p:blipFill>
          <p:spPr bwMode="auto">
            <a:xfrm>
              <a:off x="5286380" y="4143380"/>
              <a:ext cx="375580" cy="431064"/>
            </a:xfrm>
            <a:prstGeom prst="rect">
              <a:avLst/>
            </a:prstGeom>
            <a:noFill/>
            <a:effectLst>
              <a:glow rad="139700">
                <a:schemeClr val="accent6">
                  <a:satMod val="175000"/>
                  <a:alpha val="40000"/>
                </a:schemeClr>
              </a:glow>
            </a:effectLst>
          </p:spPr>
        </p:pic>
        <p:pic>
          <p:nvPicPr>
            <p:cNvPr id="71" name="Picture 11" descr="C:\Users\phelland.REDMOND\AppData\Local\Microsoft\Windows\Temporary Internet Files\Content.IE5\W65CU42F\MCBS00005A0000[1].gif"/>
            <p:cNvPicPr>
              <a:picLocks noChangeAspect="1" noChangeArrowheads="1"/>
            </p:cNvPicPr>
            <p:nvPr/>
          </p:nvPicPr>
          <p:blipFill>
            <a:blip r:embed="rId3"/>
            <a:srcRect/>
            <a:stretch>
              <a:fillRect/>
            </a:stretch>
          </p:blipFill>
          <p:spPr bwMode="auto">
            <a:xfrm>
              <a:off x="6357950" y="4286256"/>
              <a:ext cx="251094" cy="288188"/>
            </a:xfrm>
            <a:prstGeom prst="rect">
              <a:avLst/>
            </a:prstGeom>
            <a:noFill/>
            <a:effectLst>
              <a:glow rad="139700">
                <a:schemeClr val="accent6">
                  <a:satMod val="175000"/>
                  <a:alpha val="40000"/>
                </a:schemeClr>
              </a:glow>
            </a:effectLst>
          </p:spPr>
        </p:pic>
        <p:pic>
          <p:nvPicPr>
            <p:cNvPr id="1045"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7358082" y="4130675"/>
              <a:ext cx="512771" cy="512771"/>
            </a:xfrm>
            <a:prstGeom prst="rect">
              <a:avLst/>
            </a:prstGeom>
            <a:noFill/>
          </p:spPr>
        </p:pic>
        <p:pic>
          <p:nvPicPr>
            <p:cNvPr id="82"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8488385" y="4143380"/>
              <a:ext cx="512771" cy="512771"/>
            </a:xfrm>
            <a:prstGeom prst="rect">
              <a:avLst/>
            </a:prstGeom>
            <a:noFill/>
          </p:spPr>
        </p:pic>
      </p:grpSp>
      <p:sp>
        <p:nvSpPr>
          <p:cNvPr id="2" name="Title 1"/>
          <p:cNvSpPr>
            <a:spLocks noGrp="1"/>
          </p:cNvSpPr>
          <p:nvPr>
            <p:ph type="title"/>
          </p:nvPr>
        </p:nvSpPr>
        <p:spPr>
          <a:xfrm>
            <a:off x="381000" y="230188"/>
            <a:ext cx="8610600" cy="664797"/>
          </a:xfrm>
        </p:spPr>
        <p:txBody>
          <a:bodyPr/>
          <a:lstStyle/>
          <a:p>
            <a:pPr lvl="0"/>
            <a:r>
              <a:rPr lang="en-US" baseline="0" dirty="0" smtClean="0">
                <a:effectLst/>
              </a:rPr>
              <a:t>Sequential versus</a:t>
            </a:r>
            <a:r>
              <a:rPr lang="en-US" dirty="0" smtClean="0">
                <a:effectLst/>
              </a:rPr>
              <a:t> Parallel</a:t>
            </a:r>
            <a:endParaRPr lang="en-US" dirty="0">
              <a:solidFill>
                <a:srgbClr val="FFFF00"/>
              </a:solidFill>
              <a:effectLst/>
            </a:endParaRPr>
          </a:p>
        </p:txBody>
      </p:sp>
      <p:grpSp>
        <p:nvGrpSpPr>
          <p:cNvPr id="4" name="Group 17"/>
          <p:cNvGrpSpPr>
            <a:grpSpLocks noChangeAspect="1"/>
          </p:cNvGrpSpPr>
          <p:nvPr/>
        </p:nvGrpSpPr>
        <p:grpSpPr>
          <a:xfrm>
            <a:off x="4143372" y="1142984"/>
            <a:ext cx="1533525" cy="1404940"/>
            <a:chOff x="4576784" y="1404938"/>
            <a:chExt cx="3067050" cy="2809880"/>
          </a:xfrm>
        </p:grpSpPr>
        <p:pic>
          <p:nvPicPr>
            <p:cNvPr id="1026" name="Picture 2" descr="C:\Program Files\Microsoft Resource DVD Artwork\DVD_ART\Artwork_Imagery\Shapes and Graphics\Misc\faucet.png"/>
            <p:cNvPicPr>
              <a:picLocks noChangeAspect="1" noChangeArrowheads="1"/>
            </p:cNvPicPr>
            <p:nvPr/>
          </p:nvPicPr>
          <p:blipFill>
            <a:blip r:embed="rId6"/>
            <a:srcRect/>
            <a:stretch>
              <a:fillRect/>
            </a:stretch>
          </p:blipFill>
          <p:spPr bwMode="auto">
            <a:xfrm>
              <a:off x="4576784" y="1404938"/>
              <a:ext cx="3067050" cy="2095500"/>
            </a:xfrm>
            <a:prstGeom prst="rect">
              <a:avLst/>
            </a:prstGeom>
            <a:noFill/>
          </p:spPr>
        </p:pic>
        <p:sp>
          <p:nvSpPr>
            <p:cNvPr id="7" name="Can 6"/>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8" name="Cloud 7"/>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sp>
        <p:nvSpPr>
          <p:cNvPr id="28" name="Left-Right Arrow 27"/>
          <p:cNvSpPr/>
          <p:nvPr/>
        </p:nvSpPr>
        <p:spPr>
          <a:xfrm>
            <a:off x="5857884" y="1643050"/>
            <a:ext cx="571504" cy="428628"/>
          </a:xfrm>
          <a:prstGeom prst="leftRightArrow">
            <a:avLst/>
          </a:prstGeom>
          <a:solidFill>
            <a:srgbClr val="FFFF00"/>
          </a:solidFill>
          <a:ln>
            <a:solidFill>
              <a:srgbClr val="FFFF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pic>
        <p:nvPicPr>
          <p:cNvPr id="1043" name="Picture 19" descr="C:\Users\phelland.REDMOND\AppData\Local\Microsoft\Windows\Temporary Internet Files\Content.IE5\W65CU42F\MCj04247840000[1].wmf"/>
          <p:cNvPicPr preferRelativeResize="0">
            <a:picLocks noChangeAspect="1" noChangeArrowheads="1"/>
          </p:cNvPicPr>
          <p:nvPr/>
        </p:nvPicPr>
        <p:blipFill>
          <a:blip r:embed="rId4"/>
          <a:srcRect/>
          <a:stretch>
            <a:fillRect/>
          </a:stretch>
        </p:blipFill>
        <p:spPr bwMode="auto">
          <a:xfrm>
            <a:off x="6572264" y="1643050"/>
            <a:ext cx="887413" cy="815975"/>
          </a:xfrm>
          <a:prstGeom prst="rect">
            <a:avLst/>
          </a:prstGeom>
          <a:noFill/>
        </p:spPr>
      </p:pic>
      <p:cxnSp>
        <p:nvCxnSpPr>
          <p:cNvPr id="41" name="Straight Connector 40"/>
          <p:cNvCxnSpPr/>
          <p:nvPr/>
        </p:nvCxnSpPr>
        <p:spPr>
          <a:xfrm rot="10800000">
            <a:off x="214314" y="3784601"/>
            <a:ext cx="8643966" cy="1588"/>
          </a:xfrm>
          <a:prstGeom prst="line">
            <a:avLst/>
          </a:prstGeom>
          <a:ln w="152400">
            <a:solidFill>
              <a:schemeClr val="accent2">
                <a:lumMod val="20000"/>
                <a:lumOff val="80000"/>
              </a:schemeClr>
            </a:solidFill>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285720" y="2357430"/>
            <a:ext cx="3286148" cy="1214446"/>
          </a:xfrm>
          <a:prstGeom prst="roundRect">
            <a:avLst>
              <a:gd name="adj" fmla="val 15020"/>
            </a:avLst>
          </a:prstGeom>
          <a:solidFill>
            <a:srgbClr val="FFFF00"/>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algn="ctr" rtl="0" fontAlgn="base">
              <a:spcBef>
                <a:spcPct val="0"/>
              </a:spcBef>
              <a:spcAft>
                <a:spcPct val="0"/>
              </a:spcAft>
              <a:defRPr/>
            </a:pPr>
            <a:r>
              <a:rPr lang="en-US" b="1" kern="1200" dirty="0">
                <a:solidFill>
                  <a:srgbClr val="000000"/>
                </a:solidFill>
                <a:ea typeface="+mn-ea"/>
                <a:cs typeface="+mn-cs"/>
              </a:rPr>
              <a:t>You will get a </a:t>
            </a:r>
            <a:r>
              <a:rPr lang="en-US" b="1" u="sng" kern="1200" dirty="0">
                <a:solidFill>
                  <a:srgbClr val="000000"/>
                </a:solidFill>
                <a:ea typeface="+mn-ea"/>
                <a:cs typeface="+mn-cs"/>
              </a:rPr>
              <a:t>bit</a:t>
            </a:r>
            <a:r>
              <a:rPr lang="en-US" b="1" kern="1200" dirty="0">
                <a:solidFill>
                  <a:srgbClr val="000000"/>
                </a:solidFill>
                <a:ea typeface="+mn-ea"/>
                <a:cs typeface="+mn-cs"/>
              </a:rPr>
              <a:t> faster</a:t>
            </a:r>
            <a:br>
              <a:rPr lang="en-US" b="1" kern="1200" dirty="0">
                <a:solidFill>
                  <a:srgbClr val="000000"/>
                </a:solidFill>
                <a:ea typeface="+mn-ea"/>
                <a:cs typeface="+mn-cs"/>
              </a:rPr>
            </a:br>
            <a:r>
              <a:rPr lang="en-US" b="1" kern="1200" dirty="0">
                <a:solidFill>
                  <a:srgbClr val="000000"/>
                </a:solidFill>
                <a:ea typeface="+mn-ea"/>
                <a:cs typeface="+mn-cs"/>
              </a:rPr>
              <a:t>sequential processing</a:t>
            </a:r>
          </a:p>
        </p:txBody>
      </p:sp>
      <p:sp>
        <p:nvSpPr>
          <p:cNvPr id="44" name="Rounded Rectangle 43"/>
          <p:cNvSpPr/>
          <p:nvPr/>
        </p:nvSpPr>
        <p:spPr>
          <a:xfrm>
            <a:off x="714348" y="3071810"/>
            <a:ext cx="2428892" cy="428628"/>
          </a:xfrm>
          <a:prstGeom prst="roundRect">
            <a:avLst>
              <a:gd name="adj" fmla="val 15020"/>
            </a:avLst>
          </a:prstGeom>
          <a:solidFill>
            <a:schemeClr val="accent1"/>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r>
              <a:rPr lang="en-US" sz="2000" b="1" kern="1200" dirty="0">
                <a:solidFill>
                  <a:srgbClr val="000000"/>
                </a:solidFill>
                <a:latin typeface="Segoe"/>
                <a:ea typeface="+mn-ea"/>
                <a:cs typeface="+mn-cs"/>
              </a:rPr>
              <a:t>It will cost a </a:t>
            </a:r>
            <a:r>
              <a:rPr lang="en-US" sz="2000" b="1" u="sng" kern="1200" dirty="0">
                <a:solidFill>
                  <a:srgbClr val="000000"/>
                </a:solidFill>
                <a:latin typeface="Segoe"/>
                <a:ea typeface="+mn-ea"/>
                <a:cs typeface="+mn-cs"/>
              </a:rPr>
              <a:t>LOT!</a:t>
            </a:r>
          </a:p>
        </p:txBody>
      </p:sp>
      <p:grpSp>
        <p:nvGrpSpPr>
          <p:cNvPr id="6" name="Group 82"/>
          <p:cNvGrpSpPr/>
          <p:nvPr/>
        </p:nvGrpSpPr>
        <p:grpSpPr>
          <a:xfrm>
            <a:off x="428596" y="4357694"/>
            <a:ext cx="8345541" cy="837339"/>
            <a:chOff x="428596" y="4357694"/>
            <a:chExt cx="8345541" cy="837339"/>
          </a:xfrm>
        </p:grpSpPr>
        <p:grpSp>
          <p:nvGrpSpPr>
            <p:cNvPr id="9" name="Group 28"/>
            <p:cNvGrpSpPr>
              <a:grpSpLocks noChangeAspect="1"/>
            </p:cNvGrpSpPr>
            <p:nvPr/>
          </p:nvGrpSpPr>
          <p:grpSpPr>
            <a:xfrm>
              <a:off x="428596" y="4357694"/>
              <a:ext cx="900107" cy="824634"/>
              <a:chOff x="4576784" y="1404938"/>
              <a:chExt cx="3067050" cy="2809880"/>
            </a:xfrm>
          </p:grpSpPr>
          <p:pic>
            <p:nvPicPr>
              <p:cNvPr id="30"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31" name="Can 30"/>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32" name="Cloud 31"/>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0" name="Group 47"/>
            <p:cNvGrpSpPr>
              <a:grpSpLocks noChangeAspect="1"/>
            </p:cNvGrpSpPr>
            <p:nvPr/>
          </p:nvGrpSpPr>
          <p:grpSpPr>
            <a:xfrm>
              <a:off x="1492229" y="4357694"/>
              <a:ext cx="900107" cy="824634"/>
              <a:chOff x="4576784" y="1404938"/>
              <a:chExt cx="3067050" cy="2809880"/>
            </a:xfrm>
          </p:grpSpPr>
          <p:pic>
            <p:nvPicPr>
              <p:cNvPr id="49"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50" name="Can 49"/>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51" name="Cloud 50"/>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1" name="Group 52"/>
            <p:cNvGrpSpPr>
              <a:grpSpLocks noChangeAspect="1"/>
            </p:cNvGrpSpPr>
            <p:nvPr/>
          </p:nvGrpSpPr>
          <p:grpSpPr>
            <a:xfrm>
              <a:off x="2555862" y="4357694"/>
              <a:ext cx="900107" cy="824634"/>
              <a:chOff x="4576784" y="1404938"/>
              <a:chExt cx="3067050" cy="2809880"/>
            </a:xfrm>
          </p:grpSpPr>
          <p:pic>
            <p:nvPicPr>
              <p:cNvPr id="54"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55" name="Can 54"/>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56" name="Cloud 55"/>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2" name="Group 57"/>
            <p:cNvGrpSpPr>
              <a:grpSpLocks noChangeAspect="1"/>
            </p:cNvGrpSpPr>
            <p:nvPr/>
          </p:nvGrpSpPr>
          <p:grpSpPr>
            <a:xfrm>
              <a:off x="3619495" y="4357694"/>
              <a:ext cx="900107" cy="824634"/>
              <a:chOff x="4576784" y="1404938"/>
              <a:chExt cx="3067050" cy="2809880"/>
            </a:xfrm>
          </p:grpSpPr>
          <p:pic>
            <p:nvPicPr>
              <p:cNvPr id="59"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60" name="Can 59"/>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61" name="Cloud 60"/>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3" name="Group 61"/>
            <p:cNvGrpSpPr>
              <a:grpSpLocks noChangeAspect="1"/>
            </p:cNvGrpSpPr>
            <p:nvPr/>
          </p:nvGrpSpPr>
          <p:grpSpPr>
            <a:xfrm>
              <a:off x="4683128" y="4357694"/>
              <a:ext cx="900107" cy="824634"/>
              <a:chOff x="4576784" y="1404938"/>
              <a:chExt cx="3067050" cy="2809880"/>
            </a:xfrm>
          </p:grpSpPr>
          <p:pic>
            <p:nvPicPr>
              <p:cNvPr id="63"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64" name="Can 63"/>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65" name="Cloud 64"/>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4" name="Group 66"/>
            <p:cNvGrpSpPr>
              <a:grpSpLocks noChangeAspect="1"/>
            </p:cNvGrpSpPr>
            <p:nvPr/>
          </p:nvGrpSpPr>
          <p:grpSpPr>
            <a:xfrm>
              <a:off x="5746761" y="4357694"/>
              <a:ext cx="900107" cy="824634"/>
              <a:chOff x="4576784" y="1404938"/>
              <a:chExt cx="3067050" cy="2809880"/>
            </a:xfrm>
          </p:grpSpPr>
          <p:pic>
            <p:nvPicPr>
              <p:cNvPr id="68"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69" name="Can 68"/>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70" name="Cloud 69"/>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5" name="Group 71"/>
            <p:cNvGrpSpPr>
              <a:grpSpLocks noChangeAspect="1"/>
            </p:cNvGrpSpPr>
            <p:nvPr/>
          </p:nvGrpSpPr>
          <p:grpSpPr>
            <a:xfrm>
              <a:off x="6810394" y="4357694"/>
              <a:ext cx="900107" cy="824634"/>
              <a:chOff x="4576784" y="1404938"/>
              <a:chExt cx="3067050" cy="2809880"/>
            </a:xfrm>
          </p:grpSpPr>
          <p:pic>
            <p:nvPicPr>
              <p:cNvPr id="73"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74" name="Can 73"/>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75" name="Cloud 74"/>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nvGrpSpPr>
            <p:cNvPr id="16" name="Group 77"/>
            <p:cNvGrpSpPr>
              <a:grpSpLocks noChangeAspect="1"/>
            </p:cNvGrpSpPr>
            <p:nvPr/>
          </p:nvGrpSpPr>
          <p:grpSpPr>
            <a:xfrm>
              <a:off x="7874030" y="4370399"/>
              <a:ext cx="900107" cy="824634"/>
              <a:chOff x="4576784" y="1404938"/>
              <a:chExt cx="3067050" cy="2809880"/>
            </a:xfrm>
          </p:grpSpPr>
          <p:pic>
            <p:nvPicPr>
              <p:cNvPr id="79" name="Picture 2" descr="C:\Program Files\Microsoft Resource DVD Artwork\DVD_ART\Artwork_Imagery\Shapes and Graphics\Misc\faucet.png"/>
              <p:cNvPicPr>
                <a:picLocks noChangeAspect="1" noChangeArrowheads="1"/>
              </p:cNvPicPr>
              <p:nvPr/>
            </p:nvPicPr>
            <p:blipFill>
              <a:blip r:embed="rId7" cstate="print"/>
              <a:srcRect/>
              <a:stretch>
                <a:fillRect/>
              </a:stretch>
            </p:blipFill>
            <p:spPr bwMode="auto">
              <a:xfrm>
                <a:off x="4576784" y="1404938"/>
                <a:ext cx="3067050" cy="2095500"/>
              </a:xfrm>
              <a:prstGeom prst="rect">
                <a:avLst/>
              </a:prstGeom>
              <a:noFill/>
            </p:spPr>
          </p:pic>
          <p:sp>
            <p:nvSpPr>
              <p:cNvPr id="80" name="Can 79"/>
              <p:cNvSpPr/>
              <p:nvPr/>
            </p:nvSpPr>
            <p:spPr>
              <a:xfrm flipV="1">
                <a:off x="6929454" y="3286124"/>
                <a:ext cx="571504" cy="64294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81" name="Cloud 80"/>
              <p:cNvSpPr/>
              <p:nvPr/>
            </p:nvSpPr>
            <p:spPr>
              <a:xfrm>
                <a:off x="6786578" y="3714752"/>
                <a:ext cx="857256"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grpSp>
      <p:grpSp>
        <p:nvGrpSpPr>
          <p:cNvPr id="17" name="Group 92"/>
          <p:cNvGrpSpPr/>
          <p:nvPr/>
        </p:nvGrpSpPr>
        <p:grpSpPr>
          <a:xfrm>
            <a:off x="987395" y="4130675"/>
            <a:ext cx="8013761" cy="525476"/>
            <a:chOff x="987395" y="4130675"/>
            <a:chExt cx="8013761" cy="525476"/>
          </a:xfrm>
        </p:grpSpPr>
        <p:pic>
          <p:nvPicPr>
            <p:cNvPr id="84"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7345377" y="4143380"/>
              <a:ext cx="512771" cy="512771"/>
            </a:xfrm>
            <a:prstGeom prst="rect">
              <a:avLst/>
            </a:prstGeom>
            <a:noFill/>
          </p:spPr>
        </p:pic>
        <p:pic>
          <p:nvPicPr>
            <p:cNvPr id="86"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8488385" y="4143380"/>
              <a:ext cx="512771" cy="512771"/>
            </a:xfrm>
            <a:prstGeom prst="rect">
              <a:avLst/>
            </a:prstGeom>
            <a:noFill/>
          </p:spPr>
        </p:pic>
        <p:pic>
          <p:nvPicPr>
            <p:cNvPr id="87"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6286512" y="4130675"/>
              <a:ext cx="512771" cy="512771"/>
            </a:xfrm>
            <a:prstGeom prst="rect">
              <a:avLst/>
            </a:prstGeom>
            <a:noFill/>
          </p:spPr>
        </p:pic>
        <p:pic>
          <p:nvPicPr>
            <p:cNvPr id="88"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5214942" y="4130675"/>
              <a:ext cx="512771" cy="512771"/>
            </a:xfrm>
            <a:prstGeom prst="rect">
              <a:avLst/>
            </a:prstGeom>
            <a:noFill/>
          </p:spPr>
        </p:pic>
        <p:pic>
          <p:nvPicPr>
            <p:cNvPr id="89"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4130667" y="4143380"/>
              <a:ext cx="512771" cy="512771"/>
            </a:xfrm>
            <a:prstGeom prst="rect">
              <a:avLst/>
            </a:prstGeom>
            <a:noFill/>
          </p:spPr>
        </p:pic>
        <p:pic>
          <p:nvPicPr>
            <p:cNvPr id="90"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3071802" y="4143380"/>
              <a:ext cx="512771" cy="512771"/>
            </a:xfrm>
            <a:prstGeom prst="rect">
              <a:avLst/>
            </a:prstGeom>
            <a:noFill/>
          </p:spPr>
        </p:pic>
        <p:pic>
          <p:nvPicPr>
            <p:cNvPr id="91"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2058965" y="4143380"/>
              <a:ext cx="512771" cy="512771"/>
            </a:xfrm>
            <a:prstGeom prst="rect">
              <a:avLst/>
            </a:prstGeom>
            <a:noFill/>
          </p:spPr>
        </p:pic>
        <p:pic>
          <p:nvPicPr>
            <p:cNvPr id="92" name="Picture 21" descr="C:\Users\phelland.REDMOND\AppData\Local\Microsoft\Windows\Temporary Internet Files\Content.IE5\R1MX6P16\MCj04348170000[1].png"/>
            <p:cNvPicPr>
              <a:picLocks noChangeAspect="1" noChangeArrowheads="1"/>
            </p:cNvPicPr>
            <p:nvPr/>
          </p:nvPicPr>
          <p:blipFill>
            <a:blip r:embed="rId5"/>
            <a:srcRect/>
            <a:stretch>
              <a:fillRect/>
            </a:stretch>
          </p:blipFill>
          <p:spPr bwMode="auto">
            <a:xfrm>
              <a:off x="987395" y="4143380"/>
              <a:ext cx="512771" cy="512771"/>
            </a:xfrm>
            <a:prstGeom prst="rect">
              <a:avLst/>
            </a:prstGeom>
            <a:noFill/>
          </p:spPr>
        </p:pic>
      </p:grpSp>
      <p:grpSp>
        <p:nvGrpSpPr>
          <p:cNvPr id="18" name="Group 119"/>
          <p:cNvGrpSpPr/>
          <p:nvPr/>
        </p:nvGrpSpPr>
        <p:grpSpPr>
          <a:xfrm>
            <a:off x="1071538" y="4929198"/>
            <a:ext cx="8001057" cy="1531155"/>
            <a:chOff x="1071538" y="4929198"/>
            <a:chExt cx="8001057" cy="1531155"/>
          </a:xfrm>
        </p:grpSpPr>
        <p:sp>
          <p:nvSpPr>
            <p:cNvPr id="113" name="Can 112"/>
            <p:cNvSpPr/>
            <p:nvPr/>
          </p:nvSpPr>
          <p:spPr>
            <a:xfrm rot="16200000" flipV="1">
              <a:off x="2571737" y="4714884"/>
              <a:ext cx="285751"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2" name="Can 111"/>
            <p:cNvSpPr/>
            <p:nvPr/>
          </p:nvSpPr>
          <p:spPr>
            <a:xfrm rot="16200000" flipV="1">
              <a:off x="3643307" y="4889292"/>
              <a:ext cx="714379"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0" name="Can 109"/>
            <p:cNvSpPr/>
            <p:nvPr/>
          </p:nvSpPr>
          <p:spPr>
            <a:xfrm rot="16200000" flipV="1">
              <a:off x="4572000" y="5008027"/>
              <a:ext cx="857256"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8" name="Can 107"/>
            <p:cNvSpPr/>
            <p:nvPr/>
          </p:nvSpPr>
          <p:spPr>
            <a:xfrm rot="16200000" flipV="1">
              <a:off x="5643570" y="5072074"/>
              <a:ext cx="1000131"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6" name="Can 105"/>
            <p:cNvSpPr/>
            <p:nvPr/>
          </p:nvSpPr>
          <p:spPr>
            <a:xfrm rot="16200000" flipV="1">
              <a:off x="6648465" y="5148274"/>
              <a:ext cx="1133484"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3" name="Can 102"/>
            <p:cNvSpPr/>
            <p:nvPr/>
          </p:nvSpPr>
          <p:spPr>
            <a:xfrm rot="16200000" flipV="1">
              <a:off x="7505720" y="5219712"/>
              <a:ext cx="1133484"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98" name="Can 97"/>
            <p:cNvSpPr/>
            <p:nvPr/>
          </p:nvSpPr>
          <p:spPr>
            <a:xfrm rot="16200000" flipV="1">
              <a:off x="4852822" y="1235118"/>
              <a:ext cx="127110" cy="7689678"/>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96" name="Can 95"/>
            <p:cNvSpPr/>
            <p:nvPr/>
          </p:nvSpPr>
          <p:spPr>
            <a:xfrm rot="16200000" flipV="1">
              <a:off x="2750331" y="4607727"/>
              <a:ext cx="214314" cy="1000132"/>
            </a:xfrm>
            <a:prstGeom prst="can">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97" name="Cloud 96"/>
            <p:cNvSpPr/>
            <p:nvPr/>
          </p:nvSpPr>
          <p:spPr>
            <a:xfrm>
              <a:off x="2071670" y="5000636"/>
              <a:ext cx="428628" cy="250033"/>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99" name="Cloud 98"/>
            <p:cNvSpPr/>
            <p:nvPr/>
          </p:nvSpPr>
          <p:spPr>
            <a:xfrm>
              <a:off x="3143240" y="5000636"/>
              <a:ext cx="500066" cy="276228"/>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1" name="Cloud 100"/>
            <p:cNvSpPr/>
            <p:nvPr/>
          </p:nvSpPr>
          <p:spPr>
            <a:xfrm>
              <a:off x="4071934" y="5000636"/>
              <a:ext cx="500066" cy="276228"/>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2" name="Cloud 101"/>
            <p:cNvSpPr/>
            <p:nvPr/>
          </p:nvSpPr>
          <p:spPr>
            <a:xfrm rot="5400000">
              <a:off x="7914108" y="5301867"/>
              <a:ext cx="145971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4" name="Cloud 103"/>
            <p:cNvSpPr/>
            <p:nvPr/>
          </p:nvSpPr>
          <p:spPr>
            <a:xfrm rot="5400000">
              <a:off x="6913975" y="5199472"/>
              <a:ext cx="1316841"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5" name="Cloud 104"/>
            <p:cNvSpPr/>
            <p:nvPr/>
          </p:nvSpPr>
          <p:spPr>
            <a:xfrm rot="5400000">
              <a:off x="5913843" y="5158991"/>
              <a:ext cx="1316841"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7" name="Cloud 106"/>
            <p:cNvSpPr/>
            <p:nvPr/>
          </p:nvSpPr>
          <p:spPr>
            <a:xfrm rot="5400000">
              <a:off x="4964909" y="5107795"/>
              <a:ext cx="121444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9" name="Cloud 108"/>
            <p:cNvSpPr/>
            <p:nvPr/>
          </p:nvSpPr>
          <p:spPr>
            <a:xfrm rot="5400000">
              <a:off x="3893341" y="5036356"/>
              <a:ext cx="107156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1" name="Cloud 110"/>
            <p:cNvSpPr/>
            <p:nvPr/>
          </p:nvSpPr>
          <p:spPr>
            <a:xfrm rot="5400000">
              <a:off x="2964645" y="4964917"/>
              <a:ext cx="78581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00" name="Cloud 99"/>
            <p:cNvSpPr/>
            <p:nvPr/>
          </p:nvSpPr>
          <p:spPr>
            <a:xfrm>
              <a:off x="2047530" y="5000636"/>
              <a:ext cx="428628" cy="388722"/>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5" name="Cloud 114"/>
            <p:cNvSpPr/>
            <p:nvPr/>
          </p:nvSpPr>
          <p:spPr>
            <a:xfrm>
              <a:off x="7327125" y="5357826"/>
              <a:ext cx="145971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6" name="Cloud 115"/>
            <p:cNvSpPr/>
            <p:nvPr/>
          </p:nvSpPr>
          <p:spPr>
            <a:xfrm>
              <a:off x="5929322" y="5072074"/>
              <a:ext cx="145971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7" name="Cloud 116"/>
            <p:cNvSpPr/>
            <p:nvPr/>
          </p:nvSpPr>
          <p:spPr>
            <a:xfrm>
              <a:off x="4572000" y="5143512"/>
              <a:ext cx="1459717" cy="85725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8" name="Cloud 117"/>
            <p:cNvSpPr/>
            <p:nvPr/>
          </p:nvSpPr>
          <p:spPr>
            <a:xfrm>
              <a:off x="3428992" y="5072074"/>
              <a:ext cx="1459717" cy="642942"/>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sp>
          <p:nvSpPr>
            <p:cNvPr id="119" name="Cloud 118"/>
            <p:cNvSpPr/>
            <p:nvPr/>
          </p:nvSpPr>
          <p:spPr>
            <a:xfrm>
              <a:off x="2357422" y="5000636"/>
              <a:ext cx="1459717" cy="500066"/>
            </a:xfrm>
            <a:prstGeom prst="cloud">
              <a:avLst/>
            </a:prstGeom>
            <a:solidFill>
              <a:schemeClr val="accent2">
                <a:lumMod val="20000"/>
                <a:lumOff val="80000"/>
              </a:schemeClr>
            </a:solidFill>
            <a:ln>
              <a:solidFill>
                <a:schemeClr val="accent2">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grpSp>
      <p:sp>
        <p:nvSpPr>
          <p:cNvPr id="45" name="Rounded Rectangle 44"/>
          <p:cNvSpPr/>
          <p:nvPr/>
        </p:nvSpPr>
        <p:spPr>
          <a:xfrm>
            <a:off x="357158" y="5429264"/>
            <a:ext cx="3786214" cy="1214446"/>
          </a:xfrm>
          <a:prstGeom prst="roundRect">
            <a:avLst>
              <a:gd name="adj" fmla="val 15020"/>
            </a:avLst>
          </a:prstGeom>
          <a:solidFill>
            <a:srgbClr val="FFFF00"/>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algn="ctr" rtl="0" fontAlgn="base">
              <a:spcBef>
                <a:spcPct val="0"/>
              </a:spcBef>
              <a:spcAft>
                <a:spcPct val="0"/>
              </a:spcAft>
              <a:defRPr/>
            </a:pPr>
            <a:r>
              <a:rPr lang="en-US" b="1" kern="1200" dirty="0">
                <a:solidFill>
                  <a:srgbClr val="000000"/>
                </a:solidFill>
                <a:latin typeface="Segoe"/>
                <a:ea typeface="+mn-ea"/>
                <a:cs typeface="+mn-cs"/>
              </a:rPr>
              <a:t>If you </a:t>
            </a:r>
            <a:r>
              <a:rPr lang="en-US" b="1" kern="1200" dirty="0" smtClean="0">
                <a:solidFill>
                  <a:srgbClr val="000000"/>
                </a:solidFill>
                <a:latin typeface="Segoe"/>
                <a:ea typeface="+mn-ea"/>
                <a:cs typeface="+mn-cs"/>
              </a:rPr>
              <a:t>have a </a:t>
            </a:r>
            <a:r>
              <a:rPr lang="en-US" b="1" kern="1200" dirty="0">
                <a:solidFill>
                  <a:srgbClr val="000000"/>
                </a:solidFill>
                <a:latin typeface="Segoe"/>
                <a:ea typeface="+mn-ea"/>
                <a:cs typeface="+mn-cs"/>
              </a:rPr>
              <a:t>parallel app you can have LOTS of computing!</a:t>
            </a:r>
          </a:p>
        </p:txBody>
      </p:sp>
      <p:sp>
        <p:nvSpPr>
          <p:cNvPr id="46" name="Rounded Rectangle 45"/>
          <p:cNvSpPr/>
          <p:nvPr/>
        </p:nvSpPr>
        <p:spPr>
          <a:xfrm>
            <a:off x="533400" y="6119504"/>
            <a:ext cx="3505200" cy="428628"/>
          </a:xfrm>
          <a:prstGeom prst="roundRect">
            <a:avLst>
              <a:gd name="adj" fmla="val 15020"/>
            </a:avLst>
          </a:prstGeom>
          <a:solidFill>
            <a:schemeClr val="accent1"/>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r>
              <a:rPr lang="en-US" sz="2000" b="1" kern="1200" dirty="0">
                <a:solidFill>
                  <a:srgbClr val="000000"/>
                </a:solidFill>
                <a:latin typeface="Segoe"/>
                <a:ea typeface="+mn-ea"/>
                <a:cs typeface="+mn-cs"/>
              </a:rPr>
              <a:t>It is getting </a:t>
            </a:r>
            <a:r>
              <a:rPr lang="en-US" sz="2000" b="1" kern="1200" dirty="0" smtClean="0">
                <a:solidFill>
                  <a:srgbClr val="000000"/>
                </a:solidFill>
                <a:latin typeface="Segoe"/>
                <a:ea typeface="+mn-ea"/>
                <a:cs typeface="+mn-cs"/>
              </a:rPr>
              <a:t>a lot cheaper</a:t>
            </a:r>
            <a:r>
              <a:rPr lang="en-US" sz="2000" b="1" kern="1200" dirty="0">
                <a:solidFill>
                  <a:srgbClr val="000000"/>
                </a:solidFill>
                <a:latin typeface="Segoe"/>
                <a:ea typeface="+mn-ea"/>
                <a:cs typeface="+mn-cs"/>
              </a:rPr>
              <a:t>!</a:t>
            </a:r>
            <a:endParaRPr lang="en-US" sz="2000" b="1" u="sng" kern="1200" dirty="0">
              <a:solidFill>
                <a:srgbClr val="000000"/>
              </a:solidFill>
              <a:latin typeface="Segoe"/>
              <a:ea typeface="+mn-ea"/>
              <a:cs typeface="+mn-cs"/>
            </a:endParaRPr>
          </a:p>
        </p:txBody>
      </p:sp>
    </p:spTree>
  </p:cSld>
  <p:clrMapOvr>
    <a:masterClrMapping/>
  </p:clrMapOvr>
  <p:transition advTm="9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par>
                                <p:cTn id="7" presetID="6" presetClass="emph" presetSubtype="0" fill="hold" nodeType="withEffect">
                                  <p:stCondLst>
                                    <p:cond delay="0"/>
                                  </p:stCondLst>
                                  <p:childTnLst>
                                    <p:animScale>
                                      <p:cBhvr>
                                        <p:cTn id="8" dur="2000" fill="hold"/>
                                        <p:tgtEl>
                                          <p:spTgt spid="1043"/>
                                        </p:tgtEl>
                                      </p:cBhvr>
                                      <p:by x="450000" y="450000"/>
                                    </p:animScale>
                                  </p:childTnLst>
                                </p:cTn>
                              </p:par>
                              <p:par>
                                <p:cTn id="9" presetID="35" presetClass="path" presetSubtype="0" accel="50000" decel="50000" fill="hold" nodeType="withEffect">
                                  <p:stCondLst>
                                    <p:cond delay="0"/>
                                  </p:stCondLst>
                                  <p:childTnLst>
                                    <p:animMotion origin="layout" path="M 8.33333E-7 -1.48148E-6 L -0.19445 0.02107 " pathEditMode="relative" rAng="0" ptsTypes="AA">
                                      <p:cBhvr>
                                        <p:cTn id="10" dur="2000" fill="hold"/>
                                        <p:tgtEl>
                                          <p:spTgt spid="4"/>
                                        </p:tgtEl>
                                        <p:attrNameLst>
                                          <p:attrName>ppt_x</p:attrName>
                                          <p:attrName>ppt_y</p:attrName>
                                        </p:attrNameLst>
                                      </p:cBhvr>
                                      <p:rCtr x="-97" y="10"/>
                                    </p:animMotion>
                                  </p:childTnLst>
                                </p:cTn>
                              </p:par>
                              <p:par>
                                <p:cTn id="11" presetID="35" presetClass="path" presetSubtype="0" accel="50000" decel="50000" fill="hold" grpId="0" nodeType="withEffect">
                                  <p:stCondLst>
                                    <p:cond delay="0"/>
                                  </p:stCondLst>
                                  <p:childTnLst>
                                    <p:animMotion origin="layout" path="M -0.00208 -3.33333E-6 L -0.16615 -0.00185 " pathEditMode="relative" rAng="0" ptsTypes="AA">
                                      <p:cBhvr>
                                        <p:cTn id="12" dur="2000" fill="hold"/>
                                        <p:tgtEl>
                                          <p:spTgt spid="28"/>
                                        </p:tgtEl>
                                        <p:attrNameLst>
                                          <p:attrName>ppt_x</p:attrName>
                                          <p:attrName>ppt_y</p:attrName>
                                        </p:attrNameLst>
                                      </p:cBhvr>
                                      <p:rCtr x="-82" y="-1"/>
                                    </p:animMotion>
                                  </p:childTnLst>
                                </p:cTn>
                              </p:par>
                            </p:childTnLst>
                          </p:cTn>
                        </p:par>
                        <p:par>
                          <p:cTn id="13" fill="hold">
                            <p:stCondLst>
                              <p:cond delay="2000"/>
                            </p:stCondLst>
                            <p:childTnLst>
                              <p:par>
                                <p:cTn id="14" presetID="53" presetClass="entr" presetSubtype="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childTnLst>
                          </p:cTn>
                        </p:par>
                        <p:par>
                          <p:cTn id="19" fill="hold">
                            <p:stCondLst>
                              <p:cond delay="2500"/>
                            </p:stCondLst>
                            <p:childTnLst>
                              <p:par>
                                <p:cTn id="20" presetID="53" presetClass="entr" presetSubtype="0" fill="hold" grpId="0" nodeType="afterEffect">
                                  <p:stCondLst>
                                    <p:cond delay="0"/>
                                  </p:stCondLst>
                                  <p:childTnLst>
                                    <p:set>
                                      <p:cBhvr>
                                        <p:cTn id="21" dur="1" fill="hold">
                                          <p:stCondLst>
                                            <p:cond delay="0"/>
                                          </p:stCondLst>
                                        </p:cTn>
                                        <p:tgtEl>
                                          <p:spTgt spid="44"/>
                                        </p:tgtEl>
                                        <p:attrNameLst>
                                          <p:attrName>style.visibility</p:attrName>
                                        </p:attrNameLst>
                                      </p:cBhvr>
                                      <p:to>
                                        <p:strVal val="visible"/>
                                      </p:to>
                                    </p:set>
                                    <p:anim calcmode="lin" valueType="num">
                                      <p:cBhvr>
                                        <p:cTn id="22" dur="500" fill="hold"/>
                                        <p:tgtEl>
                                          <p:spTgt spid="44"/>
                                        </p:tgtEl>
                                        <p:attrNameLst>
                                          <p:attrName>ppt_w</p:attrName>
                                        </p:attrNameLst>
                                      </p:cBhvr>
                                      <p:tavLst>
                                        <p:tav tm="0">
                                          <p:val>
                                            <p:fltVal val="0"/>
                                          </p:val>
                                        </p:tav>
                                        <p:tav tm="100000">
                                          <p:val>
                                            <p:strVal val="#ppt_w"/>
                                          </p:val>
                                        </p:tav>
                                      </p:tavLst>
                                    </p:anim>
                                    <p:anim calcmode="lin" valueType="num">
                                      <p:cBhvr>
                                        <p:cTn id="23" dur="500" fill="hold"/>
                                        <p:tgtEl>
                                          <p:spTgt spid="44"/>
                                        </p:tgtEl>
                                        <p:attrNameLst>
                                          <p:attrName>ppt_h</p:attrName>
                                        </p:attrNameLst>
                                      </p:cBhvr>
                                      <p:tavLst>
                                        <p:tav tm="0">
                                          <p:val>
                                            <p:fltVal val="0"/>
                                          </p:val>
                                        </p:tav>
                                        <p:tav tm="100000">
                                          <p:val>
                                            <p:strVal val="#ppt_h"/>
                                          </p:val>
                                        </p:tav>
                                      </p:tavLst>
                                    </p:anim>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Effect transition="in" filter="fade">
                                      <p:cBhvr>
                                        <p:cTn id="31" dur="500"/>
                                        <p:tgtEl>
                                          <p:spTgt spid="45"/>
                                        </p:tgtEl>
                                      </p:cBhvr>
                                    </p:animEffect>
                                  </p:childTnLst>
                                </p:cTn>
                              </p:par>
                            </p:childTnLst>
                          </p:cTn>
                        </p:par>
                        <p:par>
                          <p:cTn id="32" fill="hold">
                            <p:stCondLst>
                              <p:cond delay="500"/>
                            </p:stCondLst>
                            <p:childTnLst>
                              <p:par>
                                <p:cTn id="33" presetID="53"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Effect transition="in" filter="fade">
                                      <p:cBhvr>
                                        <p:cTn id="37" dur="500"/>
                                        <p:tgtEl>
                                          <p:spTgt spid="46"/>
                                        </p:tgtEl>
                                      </p:cBhvr>
                                    </p:animEffect>
                                  </p:childTnLst>
                                </p:cTn>
                              </p:par>
                            </p:childTnLst>
                          </p:cTn>
                        </p:par>
                        <p:par>
                          <p:cTn id="38" fill="hold">
                            <p:stCondLst>
                              <p:cond delay="1000"/>
                            </p:stCondLst>
                            <p:childTnLst>
                              <p:par>
                                <p:cTn id="39" presetID="22" presetClass="entr" presetSubtype="8"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0"/>
                                        <p:tgtEl>
                                          <p:spTgt spid="6"/>
                                        </p:tgtEl>
                                      </p:cBhvr>
                                    </p:animEffect>
                                  </p:childTnLst>
                                </p:cTn>
                              </p:par>
                              <p:par>
                                <p:cTn id="42" presetID="22" presetClass="entr" presetSubtype="8" fill="hold" nodeType="with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0"/>
                                        <p:tgtEl>
                                          <p:spTgt spid="18"/>
                                        </p:tgtEl>
                                      </p:cBhvr>
                                    </p:animEffect>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2000"/>
                                        <p:tgtEl>
                                          <p:spTgt spid="17"/>
                                        </p:tgtEl>
                                      </p:cBhvr>
                                    </p:animEffect>
                                  </p:childTnLst>
                                </p:cTn>
                              </p:par>
                              <p:par>
                                <p:cTn id="52" presetID="10" presetClass="exit" presetSubtype="0" fill="hold" nodeType="withEffect">
                                  <p:stCondLst>
                                    <p:cond delay="0"/>
                                  </p:stCondLst>
                                  <p:childTnLst>
                                    <p:animEffect transition="out" filter="fade">
                                      <p:cBhvr>
                                        <p:cTn id="53" dur="2000"/>
                                        <p:tgtEl>
                                          <p:spTgt spid="3"/>
                                        </p:tgtEl>
                                      </p:cBhvr>
                                    </p:animEffect>
                                    <p:set>
                                      <p:cBhvr>
                                        <p:cTn id="54" dur="1" fill="hold">
                                          <p:stCondLst>
                                            <p:cond delay="19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43" grpId="0" animBg="1"/>
      <p:bldP spid="44" grpId="0" animBg="1"/>
      <p:bldP spid="45"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effectLst/>
              </a:rPr>
              <a:t>It's An Industry Thing</a:t>
            </a:r>
            <a:endParaRPr lang="en-US" dirty="0">
              <a:effectLst/>
            </a:endParaRPr>
          </a:p>
        </p:txBody>
      </p:sp>
      <p:sp>
        <p:nvSpPr>
          <p:cNvPr id="5" name="Text Placeholder 4"/>
          <p:cNvSpPr>
            <a:spLocks noGrp="1"/>
          </p:cNvSpPr>
          <p:nvPr>
            <p:ph type="body" sz="quarter" idx="10"/>
          </p:nvPr>
        </p:nvSpPr>
        <p:spPr>
          <a:xfrm>
            <a:off x="381000" y="1411552"/>
            <a:ext cx="8382000" cy="2609945"/>
          </a:xfrm>
        </p:spPr>
        <p:txBody>
          <a:bodyPr/>
          <a:lstStyle/>
          <a:p>
            <a:r>
              <a:rPr lang="en-US" dirty="0" smtClean="0">
                <a:effectLst/>
              </a:rPr>
              <a:t>Open MP</a:t>
            </a:r>
          </a:p>
          <a:p>
            <a:r>
              <a:rPr lang="en-US" dirty="0" smtClean="0">
                <a:effectLst/>
              </a:rPr>
              <a:t>Intel TBB</a:t>
            </a:r>
          </a:p>
          <a:p>
            <a:r>
              <a:rPr lang="en-US" dirty="0" smtClean="0">
                <a:effectLst/>
              </a:rPr>
              <a:t>Java libraries</a:t>
            </a:r>
          </a:p>
          <a:p>
            <a:r>
              <a:rPr lang="en-US" dirty="0" smtClean="0">
                <a:effectLst/>
              </a:rPr>
              <a:t>Open CL</a:t>
            </a:r>
          </a:p>
          <a:p>
            <a:r>
              <a:rPr lang="en-US" dirty="0" err="1" smtClean="0"/>
              <a:t>nVidia</a:t>
            </a:r>
            <a:r>
              <a:rPr lang="en-US" dirty="0" smtClean="0"/>
              <a:t> CUDA</a:t>
            </a:r>
            <a:endParaRPr lang="en-US" dirty="0">
              <a:effectLst/>
            </a:endParaRPr>
          </a:p>
        </p:txBody>
      </p:sp>
      <p:pic>
        <p:nvPicPr>
          <p:cNvPr id="5121" name="Picture 2" descr="image002"/>
          <p:cNvPicPr>
            <a:picLocks noChangeAspect="1" noChangeArrowheads="1"/>
          </p:cNvPicPr>
          <p:nvPr/>
        </p:nvPicPr>
        <p:blipFill>
          <a:blip r:embed="rId3"/>
          <a:srcRect/>
          <a:stretch>
            <a:fillRect/>
          </a:stretch>
        </p:blipFill>
        <p:spPr bwMode="auto">
          <a:xfrm>
            <a:off x="3352800" y="2438380"/>
            <a:ext cx="5364163" cy="4022746"/>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30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effectLst/>
              </a:rPr>
              <a:t>What Can I Do with These Cores</a:t>
            </a:r>
            <a:endParaRPr lang="en-GB" dirty="0">
              <a:effectLst/>
            </a:endParaRPr>
          </a:p>
        </p:txBody>
      </p:sp>
      <p:sp>
        <p:nvSpPr>
          <p:cNvPr id="3" name="Content Placeholder 2"/>
          <p:cNvSpPr>
            <a:spLocks noGrp="1"/>
          </p:cNvSpPr>
          <p:nvPr>
            <p:ph idx="1"/>
          </p:nvPr>
        </p:nvSpPr>
        <p:spPr>
          <a:xfrm>
            <a:off x="381000" y="1412874"/>
            <a:ext cx="8382000" cy="917174"/>
          </a:xfrm>
        </p:spPr>
        <p:txBody>
          <a:bodyPr/>
          <a:lstStyle/>
          <a:p>
            <a:r>
              <a:rPr lang="en-US" dirty="0" smtClean="0">
                <a:effectLst/>
              </a:rPr>
              <a:t>Decouple</a:t>
            </a:r>
          </a:p>
          <a:p>
            <a:pPr lvl="1"/>
            <a:r>
              <a:rPr lang="en-US" dirty="0" smtClean="0">
                <a:effectLst/>
              </a:rPr>
              <a:t>Responsiveness, scalability, latency-aware</a:t>
            </a:r>
          </a:p>
        </p:txBody>
      </p:sp>
      <p:pic>
        <p:nvPicPr>
          <p:cNvPr id="9" name="Picture 2" descr="http://img.clubic.com/photo/00409687.jpg"/>
          <p:cNvPicPr>
            <a:picLocks noChangeAspect="1" noChangeArrowheads="1"/>
          </p:cNvPicPr>
          <p:nvPr/>
        </p:nvPicPr>
        <p:blipFill>
          <a:blip r:embed="rId3"/>
          <a:srcRect/>
          <a:stretch>
            <a:fillRect/>
          </a:stretch>
        </p:blipFill>
        <p:spPr bwMode="auto">
          <a:xfrm>
            <a:off x="3581400" y="3124200"/>
            <a:ext cx="2013447" cy="139757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Amdahl’s Law</a:t>
            </a:r>
            <a:endParaRPr lang="en-US" dirty="0">
              <a:effectLst/>
            </a:endParaRPr>
          </a:p>
        </p:txBody>
      </p:sp>
      <p:sp>
        <p:nvSpPr>
          <p:cNvPr id="6" name="Content Placeholder 5"/>
          <p:cNvSpPr>
            <a:spLocks noGrp="1"/>
          </p:cNvSpPr>
          <p:nvPr>
            <p:ph type="body" sz="quarter" idx="10"/>
          </p:nvPr>
        </p:nvSpPr>
        <p:spPr>
          <a:xfrm>
            <a:off x="381000" y="1411552"/>
            <a:ext cx="8382000" cy="4404283"/>
          </a:xfrm>
        </p:spPr>
        <p:txBody>
          <a:bodyPr/>
          <a:lstStyle/>
          <a:p>
            <a:pPr>
              <a:buNone/>
            </a:pPr>
            <a:r>
              <a:rPr lang="en-US" dirty="0" smtClean="0">
                <a:effectLst/>
              </a:rPr>
              <a:t>Maximum speedup:</a:t>
            </a:r>
            <a:br>
              <a:rPr lang="en-US" dirty="0" smtClean="0">
                <a:effectLst/>
              </a:rPr>
            </a:br>
            <a:endParaRPr lang="en-US" sz="1100" dirty="0" smtClean="0">
              <a:effectLst/>
            </a:endParaRPr>
          </a:p>
          <a:p>
            <a:pPr marL="3200400" lvl="1" indent="-338138">
              <a:buNone/>
            </a:pPr>
            <a:r>
              <a:rPr lang="en-US" dirty="0" err="1" smtClean="0">
                <a:effectLst/>
              </a:rPr>
              <a:t>S</a:t>
            </a:r>
            <a:r>
              <a:rPr lang="en-US" baseline="-25000" dirty="0" err="1" smtClean="0">
                <a:effectLst/>
              </a:rPr>
              <a:t>k</a:t>
            </a:r>
            <a:r>
              <a:rPr lang="en-US" baseline="-25000" dirty="0" smtClean="0">
                <a:effectLst/>
              </a:rPr>
              <a:t> </a:t>
            </a:r>
            <a:r>
              <a:rPr lang="en-US" dirty="0" smtClean="0">
                <a:effectLst/>
              </a:rPr>
              <a:t>– speed-up factor for portion k</a:t>
            </a:r>
          </a:p>
          <a:p>
            <a:pPr marL="3200400" lvl="1" indent="-338138">
              <a:buNone/>
            </a:pPr>
            <a:r>
              <a:rPr lang="en-US" dirty="0" err="1" smtClean="0">
                <a:effectLst/>
              </a:rPr>
              <a:t>P</a:t>
            </a:r>
            <a:r>
              <a:rPr lang="en-US" baseline="-25000" dirty="0" err="1" smtClean="0">
                <a:effectLst/>
              </a:rPr>
              <a:t>k</a:t>
            </a:r>
            <a:r>
              <a:rPr lang="en-US" baseline="-25000" dirty="0" smtClean="0">
                <a:effectLst/>
              </a:rPr>
              <a:t> </a:t>
            </a:r>
            <a:r>
              <a:rPr lang="en-US" dirty="0" smtClean="0">
                <a:effectLst/>
              </a:rPr>
              <a:t>– percentage of instructions in</a:t>
            </a:r>
            <a:br>
              <a:rPr lang="en-US" dirty="0" smtClean="0">
                <a:effectLst/>
              </a:rPr>
            </a:br>
            <a:r>
              <a:rPr lang="en-US" dirty="0" smtClean="0">
                <a:effectLst/>
              </a:rPr>
              <a:t>portion k that can parallelized</a:t>
            </a:r>
            <a:br>
              <a:rPr lang="en-US" dirty="0" smtClean="0">
                <a:effectLst/>
              </a:rPr>
            </a:br>
            <a:r>
              <a:rPr lang="en-US" dirty="0" smtClean="0">
                <a:effectLst/>
              </a:rPr>
              <a:t/>
            </a:r>
            <a:br>
              <a:rPr lang="en-US" dirty="0" smtClean="0">
                <a:effectLst/>
              </a:rPr>
            </a:br>
            <a:endParaRPr lang="en-US" sz="600" baseline="-25000" dirty="0" smtClean="0">
              <a:effectLst/>
            </a:endParaRPr>
          </a:p>
          <a:p>
            <a:pPr>
              <a:buNone/>
            </a:pPr>
            <a:r>
              <a:rPr lang="en-US" dirty="0" smtClean="0">
                <a:effectLst/>
              </a:rPr>
              <a:t>Simplified:</a:t>
            </a:r>
            <a:br>
              <a:rPr lang="en-US" dirty="0" smtClean="0">
                <a:effectLst/>
              </a:rPr>
            </a:br>
            <a:endParaRPr lang="en-US" sz="1100" dirty="0" smtClean="0">
              <a:effectLst/>
            </a:endParaRPr>
          </a:p>
          <a:p>
            <a:pPr marL="3378651" lvl="1">
              <a:buNone/>
            </a:pPr>
            <a:r>
              <a:rPr lang="en-US" dirty="0" smtClean="0">
                <a:effectLst/>
              </a:rPr>
              <a:t>P – percentage of instructions that can be parallelized</a:t>
            </a:r>
          </a:p>
          <a:p>
            <a:pPr marL="3378651" lvl="1">
              <a:buNone/>
            </a:pPr>
            <a:r>
              <a:rPr lang="en-US" dirty="0" smtClean="0">
                <a:effectLst/>
              </a:rPr>
              <a:t>N – number of processors</a:t>
            </a:r>
            <a:endParaRPr lang="en-US" dirty="0">
              <a:effectLst/>
            </a:endParaRPr>
          </a:p>
        </p:txBody>
      </p:sp>
      <p:pic>
        <p:nvPicPr>
          <p:cNvPr id="4" name="Picture 2" descr="http://www.platform-solutions.com/images/drgeneamdahl.jpg"/>
          <p:cNvPicPr>
            <a:picLocks noChangeAspect="1" noChangeArrowheads="1"/>
          </p:cNvPicPr>
          <p:nvPr/>
        </p:nvPicPr>
        <p:blipFill>
          <a:blip r:embed="rId4"/>
          <a:srcRect/>
          <a:stretch>
            <a:fillRect/>
          </a:stretch>
        </p:blipFill>
        <p:spPr bwMode="auto">
          <a:xfrm>
            <a:off x="7696200" y="304800"/>
            <a:ext cx="1155286" cy="150688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graphicFrame>
        <p:nvGraphicFramePr>
          <p:cNvPr id="59394" name="Content Placeholder 4"/>
          <p:cNvGraphicFramePr>
            <a:graphicFrameLocks noChangeAspect="1"/>
          </p:cNvGraphicFramePr>
          <p:nvPr/>
        </p:nvGraphicFramePr>
        <p:xfrm>
          <a:off x="685800" y="1871875"/>
          <a:ext cx="2362847" cy="1557125"/>
        </p:xfrm>
        <a:graphic>
          <a:graphicData uri="http://schemas.openxmlformats.org/presentationml/2006/ole">
            <p:oleObj spid="_x0000_s2050" name="Equation" r:id="rId5" imgW="1079280" imgH="711000" progId="Equation.3">
              <p:embed/>
            </p:oleObj>
          </a:graphicData>
        </a:graphic>
      </p:graphicFrame>
      <p:graphicFrame>
        <p:nvGraphicFramePr>
          <p:cNvPr id="59395" name="Content Placeholder 4"/>
          <p:cNvGraphicFramePr>
            <a:graphicFrameLocks noChangeAspect="1"/>
          </p:cNvGraphicFramePr>
          <p:nvPr/>
        </p:nvGraphicFramePr>
        <p:xfrm>
          <a:off x="457200" y="4404791"/>
          <a:ext cx="2668861" cy="2224609"/>
        </p:xfrm>
        <a:graphic>
          <a:graphicData uri="http://schemas.openxmlformats.org/presentationml/2006/ole">
            <p:oleObj spid="_x0000_s2051" name="Equation" r:id="rId6" imgW="1218960" imgH="1015920" progId="Equation.3">
              <p:embed/>
            </p:oleObj>
          </a:graphicData>
        </a:graphic>
      </p:graphicFrame>
    </p:spTree>
  </p:cSld>
  <p:clrMapOvr>
    <a:masterClrMapping/>
  </p:clrMapOvr>
  <p:transition advTm="30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Amdahl by Example</a:t>
            </a:r>
            <a:endParaRPr lang="en-US" dirty="0">
              <a:effectLst/>
            </a:endParaRPr>
          </a:p>
        </p:txBody>
      </p:sp>
      <p:graphicFrame>
        <p:nvGraphicFramePr>
          <p:cNvPr id="5" name="Chart 4"/>
          <p:cNvGraphicFramePr/>
          <p:nvPr/>
        </p:nvGraphicFramePr>
        <p:xfrm>
          <a:off x="503382" y="2072948"/>
          <a:ext cx="8187465" cy="4570916"/>
        </p:xfrm>
        <a:graphic>
          <a:graphicData uri="http://schemas.openxmlformats.org/drawingml/2006/chart">
            <c:chart xmlns:c="http://schemas.openxmlformats.org/drawingml/2006/chart" xmlns:r="http://schemas.openxmlformats.org/officeDocument/2006/relationships" r:id="rId3"/>
          </a:graphicData>
        </a:graphic>
      </p:graphicFrame>
      <p:sp>
        <p:nvSpPr>
          <p:cNvPr id="6" name="Cloud Callout 5"/>
          <p:cNvSpPr/>
          <p:nvPr/>
        </p:nvSpPr>
        <p:spPr bwMode="auto">
          <a:xfrm>
            <a:off x="1676400" y="811260"/>
            <a:ext cx="5791200" cy="1855740"/>
          </a:xfrm>
          <a:prstGeom prst="cloudCallout">
            <a:avLst>
              <a:gd name="adj1" fmla="val 62545"/>
              <a:gd name="adj2" fmla="val -18611"/>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vert="horz" wrap="square" lIns="0" tIns="32146" rIns="0" bIns="32146" numCol="1" rtlCol="0" anchor="t" anchorCtr="0" compatLnSpc="1">
            <a:prstTxWarp prst="textNoShape">
              <a:avLst/>
            </a:prstTxWarp>
            <a:spAutoFit/>
          </a:bodyPr>
          <a:lstStyle/>
          <a:p>
            <a:pPr algn="l" defTabSz="642915" rtl="0" fontAlgn="base">
              <a:spcBef>
                <a:spcPct val="0"/>
              </a:spcBef>
              <a:spcAft>
                <a:spcPct val="0"/>
              </a:spcAft>
            </a:pPr>
            <a:r>
              <a:rPr lang="en-US" sz="2500" u="sng" kern="1200" dirty="0">
                <a:solidFill>
                  <a:srgbClr val="FFFFFF"/>
                </a:solidFill>
                <a:latin typeface="Segoe Light" pitchFamily="64" charset="0"/>
                <a:ea typeface="+mn-ea"/>
                <a:cs typeface="+mn-cs"/>
                <a:sym typeface="Segoe Light" pitchFamily="64" charset="0"/>
              </a:rPr>
              <a:t>Theoretical</a:t>
            </a:r>
            <a:r>
              <a:rPr lang="en-US" sz="2500" kern="1200" dirty="0">
                <a:solidFill>
                  <a:srgbClr val="FFFFFF"/>
                </a:solidFill>
                <a:latin typeface="Segoe Light" pitchFamily="64" charset="0"/>
                <a:ea typeface="+mn-ea"/>
                <a:cs typeface="+mn-cs"/>
                <a:sym typeface="Segoe Light" pitchFamily="64" charset="0"/>
              </a:rPr>
              <a:t> maximum speedup determined by amount of </a:t>
            </a:r>
            <a:r>
              <a:rPr lang="en-US" sz="2500" kern="1200" dirty="0" smtClean="0">
                <a:solidFill>
                  <a:srgbClr val="FFFFFF"/>
                </a:solidFill>
                <a:latin typeface="Segoe Light" pitchFamily="64" charset="0"/>
                <a:ea typeface="+mn-ea"/>
                <a:cs typeface="+mn-cs"/>
                <a:sym typeface="Segoe Light" pitchFamily="64" charset="0"/>
              </a:rPr>
              <a:t>sequential code</a:t>
            </a:r>
            <a:endParaRPr lang="en-US" sz="2500" kern="1200" dirty="0">
              <a:solidFill>
                <a:srgbClr val="FFFFFF"/>
              </a:solidFill>
              <a:latin typeface="Segoe Light" pitchFamily="64" charset="0"/>
              <a:ea typeface="+mn-ea"/>
              <a:cs typeface="+mn-cs"/>
              <a:sym typeface="Segoe Light" pitchFamily="64" charset="0"/>
            </a:endParaRPr>
          </a:p>
        </p:txBody>
      </p:sp>
      <p:pic>
        <p:nvPicPr>
          <p:cNvPr id="7" name="Picture 2" descr="http://www.platform-solutions.com/images/drgeneamdahl.jpg"/>
          <p:cNvPicPr>
            <a:picLocks noChangeAspect="1" noChangeArrowheads="1"/>
          </p:cNvPicPr>
          <p:nvPr/>
        </p:nvPicPr>
        <p:blipFill>
          <a:blip r:embed="rId4"/>
          <a:srcRect/>
          <a:stretch>
            <a:fillRect/>
          </a:stretch>
        </p:blipFill>
        <p:spPr bwMode="auto">
          <a:xfrm>
            <a:off x="7781886" y="1541115"/>
            <a:ext cx="1155286" cy="150688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effectLst/>
              </a:rPr>
              <a:t>Gustafson’s Law</a:t>
            </a:r>
            <a:endParaRPr lang="en-US" dirty="0">
              <a:effectLst/>
            </a:endParaRPr>
          </a:p>
        </p:txBody>
      </p:sp>
      <p:sp>
        <p:nvSpPr>
          <p:cNvPr id="5" name="Text Placeholder 4"/>
          <p:cNvSpPr>
            <a:spLocks noGrp="1"/>
          </p:cNvSpPr>
          <p:nvPr>
            <p:ph type="body" sz="quarter" idx="10"/>
          </p:nvPr>
        </p:nvSpPr>
        <p:spPr>
          <a:xfrm>
            <a:off x="381000" y="1411552"/>
            <a:ext cx="8382000" cy="5164491"/>
          </a:xfrm>
        </p:spPr>
        <p:txBody>
          <a:bodyPr/>
          <a:lstStyle/>
          <a:p>
            <a:pPr>
              <a:buNone/>
            </a:pPr>
            <a:r>
              <a:rPr lang="en-US" dirty="0" smtClean="0">
                <a:effectLst/>
              </a:rPr>
              <a:t>Reevaluating Amdahl's Law</a:t>
            </a:r>
          </a:p>
          <a:p>
            <a:pPr lvl="1"/>
            <a:endParaRPr lang="en-US" dirty="0" smtClean="0">
              <a:effectLst/>
            </a:endParaRPr>
          </a:p>
          <a:p>
            <a:pPr lvl="1"/>
            <a:endParaRPr lang="en-US" dirty="0" smtClean="0">
              <a:effectLst/>
            </a:endParaRPr>
          </a:p>
          <a:p>
            <a:pPr lvl="1"/>
            <a:endParaRPr lang="en-US" dirty="0" smtClean="0">
              <a:effectLst/>
            </a:endParaRPr>
          </a:p>
          <a:p>
            <a:pPr lvl="1">
              <a:buNone/>
            </a:pPr>
            <a:r>
              <a:rPr lang="en-US" dirty="0" smtClean="0">
                <a:effectLst/>
              </a:rPr>
              <a:t>P – number of processors</a:t>
            </a:r>
          </a:p>
          <a:p>
            <a:pPr lvl="1">
              <a:buNone/>
            </a:pPr>
            <a:r>
              <a:rPr lang="el-GR" dirty="0" smtClean="0">
                <a:effectLst/>
              </a:rPr>
              <a:t>α</a:t>
            </a:r>
            <a:r>
              <a:rPr lang="en-US" dirty="0" smtClean="0">
                <a:effectLst/>
              </a:rPr>
              <a:t> – </a:t>
            </a:r>
            <a:r>
              <a:rPr lang="en-GB" dirty="0" smtClean="0">
                <a:effectLst/>
              </a:rPr>
              <a:t>the non-parallelizable part of the process</a:t>
            </a:r>
          </a:p>
          <a:p>
            <a:pPr lvl="1">
              <a:buNone/>
            </a:pPr>
            <a:r>
              <a:rPr lang="en-US" dirty="0" smtClean="0">
                <a:effectLst/>
              </a:rPr>
              <a:t>S – percentage of </a:t>
            </a:r>
            <a:r>
              <a:rPr lang="en-GB" dirty="0" smtClean="0">
                <a:effectLst/>
              </a:rPr>
              <a:t>parallelizable </a:t>
            </a:r>
            <a:r>
              <a:rPr lang="en-US" dirty="0" smtClean="0">
                <a:effectLst/>
              </a:rPr>
              <a:t>instructions</a:t>
            </a:r>
          </a:p>
          <a:p>
            <a:pPr lvl="1"/>
            <a:endParaRPr lang="en-US" dirty="0" smtClean="0">
              <a:effectLst/>
            </a:endParaRPr>
          </a:p>
          <a:p>
            <a:pPr>
              <a:buNone/>
            </a:pPr>
            <a:r>
              <a:rPr lang="en-GB" dirty="0" smtClean="0">
                <a:effectLst/>
              </a:rPr>
              <a:t>Paraphrased</a:t>
            </a:r>
          </a:p>
          <a:p>
            <a:pPr lvl="1">
              <a:buNone/>
            </a:pPr>
            <a:r>
              <a:rPr lang="en-GB" dirty="0" smtClean="0">
                <a:effectLst/>
              </a:rPr>
              <a:t>	“Don’t consider a </a:t>
            </a:r>
            <a:r>
              <a:rPr lang="en-GB" i="1" dirty="0" smtClean="0">
                <a:effectLst/>
              </a:rPr>
              <a:t>fixed problem size</a:t>
            </a:r>
            <a:r>
              <a:rPr lang="en-GB" dirty="0" smtClean="0">
                <a:effectLst/>
              </a:rPr>
              <a:t>, consider what can be done within a </a:t>
            </a:r>
            <a:r>
              <a:rPr lang="en-GB" i="1" dirty="0" smtClean="0">
                <a:effectLst/>
              </a:rPr>
              <a:t>fixed time period</a:t>
            </a:r>
            <a:r>
              <a:rPr lang="en-GB" dirty="0" smtClean="0">
                <a:effectLst/>
              </a:rPr>
              <a:t>”</a:t>
            </a:r>
          </a:p>
        </p:txBody>
      </p:sp>
      <p:pic>
        <p:nvPicPr>
          <p:cNvPr id="6" name="Picture 2" descr="http://upload.wikimedia.org/wikipedia/en/6/6c/John_L_Gustafson_CEO.jpg"/>
          <p:cNvPicPr>
            <a:picLocks noChangeAspect="1" noChangeArrowheads="1"/>
          </p:cNvPicPr>
          <p:nvPr/>
        </p:nvPicPr>
        <p:blipFill>
          <a:blip r:embed="rId4" cstate="print"/>
          <a:srcRect/>
          <a:stretch>
            <a:fillRect/>
          </a:stretch>
        </p:blipFill>
        <p:spPr bwMode="auto">
          <a:xfrm>
            <a:off x="7772400" y="1554192"/>
            <a:ext cx="1124755" cy="157000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graphicFrame>
        <p:nvGraphicFramePr>
          <p:cNvPr id="59395" name="Content Placeholder 4"/>
          <p:cNvGraphicFramePr>
            <a:graphicFrameLocks noChangeAspect="1"/>
          </p:cNvGraphicFramePr>
          <p:nvPr/>
        </p:nvGraphicFramePr>
        <p:xfrm>
          <a:off x="481026" y="2060575"/>
          <a:ext cx="4395774" cy="987425"/>
        </p:xfrm>
        <a:graphic>
          <a:graphicData uri="http://schemas.openxmlformats.org/presentationml/2006/ole">
            <p:oleObj spid="_x0000_s59395" name="Equation" r:id="rId5" imgW="1473120" imgH="330120" progId="Equation.3">
              <p:embed/>
            </p:oleObj>
          </a:graphicData>
        </a:graphic>
      </p:graphicFrame>
      <p:sp>
        <p:nvSpPr>
          <p:cNvPr id="9" name="Cloud Callout 8"/>
          <p:cNvSpPr/>
          <p:nvPr/>
        </p:nvSpPr>
        <p:spPr bwMode="auto">
          <a:xfrm>
            <a:off x="4572000" y="304800"/>
            <a:ext cx="3581400" cy="1270101"/>
          </a:xfrm>
          <a:prstGeom prst="cloudCallout">
            <a:avLst>
              <a:gd name="adj1" fmla="val 51014"/>
              <a:gd name="adj2" fmla="val 42415"/>
            </a:avLst>
          </a:prstGeom>
          <a:ln>
            <a:noFill/>
            <a:headEnd type="none" w="med" len="med"/>
            <a:tailEnd type="none" w="med" len="me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0">
            <a:schemeClr val="accent3"/>
          </a:lnRef>
          <a:fillRef idx="3">
            <a:schemeClr val="accent3"/>
          </a:fillRef>
          <a:effectRef idx="3">
            <a:schemeClr val="accent3"/>
          </a:effectRef>
          <a:fontRef idx="minor">
            <a:schemeClr val="lt1"/>
          </a:fontRef>
        </p:style>
        <p:txBody>
          <a:bodyPr vert="horz" wrap="square" lIns="0" tIns="32146" rIns="0" bIns="32146" numCol="1" rtlCol="0" anchor="t" anchorCtr="0" compatLnSpc="1">
            <a:prstTxWarp prst="textNoShape">
              <a:avLst/>
            </a:prstTxWarp>
            <a:spAutoFit/>
          </a:bodyPr>
          <a:lstStyle/>
          <a:p>
            <a:pPr defTabSz="642915" fontAlgn="base">
              <a:spcBef>
                <a:spcPct val="0"/>
              </a:spcBef>
              <a:spcAft>
                <a:spcPct val="0"/>
              </a:spcAft>
            </a:pPr>
            <a:r>
              <a:rPr lang="en-GB" sz="2500" dirty="0" smtClean="0">
                <a:solidFill>
                  <a:srgbClr val="FFFFFF"/>
                </a:solidFill>
                <a:latin typeface="Segoe Light" pitchFamily="64" charset="0"/>
                <a:sym typeface="Segoe Light" pitchFamily="64" charset="0"/>
              </a:rPr>
              <a:t>Do more stuff in the same time</a:t>
            </a:r>
          </a:p>
        </p:txBody>
      </p:sp>
    </p:spTree>
  </p:cSld>
  <p:clrMapOvr>
    <a:masterClrMapping/>
  </p:clrMapOvr>
  <p:transition advTm="9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effectLst/>
              </a:rPr>
              <a:t>What Can I Do with These Cores</a:t>
            </a:r>
            <a:endParaRPr lang="en-GB" dirty="0">
              <a:effectLst/>
            </a:endParaRPr>
          </a:p>
        </p:txBody>
      </p:sp>
      <p:sp>
        <p:nvSpPr>
          <p:cNvPr id="3" name="Content Placeholder 2"/>
          <p:cNvSpPr>
            <a:spLocks noGrp="1"/>
          </p:cNvSpPr>
          <p:nvPr>
            <p:ph idx="1"/>
          </p:nvPr>
        </p:nvSpPr>
        <p:spPr>
          <a:xfrm>
            <a:off x="381000" y="1412874"/>
            <a:ext cx="8382000" cy="3964162"/>
          </a:xfrm>
        </p:spPr>
        <p:txBody>
          <a:bodyPr/>
          <a:lstStyle/>
          <a:p>
            <a:r>
              <a:rPr lang="en-US" dirty="0" smtClean="0">
                <a:solidFill>
                  <a:schemeClr val="tx1">
                    <a:lumMod val="75000"/>
                  </a:schemeClr>
                </a:solidFill>
                <a:effectLst/>
              </a:rPr>
              <a:t>Decouple</a:t>
            </a:r>
          </a:p>
          <a:p>
            <a:pPr lvl="1"/>
            <a:r>
              <a:rPr lang="en-US" dirty="0" smtClean="0">
                <a:solidFill>
                  <a:schemeClr val="tx1">
                    <a:lumMod val="75000"/>
                  </a:schemeClr>
                </a:solidFill>
                <a:effectLst/>
              </a:rPr>
              <a:t>Responsiveness, scalability, latency-aware</a:t>
            </a:r>
          </a:p>
          <a:p>
            <a:r>
              <a:rPr lang="en-US" dirty="0" smtClean="0">
                <a:effectLst/>
              </a:rPr>
              <a:t>Follow Amdahl</a:t>
            </a:r>
          </a:p>
          <a:p>
            <a:pPr lvl="1"/>
            <a:r>
              <a:rPr lang="en-US" dirty="0" smtClean="0">
                <a:effectLst/>
              </a:rPr>
              <a:t>Go faster wherever you can</a:t>
            </a:r>
          </a:p>
          <a:p>
            <a:r>
              <a:rPr lang="en-US" dirty="0" smtClean="0">
                <a:effectLst/>
              </a:rPr>
              <a:t>Follow Gustafson</a:t>
            </a:r>
          </a:p>
          <a:p>
            <a:pPr lvl="1"/>
            <a:r>
              <a:rPr lang="en-US" dirty="0" smtClean="0">
                <a:effectLst/>
              </a:rPr>
              <a:t>Do more</a:t>
            </a:r>
          </a:p>
          <a:p>
            <a:r>
              <a:rPr lang="en-US" dirty="0" smtClean="0">
                <a:effectLst/>
              </a:rPr>
              <a:t>Use speculative execution </a:t>
            </a:r>
          </a:p>
          <a:p>
            <a:pPr lvl="1"/>
            <a:r>
              <a:rPr lang="en-US" dirty="0" smtClean="0">
                <a:effectLst/>
              </a:rPr>
              <a:t>e.g. pre-fetch and preprocess</a:t>
            </a:r>
          </a:p>
        </p:txBody>
      </p:sp>
      <p:pic>
        <p:nvPicPr>
          <p:cNvPr id="4" name="Picture 6" descr="http://www.xbitlabs.com/images/cpu/core2duo-e6300/processor.jpg"/>
          <p:cNvPicPr>
            <a:picLocks noChangeAspect="1" noChangeArrowheads="1"/>
          </p:cNvPicPr>
          <p:nvPr/>
        </p:nvPicPr>
        <p:blipFill>
          <a:blip r:embed="rId3" cstate="print"/>
          <a:srcRect/>
          <a:stretch>
            <a:fillRect/>
          </a:stretch>
        </p:blipFill>
        <p:spPr bwMode="auto">
          <a:xfrm>
            <a:off x="4866223" y="5529787"/>
            <a:ext cx="1106141" cy="10010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8" descr="http://i.dell.com/images/global/products/precn/sv_precn_intel_processor.jpg"/>
          <p:cNvPicPr>
            <a:picLocks noChangeAspect="1" noChangeArrowheads="1"/>
          </p:cNvPicPr>
          <p:nvPr/>
        </p:nvPicPr>
        <p:blipFill>
          <a:blip r:embed="rId4"/>
          <a:srcRect l="7353" r="9313" b="22145"/>
          <a:stretch>
            <a:fillRect/>
          </a:stretch>
        </p:blipFill>
        <p:spPr bwMode="auto">
          <a:xfrm>
            <a:off x="6172200" y="4876800"/>
            <a:ext cx="1148589" cy="101346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10" descr="http://www.jeffooi.com/Core2-Extreme-Quadx500.jpg"/>
          <p:cNvPicPr>
            <a:picLocks noChangeAspect="1" noChangeArrowheads="1"/>
          </p:cNvPicPr>
          <p:nvPr/>
        </p:nvPicPr>
        <p:blipFill>
          <a:blip r:embed="rId5" cstate="print"/>
          <a:srcRect/>
          <a:stretch>
            <a:fillRect/>
          </a:stretch>
        </p:blipFill>
        <p:spPr bwMode="auto">
          <a:xfrm>
            <a:off x="7478175" y="4290919"/>
            <a:ext cx="1105057" cy="94592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advTm="18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animEffect transition="in" filter="fade">
                                      <p:cBhvr>
                                        <p:cTn id="23" dur="2000"/>
                                        <p:tgtEl>
                                          <p:spTgt spid="3">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fade">
                                      <p:cBhvr>
                                        <p:cTn id="26"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Ray Tracer</a:t>
            </a:r>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pic>
        <p:nvPicPr>
          <p:cNvPr id="64514" name="Picture 2"/>
          <p:cNvPicPr>
            <a:picLocks noChangeAspect="1" noChangeArrowheads="1"/>
          </p:cNvPicPr>
          <p:nvPr/>
        </p:nvPicPr>
        <p:blipFill>
          <a:blip r:embed="rId3"/>
          <a:srcRect/>
          <a:stretch>
            <a:fillRect/>
          </a:stretch>
        </p:blipFill>
        <p:spPr bwMode="auto">
          <a:xfrm>
            <a:off x="609600" y="457200"/>
            <a:ext cx="3743325" cy="3679699"/>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240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664797"/>
          </a:xfrm>
        </p:spPr>
        <p:txBody>
          <a:bodyPr/>
          <a:lstStyle/>
          <a:p>
            <a:r>
              <a:rPr lang="en-US" dirty="0" smtClean="0">
                <a:effectLst/>
              </a:rPr>
              <a:t>Problems for Software People</a:t>
            </a:r>
            <a:endParaRPr lang="en-US" dirty="0">
              <a:effectLst/>
            </a:endParaRPr>
          </a:p>
        </p:txBody>
      </p:sp>
      <p:sp>
        <p:nvSpPr>
          <p:cNvPr id="3" name="Content Placeholder 2"/>
          <p:cNvSpPr>
            <a:spLocks noGrp="1"/>
          </p:cNvSpPr>
          <p:nvPr>
            <p:ph idx="1"/>
          </p:nvPr>
        </p:nvSpPr>
        <p:spPr>
          <a:xfrm>
            <a:off x="381000" y="1412874"/>
            <a:ext cx="8382000" cy="4145750"/>
          </a:xfrm>
        </p:spPr>
        <p:txBody>
          <a:bodyPr/>
          <a:lstStyle/>
          <a:p>
            <a:r>
              <a:rPr lang="en-US" dirty="0" smtClean="0">
                <a:effectLst/>
              </a:rPr>
              <a:t>Multithreaded programming is “hard” today</a:t>
            </a:r>
          </a:p>
          <a:p>
            <a:pPr lvl="1"/>
            <a:r>
              <a:rPr lang="en-US" dirty="0" smtClean="0">
                <a:effectLst/>
              </a:rPr>
              <a:t>Doable </a:t>
            </a:r>
            <a:r>
              <a:rPr lang="en-US" dirty="0" smtClean="0"/>
              <a:t>only by a </a:t>
            </a:r>
            <a:r>
              <a:rPr lang="en-US" dirty="0" smtClean="0">
                <a:effectLst/>
              </a:rPr>
              <a:t>subgroup of senior specialists</a:t>
            </a:r>
          </a:p>
          <a:p>
            <a:pPr lvl="1">
              <a:buNone/>
            </a:pPr>
            <a:r>
              <a:rPr lang="en-US" dirty="0" smtClean="0"/>
              <a:t>	</a:t>
            </a:r>
            <a:r>
              <a:rPr lang="en-US" sz="1800" dirty="0" smtClean="0"/>
              <a:t>Races, deadlocks, </a:t>
            </a:r>
            <a:r>
              <a:rPr lang="en-US" sz="1800" dirty="0" err="1" smtClean="0"/>
              <a:t>livelocks</a:t>
            </a:r>
            <a:r>
              <a:rPr lang="en-US" sz="1800" dirty="0" smtClean="0"/>
              <a:t>, lock convoys, cache coherency overheads, lost event notifications, broken </a:t>
            </a:r>
            <a:r>
              <a:rPr lang="en-US" sz="1800" dirty="0" err="1" smtClean="0"/>
              <a:t>serializability</a:t>
            </a:r>
            <a:r>
              <a:rPr lang="en-US" sz="1800" dirty="0" smtClean="0"/>
              <a:t>, priority inversion, etc…</a:t>
            </a:r>
            <a:endParaRPr lang="en-US" dirty="0" smtClean="0">
              <a:effectLst/>
            </a:endParaRPr>
          </a:p>
          <a:p>
            <a:endParaRPr lang="en-US" dirty="0" smtClean="0">
              <a:effectLst/>
            </a:endParaRPr>
          </a:p>
          <a:p>
            <a:r>
              <a:rPr lang="en-US" dirty="0" smtClean="0">
                <a:effectLst/>
              </a:rPr>
              <a:t>Parallel patterns are </a:t>
            </a:r>
          </a:p>
          <a:p>
            <a:pPr lvl="1"/>
            <a:r>
              <a:rPr lang="en-US" dirty="0" smtClean="0">
                <a:effectLst/>
              </a:rPr>
              <a:t>not prevalent </a:t>
            </a:r>
          </a:p>
          <a:p>
            <a:pPr lvl="1"/>
            <a:r>
              <a:rPr lang="en-US" dirty="0" smtClean="0"/>
              <a:t>not </a:t>
            </a:r>
            <a:r>
              <a:rPr lang="en-US" dirty="0" smtClean="0">
                <a:effectLst/>
              </a:rPr>
              <a:t>well known</a:t>
            </a:r>
          </a:p>
          <a:p>
            <a:pPr lvl="1"/>
            <a:r>
              <a:rPr lang="en-US" dirty="0" smtClean="0">
                <a:effectLst/>
              </a:rPr>
              <a:t>not easy to implement</a:t>
            </a:r>
          </a:p>
        </p:txBody>
      </p:sp>
    </p:spTree>
  </p:cSld>
  <p:clrMapOvr>
    <a:masterClrMapping/>
  </p:clrMapOvr>
  <p:transition advTm="60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AGENDA</a:t>
            </a:r>
            <a:endParaRPr lang="en-US" dirty="0">
              <a:effectLst/>
            </a:endParaRPr>
          </a:p>
        </p:txBody>
      </p:sp>
      <p:sp>
        <p:nvSpPr>
          <p:cNvPr id="3" name="Content Placeholder 2"/>
          <p:cNvSpPr>
            <a:spLocks noGrp="1"/>
          </p:cNvSpPr>
          <p:nvPr>
            <p:ph type="body" sz="quarter" idx="10"/>
          </p:nvPr>
        </p:nvSpPr>
        <p:spPr/>
        <p:txBody>
          <a:bodyPr>
            <a:normAutofit/>
          </a:bodyPr>
          <a:lstStyle/>
          <a:p>
            <a:r>
              <a:rPr lang="en-US" dirty="0" err="1" smtClean="0">
                <a:effectLst/>
              </a:rPr>
              <a:t>ManyCore</a:t>
            </a:r>
            <a:r>
              <a:rPr lang="en-US" dirty="0" smtClean="0">
                <a:effectLst/>
              </a:rPr>
              <a:t> Shift</a:t>
            </a:r>
          </a:p>
          <a:p>
            <a:r>
              <a:rPr lang="en-US" dirty="0" smtClean="0">
                <a:effectLst/>
              </a:rPr>
              <a:t>What can we do about it</a:t>
            </a:r>
          </a:p>
          <a:p>
            <a:r>
              <a:rPr lang="en-US" dirty="0" smtClean="0">
                <a:effectLst/>
              </a:rPr>
              <a:t>Parallel Computing Initiative</a:t>
            </a:r>
          </a:p>
          <a:p>
            <a:endParaRPr lang="en-US" dirty="0" smtClean="0">
              <a:effectLst/>
            </a:endParaRPr>
          </a:p>
          <a:p>
            <a:r>
              <a:rPr lang="en-US" dirty="0" smtClean="0">
                <a:effectLst/>
              </a:rPr>
              <a:t>Some Random DEMO Sample Apps</a:t>
            </a:r>
          </a:p>
        </p:txBody>
      </p:sp>
    </p:spTree>
  </p:cSld>
  <p:clrMapOvr>
    <a:masterClrMapping/>
  </p:clrMapOvr>
  <p:transition advTm="30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17"/>
          <p:cNvSpPr/>
          <p:nvPr/>
        </p:nvSpPr>
        <p:spPr bwMode="auto">
          <a:xfrm>
            <a:off x="37820" y="1570496"/>
            <a:ext cx="9026338" cy="1165140"/>
          </a:xfrm>
          <a:custGeom>
            <a:avLst/>
            <a:gdLst>
              <a:gd name="connsiteX0" fmla="*/ 0 w 12837459"/>
              <a:gd name="connsiteY0" fmla="*/ 2205317 h 2205317"/>
              <a:gd name="connsiteX1" fmla="*/ 5396753 w 12837459"/>
              <a:gd name="connsiteY1" fmla="*/ 1541929 h 2205317"/>
              <a:gd name="connsiteX2" fmla="*/ 5576047 w 12837459"/>
              <a:gd name="connsiteY2" fmla="*/ 1039906 h 2205317"/>
              <a:gd name="connsiteX3" fmla="*/ 10739718 w 12837459"/>
              <a:gd name="connsiteY3" fmla="*/ 699247 h 2205317"/>
              <a:gd name="connsiteX4" fmla="*/ 10954871 w 12837459"/>
              <a:gd name="connsiteY4" fmla="*/ 268941 h 2205317"/>
              <a:gd name="connsiteX5" fmla="*/ 12837459 w 12837459"/>
              <a:gd name="connsiteY5" fmla="*/ 0 h 2205317"/>
              <a:gd name="connsiteX0" fmla="*/ 0 w 12837459"/>
              <a:gd name="connsiteY0" fmla="*/ 2205317 h 2205317"/>
              <a:gd name="connsiteX1" fmla="*/ 5396753 w 12837459"/>
              <a:gd name="connsiteY1" fmla="*/ 1541929 h 2205317"/>
              <a:gd name="connsiteX2" fmla="*/ 5576047 w 12837459"/>
              <a:gd name="connsiteY2" fmla="*/ 1039906 h 2205317"/>
              <a:gd name="connsiteX3" fmla="*/ 10526946 w 12837459"/>
              <a:gd name="connsiteY3" fmla="*/ 1009771 h 2205317"/>
              <a:gd name="connsiteX4" fmla="*/ 10954871 w 12837459"/>
              <a:gd name="connsiteY4" fmla="*/ 268941 h 2205317"/>
              <a:gd name="connsiteX5" fmla="*/ 12837459 w 12837459"/>
              <a:gd name="connsiteY5" fmla="*/ 0 h 2205317"/>
              <a:gd name="connsiteX0" fmla="*/ 0 w 12837459"/>
              <a:gd name="connsiteY0" fmla="*/ 2205317 h 2205317"/>
              <a:gd name="connsiteX1" fmla="*/ 5396753 w 12837459"/>
              <a:gd name="connsiteY1" fmla="*/ 1852454 h 2205317"/>
              <a:gd name="connsiteX2" fmla="*/ 5576047 w 12837459"/>
              <a:gd name="connsiteY2" fmla="*/ 1039906 h 2205317"/>
              <a:gd name="connsiteX3" fmla="*/ 10526946 w 12837459"/>
              <a:gd name="connsiteY3" fmla="*/ 1009771 h 2205317"/>
              <a:gd name="connsiteX4" fmla="*/ 10954871 w 12837459"/>
              <a:gd name="connsiteY4" fmla="*/ 268941 h 2205317"/>
              <a:gd name="connsiteX5" fmla="*/ 12837459 w 12837459"/>
              <a:gd name="connsiteY5" fmla="*/ 0 h 2205317"/>
              <a:gd name="connsiteX0" fmla="*/ 0 w 12837459"/>
              <a:gd name="connsiteY0" fmla="*/ 2205317 h 2205317"/>
              <a:gd name="connsiteX1" fmla="*/ 5396753 w 12837459"/>
              <a:gd name="connsiteY1" fmla="*/ 1852454 h 2205317"/>
              <a:gd name="connsiteX2" fmla="*/ 5576047 w 12837459"/>
              <a:gd name="connsiteY2" fmla="*/ 1350431 h 2205317"/>
              <a:gd name="connsiteX3" fmla="*/ 10526946 w 12837459"/>
              <a:gd name="connsiteY3" fmla="*/ 1009771 h 2205317"/>
              <a:gd name="connsiteX4" fmla="*/ 10954871 w 12837459"/>
              <a:gd name="connsiteY4" fmla="*/ 268941 h 2205317"/>
              <a:gd name="connsiteX5" fmla="*/ 12837459 w 12837459"/>
              <a:gd name="connsiteY5" fmla="*/ 0 h 2205317"/>
              <a:gd name="connsiteX0" fmla="*/ 0 w 12837459"/>
              <a:gd name="connsiteY0" fmla="*/ 2205317 h 2205317"/>
              <a:gd name="connsiteX1" fmla="*/ 5396753 w 12837459"/>
              <a:gd name="connsiteY1" fmla="*/ 1852454 h 2205317"/>
              <a:gd name="connsiteX2" fmla="*/ 5576047 w 12837459"/>
              <a:gd name="connsiteY2" fmla="*/ 1350431 h 2205317"/>
              <a:gd name="connsiteX3" fmla="*/ 10742802 w 12837459"/>
              <a:gd name="connsiteY3" fmla="*/ 1009771 h 2205317"/>
              <a:gd name="connsiteX4" fmla="*/ 10954871 w 12837459"/>
              <a:gd name="connsiteY4" fmla="*/ 268941 h 2205317"/>
              <a:gd name="connsiteX5" fmla="*/ 12837459 w 12837459"/>
              <a:gd name="connsiteY5" fmla="*/ 0 h 220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7459" h="2205317">
                <a:moveTo>
                  <a:pt x="0" y="2205317"/>
                </a:moveTo>
                <a:lnTo>
                  <a:pt x="5396753" y="1852454"/>
                </a:lnTo>
                <a:lnTo>
                  <a:pt x="5576047" y="1350431"/>
                </a:lnTo>
                <a:lnTo>
                  <a:pt x="10742802" y="1009771"/>
                </a:lnTo>
                <a:lnTo>
                  <a:pt x="10954871" y="268941"/>
                </a:lnTo>
                <a:lnTo>
                  <a:pt x="12837459" y="0"/>
                </a:lnTo>
              </a:path>
            </a:pathLst>
          </a:custGeom>
          <a:noFill/>
          <a:ln w="76200">
            <a:headEnd type="none" w="med" len="med"/>
            <a:tailEnd type="none" w="med" len="med"/>
          </a:ln>
        </p:spPr>
        <p:style>
          <a:lnRef idx="3">
            <a:schemeClr val="accent1"/>
          </a:lnRef>
          <a:fillRef idx="0">
            <a:schemeClr val="accent1"/>
          </a:fillRef>
          <a:effectRef idx="2">
            <a:schemeClr val="accent1"/>
          </a:effectRef>
          <a:fontRef idx="minor">
            <a:schemeClr val="tx1"/>
          </a:fontRef>
        </p:style>
        <p:txBody>
          <a:bodyPr vert="horz" wrap="square" lIns="64291" tIns="32146" rIns="64291" bIns="32146" numCol="1" rtlCol="0" anchor="t" anchorCtr="0" compatLnSpc="1">
            <a:prstTxWarp prst="textNoShape">
              <a:avLst/>
            </a:prstTxWarp>
          </a:bodyPr>
          <a:lstStyle/>
          <a:p>
            <a:pPr algn="l" defTabSz="642915" rtl="0" fontAlgn="base">
              <a:spcBef>
                <a:spcPct val="0"/>
              </a:spcBef>
              <a:spcAft>
                <a:spcPct val="0"/>
              </a:spcAft>
            </a:pPr>
            <a:endParaRPr lang="en-US" sz="3400" kern="1200" dirty="0">
              <a:solidFill>
                <a:srgbClr val="FFFFFF"/>
              </a:solidFill>
              <a:ea typeface="+mn-ea"/>
              <a:cs typeface="+mn-cs"/>
              <a:sym typeface="Segoe Light" pitchFamily="64" charset="0"/>
            </a:endParaRPr>
          </a:p>
        </p:txBody>
      </p:sp>
      <p:sp>
        <p:nvSpPr>
          <p:cNvPr id="14" name="Title 13"/>
          <p:cNvSpPr>
            <a:spLocks noGrp="1"/>
          </p:cNvSpPr>
          <p:nvPr>
            <p:ph type="title"/>
          </p:nvPr>
        </p:nvSpPr>
        <p:spPr/>
        <p:txBody>
          <a:bodyPr/>
          <a:lstStyle/>
          <a:p>
            <a:r>
              <a:rPr lang="en-US" dirty="0" smtClean="0"/>
              <a:t>Parallel Computing Initiative</a:t>
            </a:r>
          </a:p>
        </p:txBody>
      </p:sp>
      <p:pic>
        <p:nvPicPr>
          <p:cNvPr id="40962" name="Picture 2" descr="C:\Users\bartde\AppData\Local\Microsoft\Windows\Temporary Internet Files\Content.IE5\17ANFCST\MCBS01666_0000[1].wmf"/>
          <p:cNvPicPr>
            <a:picLocks noChangeAspect="1" noChangeArrowheads="1"/>
          </p:cNvPicPr>
          <p:nvPr/>
        </p:nvPicPr>
        <p:blipFill>
          <a:blip r:embed="rId3"/>
          <a:srcRect/>
          <a:stretch>
            <a:fillRect/>
          </a:stretch>
        </p:blipFill>
        <p:spPr bwMode="auto">
          <a:xfrm>
            <a:off x="141334" y="1871875"/>
            <a:ext cx="954367" cy="954367"/>
          </a:xfrm>
          <a:prstGeom prst="rect">
            <a:avLst/>
          </a:prstGeom>
          <a:noFill/>
        </p:spPr>
      </p:pic>
      <p:pic>
        <p:nvPicPr>
          <p:cNvPr id="40963" name="Picture 3" descr="C:\Users\bartde\AppData\Local\Microsoft\Windows\Temporary Internet Files\Content.IE5\A2WABGBU\MCj04260500000[1].wmf"/>
          <p:cNvPicPr>
            <a:picLocks noChangeAspect="1" noChangeArrowheads="1"/>
          </p:cNvPicPr>
          <p:nvPr/>
        </p:nvPicPr>
        <p:blipFill>
          <a:blip r:embed="rId4"/>
          <a:srcRect/>
          <a:stretch>
            <a:fillRect/>
          </a:stretch>
        </p:blipFill>
        <p:spPr bwMode="auto">
          <a:xfrm>
            <a:off x="1457750" y="1821646"/>
            <a:ext cx="916716" cy="954367"/>
          </a:xfrm>
          <a:prstGeom prst="rect">
            <a:avLst/>
          </a:prstGeom>
          <a:noFill/>
        </p:spPr>
      </p:pic>
      <p:pic>
        <p:nvPicPr>
          <p:cNvPr id="40964" name="Picture 4" descr="C:\Program Files\Microsoft Office\MEDIA\CAGCAT10\j0285750.wmf"/>
          <p:cNvPicPr>
            <a:picLocks noChangeAspect="1" noChangeArrowheads="1"/>
          </p:cNvPicPr>
          <p:nvPr/>
        </p:nvPicPr>
        <p:blipFill>
          <a:blip r:embed="rId5"/>
          <a:srcRect/>
          <a:stretch>
            <a:fillRect/>
          </a:stretch>
        </p:blipFill>
        <p:spPr bwMode="auto">
          <a:xfrm>
            <a:off x="2663266" y="1922105"/>
            <a:ext cx="1012627" cy="753448"/>
          </a:xfrm>
          <a:prstGeom prst="rect">
            <a:avLst/>
          </a:prstGeom>
          <a:noFill/>
        </p:spPr>
      </p:pic>
      <p:pic>
        <p:nvPicPr>
          <p:cNvPr id="40966" name="Picture 6" descr="http://webwereld.nl/attachments/free/Microsoft_Windows_1.0_gui.jpg"/>
          <p:cNvPicPr>
            <a:picLocks noChangeAspect="1" noChangeArrowheads="1"/>
          </p:cNvPicPr>
          <p:nvPr/>
        </p:nvPicPr>
        <p:blipFill>
          <a:blip r:embed="rId6"/>
          <a:srcRect/>
          <a:stretch>
            <a:fillRect/>
          </a:stretch>
        </p:blipFill>
        <p:spPr bwMode="auto">
          <a:xfrm>
            <a:off x="3969242" y="1972335"/>
            <a:ext cx="1023706" cy="753448"/>
          </a:xfrm>
          <a:prstGeom prst="rect">
            <a:avLst/>
          </a:prstGeom>
          <a:noFill/>
        </p:spPr>
      </p:pic>
      <p:pic>
        <p:nvPicPr>
          <p:cNvPr id="40968" name="Picture 8" descr="C:\Users\bartde\AppData\Local\Microsoft\Windows\Temporary Internet Files\Content.IE5\A2WABGBU\MCj04315550000[1].png"/>
          <p:cNvPicPr>
            <a:picLocks noChangeAspect="1" noChangeArrowheads="1"/>
          </p:cNvPicPr>
          <p:nvPr/>
        </p:nvPicPr>
        <p:blipFill>
          <a:blip r:embed="rId7"/>
          <a:srcRect/>
          <a:stretch>
            <a:fillRect/>
          </a:stretch>
        </p:blipFill>
        <p:spPr bwMode="auto">
          <a:xfrm>
            <a:off x="5275218" y="1922105"/>
            <a:ext cx="1004597" cy="1004597"/>
          </a:xfrm>
          <a:prstGeom prst="rect">
            <a:avLst/>
          </a:prstGeom>
          <a:noFill/>
        </p:spPr>
      </p:pic>
      <p:pic>
        <p:nvPicPr>
          <p:cNvPr id="40969" name="Picture 9" descr="C:\Users\bartde\AppData\Local\Microsoft\Windows\Temporary Internet Files\Content.IE5\17ANFCST\MCj04325700000[1].png"/>
          <p:cNvPicPr>
            <a:picLocks noChangeAspect="1" noChangeArrowheads="1"/>
          </p:cNvPicPr>
          <p:nvPr/>
        </p:nvPicPr>
        <p:blipFill>
          <a:blip r:embed="rId8"/>
          <a:srcRect/>
          <a:stretch>
            <a:fillRect/>
          </a:stretch>
        </p:blipFill>
        <p:spPr bwMode="auto">
          <a:xfrm>
            <a:off x="6530964" y="1821645"/>
            <a:ext cx="1054827" cy="1054827"/>
          </a:xfrm>
          <a:prstGeom prst="rect">
            <a:avLst/>
          </a:prstGeom>
          <a:noFill/>
        </p:spPr>
      </p:pic>
      <p:graphicFrame>
        <p:nvGraphicFramePr>
          <p:cNvPr id="16" name="Content Placeholder 3"/>
          <p:cNvGraphicFramePr>
            <a:graphicFrameLocks/>
          </p:cNvGraphicFramePr>
          <p:nvPr/>
        </p:nvGraphicFramePr>
        <p:xfrm>
          <a:off x="1" y="2826242"/>
          <a:ext cx="9143999" cy="1105057"/>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graphicFrame>
        <p:nvGraphicFramePr>
          <p:cNvPr id="17" name="Diagram 16"/>
          <p:cNvGraphicFramePr/>
          <p:nvPr/>
        </p:nvGraphicFramePr>
        <p:xfrm>
          <a:off x="151774" y="3958723"/>
          <a:ext cx="8840453" cy="163016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19" name="Picture 6" descr="http://www.xbitlabs.com/images/cpu/core2duo-e6300/processor.jpg"/>
          <p:cNvPicPr>
            <a:picLocks noChangeAspect="1" noChangeArrowheads="1"/>
          </p:cNvPicPr>
          <p:nvPr/>
        </p:nvPicPr>
        <p:blipFill>
          <a:blip r:embed="rId17" cstate="print"/>
          <a:srcRect/>
          <a:stretch>
            <a:fillRect/>
          </a:stretch>
        </p:blipFill>
        <p:spPr bwMode="auto">
          <a:xfrm>
            <a:off x="7786710" y="1871875"/>
            <a:ext cx="1106141" cy="100105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0" name="Picture 8" descr="http://i.dell.com/images/global/products/precn/sv_precn_intel_processor.jpg"/>
          <p:cNvPicPr>
            <a:picLocks noChangeAspect="1" noChangeArrowheads="1"/>
          </p:cNvPicPr>
          <p:nvPr/>
        </p:nvPicPr>
        <p:blipFill>
          <a:blip r:embed="rId18"/>
          <a:srcRect l="7353" r="9313" b="22145"/>
          <a:stretch>
            <a:fillRect/>
          </a:stretch>
        </p:blipFill>
        <p:spPr bwMode="auto">
          <a:xfrm>
            <a:off x="7786710" y="1570496"/>
            <a:ext cx="1148589" cy="101346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21" name="Picture 10" descr="http://www.jeffooi.com/Core2-Extreme-Quadx500.jpg"/>
          <p:cNvPicPr>
            <a:picLocks noChangeAspect="1" noChangeArrowheads="1"/>
          </p:cNvPicPr>
          <p:nvPr/>
        </p:nvPicPr>
        <p:blipFill>
          <a:blip r:embed="rId19" cstate="print"/>
          <a:srcRect/>
          <a:stretch>
            <a:fillRect/>
          </a:stretch>
        </p:blipFill>
        <p:spPr bwMode="auto">
          <a:xfrm>
            <a:off x="7836940" y="1285995"/>
            <a:ext cx="1105057" cy="94592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advTm="12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graphicEl>
                                              <a:dgm id="{0DAC4573-28A6-43D1-97B9-BD69A77B2706}"/>
                                            </p:graphicEl>
                                          </p:spTgt>
                                        </p:tgtEl>
                                        <p:attrNameLst>
                                          <p:attrName>style.visibility</p:attrName>
                                        </p:attrNameLst>
                                      </p:cBhvr>
                                      <p:to>
                                        <p:strVal val="visible"/>
                                      </p:to>
                                    </p:set>
                                    <p:animEffect transition="in" filter="fade">
                                      <p:cBhvr>
                                        <p:cTn id="7" dur="2000"/>
                                        <p:tgtEl>
                                          <p:spTgt spid="17">
                                            <p:graphicEl>
                                              <a:dgm id="{0DAC4573-28A6-43D1-97B9-BD69A77B2706}"/>
                                            </p:graphicEl>
                                          </p:spTgt>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7">
                                            <p:graphicEl>
                                              <a:dgm id="{9F91966B-E927-437E-AD4C-2E9D5C7381C2}"/>
                                            </p:graphicEl>
                                          </p:spTgt>
                                        </p:tgtEl>
                                        <p:attrNameLst>
                                          <p:attrName>style.visibility</p:attrName>
                                        </p:attrNameLst>
                                      </p:cBhvr>
                                      <p:to>
                                        <p:strVal val="visible"/>
                                      </p:to>
                                    </p:set>
                                    <p:animEffect transition="in" filter="fade">
                                      <p:cBhvr>
                                        <p:cTn id="11" dur="2000"/>
                                        <p:tgtEl>
                                          <p:spTgt spid="17">
                                            <p:graphicEl>
                                              <a:dgm id="{9F91966B-E927-437E-AD4C-2E9D5C7381C2}"/>
                                            </p:graphic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2000"/>
                                        <p:tgtEl>
                                          <p:spTgt spid="19"/>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2000"/>
                                        <p:tgtEl>
                                          <p:spTgt spid="20"/>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uiExpand="1">
        <p:bldSub>
          <a:bldDgm bld="one"/>
        </p:bldSub>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304800" y="4191000"/>
            <a:ext cx="4038600" cy="2286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0" bIns="45718" numCol="1" rtlCol="0" anchor="t" anchorCtr="0" compatLnSpc="1">
            <a:prstTxWarp prst="textNoShape">
              <a:avLst/>
            </a:prstTxWarp>
          </a:bodyPr>
          <a:lstStyle/>
          <a:p>
            <a:r>
              <a:rPr lang="en-US" b="1" dirty="0" smtClean="0">
                <a:solidFill>
                  <a:srgbClr val="FFFF00"/>
                </a:solidFill>
              </a:rPr>
              <a:t>Applications</a:t>
            </a:r>
          </a:p>
          <a:p>
            <a:pPr marL="271463" lvl="1" indent="-271463">
              <a:spcBef>
                <a:spcPct val="20000"/>
              </a:spcBef>
              <a:buBlip>
                <a:blip r:embed="rId3"/>
              </a:buBlip>
            </a:pPr>
            <a:r>
              <a:rPr lang="en-US" sz="2000" dirty="0" smtClean="0">
                <a:solidFill>
                  <a:schemeClr val="tx1"/>
                </a:solidFill>
                <a:latin typeface="Calibri" pitchFamily="34" charset="0"/>
              </a:rPr>
              <a:t>Ultrasound imaging equipment </a:t>
            </a:r>
          </a:p>
          <a:p>
            <a:pPr marL="271463" lvl="1" indent="-271463">
              <a:spcBef>
                <a:spcPct val="20000"/>
              </a:spcBef>
              <a:buBlip>
                <a:blip r:embed="rId3"/>
              </a:buBlip>
            </a:pPr>
            <a:r>
              <a:rPr lang="en-US" sz="2000" dirty="0" smtClean="0">
                <a:solidFill>
                  <a:schemeClr val="tx1"/>
                </a:solidFill>
                <a:latin typeface="Calibri" pitchFamily="34" charset="0"/>
              </a:rPr>
              <a:t>Media encode/decode</a:t>
            </a:r>
          </a:p>
          <a:p>
            <a:pPr marL="271463" lvl="1" indent="-271463">
              <a:spcBef>
                <a:spcPct val="20000"/>
              </a:spcBef>
              <a:buBlip>
                <a:blip r:embed="rId3"/>
              </a:buBlip>
            </a:pPr>
            <a:r>
              <a:rPr lang="en-US" sz="2000" dirty="0" smtClean="0">
                <a:solidFill>
                  <a:schemeClr val="tx1"/>
                </a:solidFill>
                <a:latin typeface="Calibri" pitchFamily="34" charset="0"/>
              </a:rPr>
              <a:t>Image processing/ enhancement</a:t>
            </a:r>
          </a:p>
          <a:p>
            <a:pPr marL="271463" lvl="1" indent="-271463">
              <a:spcBef>
                <a:spcPct val="20000"/>
              </a:spcBef>
              <a:buBlip>
                <a:blip r:embed="rId3"/>
              </a:buBlip>
            </a:pPr>
            <a:r>
              <a:rPr lang="en-US" sz="2000" dirty="0" smtClean="0">
                <a:solidFill>
                  <a:schemeClr val="tx1"/>
                </a:solidFill>
                <a:latin typeface="Calibri" pitchFamily="34" charset="0"/>
              </a:rPr>
              <a:t>Data visualization</a:t>
            </a:r>
          </a:p>
        </p:txBody>
      </p:sp>
      <p:sp>
        <p:nvSpPr>
          <p:cNvPr id="36" name="Rounded Rectangle 35"/>
          <p:cNvSpPr/>
          <p:nvPr/>
        </p:nvSpPr>
        <p:spPr bwMode="auto">
          <a:xfrm>
            <a:off x="4876800" y="1408671"/>
            <a:ext cx="3962400" cy="2286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r>
              <a:rPr lang="en-US" b="1" dirty="0" smtClean="0">
                <a:solidFill>
                  <a:srgbClr val="FFFF00"/>
                </a:solidFill>
              </a:rPr>
              <a:t>Applications</a:t>
            </a:r>
          </a:p>
          <a:p>
            <a:pPr marL="271463" lvl="1" indent="-271463">
              <a:spcBef>
                <a:spcPct val="20000"/>
              </a:spcBef>
              <a:buBlip>
                <a:blip r:embed="rId3"/>
              </a:buBlip>
            </a:pPr>
            <a:r>
              <a:rPr lang="en-US" sz="2000" dirty="0" smtClean="0">
                <a:solidFill>
                  <a:schemeClr val="tx1"/>
                </a:solidFill>
                <a:latin typeface="Calibri" pitchFamily="34" charset="0"/>
              </a:rPr>
              <a:t>Automotive control system </a:t>
            </a:r>
          </a:p>
          <a:p>
            <a:pPr marL="271463" lvl="1" indent="-271463">
              <a:spcBef>
                <a:spcPct val="20000"/>
              </a:spcBef>
              <a:buBlip>
                <a:blip r:embed="rId3"/>
              </a:buBlip>
            </a:pPr>
            <a:r>
              <a:rPr lang="en-US" sz="2000" dirty="0" smtClean="0">
                <a:solidFill>
                  <a:schemeClr val="tx1"/>
                </a:solidFill>
                <a:latin typeface="Calibri" pitchFamily="34" charset="0"/>
              </a:rPr>
              <a:t>Internet – based photo services</a:t>
            </a:r>
          </a:p>
          <a:p>
            <a:endParaRPr lang="en-US" sz="2400" dirty="0" smtClean="0">
              <a:solidFill>
                <a:schemeClr val="bg1"/>
              </a:solidFill>
            </a:endParaRPr>
          </a:p>
          <a:p>
            <a:endParaRPr lang="en-US" sz="2400" dirty="0" smtClean="0">
              <a:solidFill>
                <a:schemeClr val="bg1"/>
              </a:solidFill>
            </a:endParaRPr>
          </a:p>
          <a:p>
            <a:endParaRPr lang="en-US" sz="2400" dirty="0">
              <a:solidFill>
                <a:schemeClr val="bg1"/>
              </a:solidFill>
            </a:endParaRPr>
          </a:p>
        </p:txBody>
      </p:sp>
      <p:sp>
        <p:nvSpPr>
          <p:cNvPr id="35" name="Rounded Rectangle 34"/>
          <p:cNvSpPr/>
          <p:nvPr/>
        </p:nvSpPr>
        <p:spPr bwMode="auto">
          <a:xfrm>
            <a:off x="381000" y="1408671"/>
            <a:ext cx="3962400" cy="2286000"/>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1436" tIns="45718" rIns="91436" bIns="45718" numCol="1" rtlCol="0" anchor="t" anchorCtr="0" compatLnSpc="1">
            <a:prstTxWarp prst="textNoShape">
              <a:avLst/>
            </a:prstTxWarp>
          </a:bodyPr>
          <a:lstStyle/>
          <a:p>
            <a:r>
              <a:rPr lang="en-US" b="1" dirty="0" smtClean="0">
                <a:solidFill>
                  <a:srgbClr val="FFFF00"/>
                </a:solidFill>
              </a:rPr>
              <a:t>Applications</a:t>
            </a:r>
            <a:endParaRPr lang="en-US" sz="2400" b="1" dirty="0" smtClean="0">
              <a:solidFill>
                <a:srgbClr val="FFFF00"/>
              </a:solidFill>
            </a:endParaRPr>
          </a:p>
          <a:p>
            <a:pPr marL="271463" lvl="1" indent="-271463">
              <a:spcBef>
                <a:spcPct val="20000"/>
              </a:spcBef>
              <a:buBlip>
                <a:blip r:embed="rId3"/>
              </a:buBlip>
            </a:pPr>
            <a:r>
              <a:rPr lang="en-US" sz="2000" dirty="0" smtClean="0">
                <a:solidFill>
                  <a:schemeClr val="tx1"/>
                </a:solidFill>
                <a:latin typeface="Calibri" pitchFamily="34" charset="0"/>
              </a:rPr>
              <a:t>Robotics-based manufacturing assembly line</a:t>
            </a:r>
          </a:p>
          <a:p>
            <a:pPr marL="271463" lvl="1" indent="-271463">
              <a:spcBef>
                <a:spcPct val="20000"/>
              </a:spcBef>
              <a:buBlip>
                <a:blip r:embed="rId3"/>
              </a:buBlip>
            </a:pPr>
            <a:r>
              <a:rPr lang="en-US" sz="2000" dirty="0" err="1" smtClean="0">
                <a:solidFill>
                  <a:schemeClr val="tx1"/>
                </a:solidFill>
                <a:latin typeface="Calibri" pitchFamily="34" charset="0"/>
              </a:rPr>
              <a:t>Silverlight</a:t>
            </a:r>
            <a:r>
              <a:rPr lang="en-US" sz="2000" dirty="0" smtClean="0">
                <a:solidFill>
                  <a:schemeClr val="tx1"/>
                </a:solidFill>
                <a:latin typeface="Calibri" pitchFamily="34" charset="0"/>
              </a:rPr>
              <a:t> Olympics viewer</a:t>
            </a:r>
            <a:br>
              <a:rPr lang="en-US" sz="2000" dirty="0" smtClean="0">
                <a:solidFill>
                  <a:schemeClr val="tx1"/>
                </a:solidFill>
                <a:latin typeface="Calibri" pitchFamily="34" charset="0"/>
              </a:rPr>
            </a:br>
            <a:r>
              <a:rPr lang="en-US" sz="2000" dirty="0" smtClean="0">
                <a:solidFill>
                  <a:schemeClr val="bg1"/>
                </a:solidFill>
              </a:rPr>
              <a:t/>
            </a:r>
            <a:br>
              <a:rPr lang="en-US" sz="2000" dirty="0" smtClean="0">
                <a:solidFill>
                  <a:schemeClr val="bg1"/>
                </a:solidFill>
              </a:rPr>
            </a:br>
            <a:endParaRPr lang="en-US" sz="2000" dirty="0" smtClean="0">
              <a:solidFill>
                <a:schemeClr val="bg1"/>
              </a:solidFill>
            </a:endParaRPr>
          </a:p>
          <a:p>
            <a:pPr>
              <a:buFont typeface="Arial" pitchFamily="34" charset="0"/>
              <a:buChar char="•"/>
            </a:pPr>
            <a:endParaRPr lang="en-US" sz="2000" dirty="0" smtClean="0">
              <a:solidFill>
                <a:schemeClr val="bg1"/>
              </a:solidFill>
            </a:endParaRPr>
          </a:p>
          <a:p>
            <a:pPr>
              <a:buFont typeface="Arial" pitchFamily="34" charset="0"/>
              <a:buChar char="•"/>
            </a:pPr>
            <a:endParaRPr lang="en-US" sz="2000" dirty="0" smtClean="0">
              <a:solidFill>
                <a:schemeClr val="bg1"/>
              </a:solidFill>
            </a:endParaRPr>
          </a:p>
          <a:p>
            <a:endParaRPr lang="en-US" sz="2400" dirty="0">
              <a:solidFill>
                <a:schemeClr val="bg1"/>
              </a:solidFill>
            </a:endParaRPr>
          </a:p>
        </p:txBody>
      </p:sp>
      <p:sp>
        <p:nvSpPr>
          <p:cNvPr id="3" name="Up-Down Arrow 2"/>
          <p:cNvSpPr/>
          <p:nvPr/>
        </p:nvSpPr>
        <p:spPr>
          <a:xfrm>
            <a:off x="4191000" y="1066800"/>
            <a:ext cx="838200" cy="5791200"/>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bg1"/>
              </a:solidFill>
            </a:endParaRPr>
          </a:p>
        </p:txBody>
      </p:sp>
      <p:sp>
        <p:nvSpPr>
          <p:cNvPr id="4" name="Up-Down Arrow 3"/>
          <p:cNvSpPr/>
          <p:nvPr/>
        </p:nvSpPr>
        <p:spPr>
          <a:xfrm rot="16200000">
            <a:off x="4317663" y="-431463"/>
            <a:ext cx="584875" cy="8763000"/>
          </a:xfrm>
          <a:prstGeom prst="upDownArrow">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solidFill>
                <a:schemeClr val="bg1"/>
              </a:solidFill>
            </a:endParaRPr>
          </a:p>
        </p:txBody>
      </p:sp>
      <p:sp>
        <p:nvSpPr>
          <p:cNvPr id="7" name="TextBox 6"/>
          <p:cNvSpPr txBox="1"/>
          <p:nvPr/>
        </p:nvSpPr>
        <p:spPr>
          <a:xfrm>
            <a:off x="5410200" y="3843865"/>
            <a:ext cx="3340443" cy="254429"/>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gn="r">
              <a:lnSpc>
                <a:spcPts val="1200"/>
              </a:lnSpc>
            </a:pPr>
            <a:r>
              <a:rPr lang="en-US" sz="1600" b="1" dirty="0" smtClean="0">
                <a:solidFill>
                  <a:schemeClr val="bg1"/>
                </a:solidFill>
              </a:rPr>
              <a:t>Distributed Cloud Computing</a:t>
            </a:r>
            <a:endParaRPr lang="en-US" sz="1600" b="1" dirty="0">
              <a:solidFill>
                <a:schemeClr val="bg1"/>
              </a:solidFill>
            </a:endParaRPr>
          </a:p>
        </p:txBody>
      </p:sp>
      <p:sp>
        <p:nvSpPr>
          <p:cNvPr id="8" name="TextBox 7"/>
          <p:cNvSpPr txBox="1"/>
          <p:nvPr/>
        </p:nvSpPr>
        <p:spPr>
          <a:xfrm>
            <a:off x="504561" y="3828219"/>
            <a:ext cx="2057400" cy="246221"/>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a:lnSpc>
                <a:spcPts val="1200"/>
              </a:lnSpc>
            </a:pPr>
            <a:r>
              <a:rPr lang="en-US" sz="1600" b="1" dirty="0" smtClean="0">
                <a:solidFill>
                  <a:schemeClr val="bg1"/>
                </a:solidFill>
              </a:rPr>
              <a:t>Local Computing</a:t>
            </a:r>
          </a:p>
        </p:txBody>
      </p:sp>
      <p:sp>
        <p:nvSpPr>
          <p:cNvPr id="33" name="TextBox 32"/>
          <p:cNvSpPr txBox="1"/>
          <p:nvPr/>
        </p:nvSpPr>
        <p:spPr>
          <a:xfrm>
            <a:off x="4435247" y="1469898"/>
            <a:ext cx="338554" cy="2416302"/>
          </a:xfrm>
          <a:prstGeom prst="rect">
            <a:avLst/>
          </a:prstGeom>
          <a:noFill/>
          <a:ln>
            <a:noFill/>
          </a:ln>
        </p:spPr>
        <p:txBody>
          <a:bodyPr vert="vert" wrap="square" rtlCol="0">
            <a:spAutoFit/>
          </a:bodyPr>
          <a:lstStyle/>
          <a:p>
            <a:pPr>
              <a:lnSpc>
                <a:spcPts val="1200"/>
              </a:lnSpc>
            </a:pPr>
            <a:r>
              <a:rPr lang="en-US" sz="1600" b="1" dirty="0" smtClean="0">
                <a:solidFill>
                  <a:schemeClr val="bg1"/>
                </a:solidFill>
              </a:rPr>
              <a:t>Task  Concurrency</a:t>
            </a:r>
          </a:p>
        </p:txBody>
      </p:sp>
      <p:sp>
        <p:nvSpPr>
          <p:cNvPr id="34" name="TextBox 33"/>
          <p:cNvSpPr txBox="1"/>
          <p:nvPr/>
        </p:nvSpPr>
        <p:spPr>
          <a:xfrm>
            <a:off x="4421790" y="4495800"/>
            <a:ext cx="338554" cy="2119313"/>
          </a:xfrm>
          <a:prstGeom prst="rect">
            <a:avLst/>
          </a:prstGeom>
          <a:noFill/>
          <a:ln>
            <a:noFill/>
          </a:ln>
        </p:spPr>
        <p:txBody>
          <a:bodyPr vert="vert" wrap="square" rtlCol="0">
            <a:spAutoFit/>
          </a:bodyPr>
          <a:lstStyle/>
          <a:p>
            <a:pPr>
              <a:lnSpc>
                <a:spcPts val="1200"/>
              </a:lnSpc>
            </a:pPr>
            <a:r>
              <a:rPr lang="en-US" sz="1600" b="1" dirty="0" smtClean="0">
                <a:solidFill>
                  <a:schemeClr val="bg1"/>
                </a:solidFill>
              </a:rPr>
              <a:t>Data Parallelism</a:t>
            </a:r>
          </a:p>
        </p:txBody>
      </p:sp>
      <p:sp>
        <p:nvSpPr>
          <p:cNvPr id="39" name="Rounded Rectangle 38"/>
          <p:cNvSpPr/>
          <p:nvPr/>
        </p:nvSpPr>
        <p:spPr bwMode="auto">
          <a:xfrm>
            <a:off x="4876800" y="4191000"/>
            <a:ext cx="3886200" cy="22860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t" anchorCtr="0" compatLnSpc="1">
            <a:prstTxWarp prst="textNoShape">
              <a:avLst/>
            </a:prstTxWarp>
          </a:bodyPr>
          <a:lstStyle/>
          <a:p>
            <a:r>
              <a:rPr lang="en-US" b="1" dirty="0" smtClean="0">
                <a:solidFill>
                  <a:srgbClr val="FFFF00"/>
                </a:solidFill>
              </a:rPr>
              <a:t>Applications</a:t>
            </a:r>
          </a:p>
          <a:p>
            <a:pPr marL="271463" lvl="1" indent="-271463">
              <a:spcBef>
                <a:spcPct val="20000"/>
              </a:spcBef>
              <a:buBlip>
                <a:blip r:embed="rId3"/>
              </a:buBlip>
            </a:pPr>
            <a:r>
              <a:rPr lang="en-US" sz="2000" dirty="0" smtClean="0">
                <a:solidFill>
                  <a:schemeClr val="tx1"/>
                </a:solidFill>
                <a:latin typeface="Calibri" pitchFamily="34" charset="0"/>
              </a:rPr>
              <a:t>Enterprise search, OLTP, </a:t>
            </a:r>
            <a:r>
              <a:rPr lang="en-US" sz="2000" dirty="0" err="1" smtClean="0">
                <a:solidFill>
                  <a:schemeClr val="tx1"/>
                </a:solidFill>
                <a:latin typeface="Calibri" pitchFamily="34" charset="0"/>
              </a:rPr>
              <a:t>collab</a:t>
            </a:r>
            <a:endParaRPr lang="en-US" sz="2000" dirty="0" smtClean="0">
              <a:solidFill>
                <a:schemeClr val="tx1"/>
              </a:solidFill>
              <a:latin typeface="Calibri" pitchFamily="34" charset="0"/>
            </a:endParaRPr>
          </a:p>
          <a:p>
            <a:pPr marL="271463" lvl="1" indent="-271463">
              <a:spcBef>
                <a:spcPct val="20000"/>
              </a:spcBef>
              <a:buBlip>
                <a:blip r:embed="rId3"/>
              </a:buBlip>
            </a:pPr>
            <a:r>
              <a:rPr lang="en-US" sz="2000" dirty="0" smtClean="0">
                <a:solidFill>
                  <a:schemeClr val="tx1"/>
                </a:solidFill>
                <a:latin typeface="Calibri" pitchFamily="34" charset="0"/>
              </a:rPr>
              <a:t>Animation / CGI rendering</a:t>
            </a:r>
          </a:p>
          <a:p>
            <a:pPr marL="271463" lvl="1" indent="-271463">
              <a:spcBef>
                <a:spcPct val="20000"/>
              </a:spcBef>
              <a:buBlip>
                <a:blip r:embed="rId3"/>
              </a:buBlip>
            </a:pPr>
            <a:r>
              <a:rPr lang="en-US" sz="2000" dirty="0" smtClean="0">
                <a:solidFill>
                  <a:schemeClr val="tx1"/>
                </a:solidFill>
                <a:latin typeface="Calibri" pitchFamily="34" charset="0"/>
              </a:rPr>
              <a:t>Weather forecasting</a:t>
            </a:r>
          </a:p>
          <a:p>
            <a:pPr marL="271463" lvl="1" indent="-271463">
              <a:spcBef>
                <a:spcPct val="20000"/>
              </a:spcBef>
              <a:buBlip>
                <a:blip r:embed="rId3"/>
              </a:buBlip>
            </a:pPr>
            <a:r>
              <a:rPr lang="en-US" sz="2000" dirty="0" smtClean="0">
                <a:solidFill>
                  <a:schemeClr val="tx1"/>
                </a:solidFill>
                <a:latin typeface="Calibri" pitchFamily="34" charset="0"/>
              </a:rPr>
              <a:t>Seismic monitoring</a:t>
            </a:r>
          </a:p>
          <a:p>
            <a:pPr marL="271463" lvl="1" indent="-271463">
              <a:spcBef>
                <a:spcPct val="20000"/>
              </a:spcBef>
              <a:buBlip>
                <a:blip r:embed="rId3"/>
              </a:buBlip>
            </a:pPr>
            <a:r>
              <a:rPr lang="en-US" sz="2000" dirty="0" smtClean="0">
                <a:solidFill>
                  <a:schemeClr val="tx1"/>
                </a:solidFill>
                <a:latin typeface="Calibri" pitchFamily="34" charset="0"/>
              </a:rPr>
              <a:t>Oil exploration</a:t>
            </a:r>
            <a:r>
              <a:rPr lang="en-US" dirty="0" smtClean="0">
                <a:solidFill>
                  <a:schemeClr val="tx1"/>
                </a:solidFill>
                <a:latin typeface="Calibri" pitchFamily="34" charset="0"/>
              </a:rPr>
              <a:t> </a:t>
            </a:r>
          </a:p>
        </p:txBody>
      </p:sp>
      <p:grpSp>
        <p:nvGrpSpPr>
          <p:cNvPr id="2" name="Group 40"/>
          <p:cNvGrpSpPr/>
          <p:nvPr/>
        </p:nvGrpSpPr>
        <p:grpSpPr>
          <a:xfrm>
            <a:off x="685800" y="1440856"/>
            <a:ext cx="8077201" cy="4746116"/>
            <a:chOff x="685800" y="1440856"/>
            <a:chExt cx="8077201" cy="4746116"/>
          </a:xfrm>
        </p:grpSpPr>
        <p:sp>
          <p:nvSpPr>
            <p:cNvPr id="15" name="TextBox 14"/>
            <p:cNvSpPr txBox="1"/>
            <p:nvPr/>
          </p:nvSpPr>
          <p:spPr>
            <a:xfrm>
              <a:off x="2819400" y="1440856"/>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rmAutofit/>
            </a:bodyPr>
            <a:lstStyle/>
            <a:p>
              <a:pPr algn="ctr"/>
              <a:r>
                <a:rPr lang="en-US" sz="1400" dirty="0" err="1" smtClean="0">
                  <a:solidFill>
                    <a:schemeClr val="bg1"/>
                  </a:solidFill>
                </a:rPr>
                <a:t>IFx</a:t>
              </a:r>
              <a:r>
                <a:rPr lang="en-US" sz="1400" dirty="0" smtClean="0">
                  <a:solidFill>
                    <a:schemeClr val="bg1"/>
                  </a:solidFill>
                </a:rPr>
                <a:t> / CCR</a:t>
              </a:r>
              <a:endParaRPr lang="en-US" sz="1400" dirty="0">
                <a:solidFill>
                  <a:schemeClr val="bg1"/>
                </a:solidFill>
              </a:endParaRPr>
            </a:p>
          </p:txBody>
        </p:sp>
        <p:sp>
          <p:nvSpPr>
            <p:cNvPr id="16" name="TextBox 15"/>
            <p:cNvSpPr txBox="1"/>
            <p:nvPr/>
          </p:nvSpPr>
          <p:spPr>
            <a:xfrm>
              <a:off x="3968784" y="2147907"/>
              <a:ext cx="1365216" cy="317967"/>
            </a:xfrm>
            <a:prstGeom prst="rect">
              <a:avLst/>
            </a:prstGeom>
            <a:solidFill>
              <a:schemeClr val="accent3">
                <a:lumMod val="75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spAutoFit/>
            </a:bodyPr>
            <a:lstStyle/>
            <a:p>
              <a:pPr algn="ctr"/>
              <a:r>
                <a:rPr lang="en-US" sz="1400" dirty="0" smtClean="0">
                  <a:solidFill>
                    <a:schemeClr val="bg1"/>
                  </a:solidFill>
                </a:rPr>
                <a:t>Maestro</a:t>
              </a:r>
              <a:endParaRPr lang="en-US" sz="1400" dirty="0">
                <a:solidFill>
                  <a:schemeClr val="bg1"/>
                </a:solidFill>
              </a:endParaRPr>
            </a:p>
          </p:txBody>
        </p:sp>
        <p:sp>
          <p:nvSpPr>
            <p:cNvPr id="17" name="TextBox 16"/>
            <p:cNvSpPr txBox="1"/>
            <p:nvPr/>
          </p:nvSpPr>
          <p:spPr>
            <a:xfrm>
              <a:off x="1980436" y="2393682"/>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rmAutofit/>
            </a:bodyPr>
            <a:lstStyle/>
            <a:p>
              <a:pPr algn="ctr"/>
              <a:r>
                <a:rPr lang="en-US" sz="1400" dirty="0" smtClean="0">
                  <a:solidFill>
                    <a:schemeClr val="bg1"/>
                  </a:solidFill>
                </a:rPr>
                <a:t>TPL / PPL</a:t>
              </a:r>
              <a:endParaRPr lang="en-US" sz="1400" dirty="0">
                <a:solidFill>
                  <a:schemeClr val="bg1"/>
                </a:solidFill>
              </a:endParaRPr>
            </a:p>
          </p:txBody>
        </p:sp>
        <p:sp>
          <p:nvSpPr>
            <p:cNvPr id="18" name="TextBox 17"/>
            <p:cNvSpPr txBox="1"/>
            <p:nvPr/>
          </p:nvSpPr>
          <p:spPr>
            <a:xfrm>
              <a:off x="5867400" y="5742243"/>
              <a:ext cx="1020073" cy="311744"/>
            </a:xfrm>
            <a:prstGeom prst="rect">
              <a:avLst/>
            </a:prstGeom>
            <a:solidFill>
              <a:schemeClr val="accent3">
                <a:lumMod val="75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smtClean="0">
                  <a:solidFill>
                    <a:schemeClr val="bg1"/>
                  </a:solidFill>
                </a:rPr>
                <a:t>D-TPL</a:t>
              </a:r>
              <a:endParaRPr lang="en-US" sz="1400" dirty="0">
                <a:solidFill>
                  <a:schemeClr val="bg1"/>
                </a:solidFill>
              </a:endParaRPr>
            </a:p>
          </p:txBody>
        </p:sp>
        <p:sp>
          <p:nvSpPr>
            <p:cNvPr id="19" name="TextBox 18"/>
            <p:cNvSpPr txBox="1"/>
            <p:nvPr/>
          </p:nvSpPr>
          <p:spPr>
            <a:xfrm>
              <a:off x="6477000" y="5243028"/>
              <a:ext cx="1020073" cy="311744"/>
            </a:xfrm>
            <a:prstGeom prst="rect">
              <a:avLst/>
            </a:prstGeom>
            <a:solidFill>
              <a:schemeClr val="accent3">
                <a:lumMod val="75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smtClean="0">
                  <a:solidFill>
                    <a:schemeClr val="bg1"/>
                  </a:solidFill>
                </a:rPr>
                <a:t>D-PLINQ</a:t>
              </a:r>
              <a:endParaRPr lang="en-US" sz="1400" dirty="0">
                <a:solidFill>
                  <a:schemeClr val="bg1"/>
                </a:solidFill>
              </a:endParaRPr>
            </a:p>
          </p:txBody>
        </p:sp>
        <p:sp>
          <p:nvSpPr>
            <p:cNvPr id="20" name="TextBox 19"/>
            <p:cNvSpPr txBox="1"/>
            <p:nvPr/>
          </p:nvSpPr>
          <p:spPr>
            <a:xfrm>
              <a:off x="7467601" y="5742243"/>
              <a:ext cx="1295400"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Autofit/>
            </a:bodyPr>
            <a:lstStyle/>
            <a:p>
              <a:pPr algn="ctr"/>
              <a:r>
                <a:rPr lang="en-US" sz="1400" dirty="0" smtClean="0">
                  <a:solidFill>
                    <a:schemeClr val="bg1"/>
                  </a:solidFill>
                </a:rPr>
                <a:t>MPI / </a:t>
              </a:r>
              <a:r>
                <a:rPr lang="en-US" sz="1400" dirty="0" err="1" smtClean="0">
                  <a:solidFill>
                    <a:schemeClr val="bg1"/>
                  </a:solidFill>
                </a:rPr>
                <a:t>MPI.Net</a:t>
              </a:r>
              <a:endParaRPr lang="en-US" sz="1400" dirty="0">
                <a:solidFill>
                  <a:schemeClr val="bg1"/>
                </a:solidFill>
              </a:endParaRPr>
            </a:p>
          </p:txBody>
        </p:sp>
        <p:sp>
          <p:nvSpPr>
            <p:cNvPr id="21" name="TextBox 20"/>
            <p:cNvSpPr txBox="1"/>
            <p:nvPr/>
          </p:nvSpPr>
          <p:spPr>
            <a:xfrm>
              <a:off x="6477000" y="1898056"/>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rmAutofit/>
            </a:bodyPr>
            <a:lstStyle/>
            <a:p>
              <a:pPr algn="ctr"/>
              <a:r>
                <a:rPr lang="en-US" sz="1400" dirty="0" smtClean="0">
                  <a:solidFill>
                    <a:schemeClr val="bg1"/>
                  </a:solidFill>
                </a:rPr>
                <a:t>WCF</a:t>
              </a:r>
              <a:endParaRPr lang="en-US" sz="1400" dirty="0">
                <a:solidFill>
                  <a:schemeClr val="bg1"/>
                </a:solidFill>
              </a:endParaRPr>
            </a:p>
          </p:txBody>
        </p:sp>
        <p:sp>
          <p:nvSpPr>
            <p:cNvPr id="22" name="TextBox 21"/>
            <p:cNvSpPr txBox="1"/>
            <p:nvPr/>
          </p:nvSpPr>
          <p:spPr>
            <a:xfrm>
              <a:off x="7391401" y="4743816"/>
              <a:ext cx="1219200"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Autofit/>
            </a:bodyPr>
            <a:lstStyle/>
            <a:p>
              <a:pPr algn="ctr"/>
              <a:r>
                <a:rPr lang="en-US" sz="1400" dirty="0" smtClean="0">
                  <a:solidFill>
                    <a:schemeClr val="bg1"/>
                  </a:solidFill>
                </a:rPr>
                <a:t>Cluster SOA</a:t>
              </a:r>
              <a:endParaRPr lang="en-US" sz="1400" dirty="0">
                <a:solidFill>
                  <a:schemeClr val="bg1"/>
                </a:solidFill>
              </a:endParaRPr>
            </a:p>
          </p:txBody>
        </p:sp>
        <p:sp>
          <p:nvSpPr>
            <p:cNvPr id="23" name="TextBox 22"/>
            <p:cNvSpPr txBox="1"/>
            <p:nvPr/>
          </p:nvSpPr>
          <p:spPr>
            <a:xfrm>
              <a:off x="6477000" y="2647118"/>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rmAutofit/>
            </a:bodyPr>
            <a:lstStyle/>
            <a:p>
              <a:pPr algn="ctr"/>
              <a:r>
                <a:rPr lang="en-US" sz="1400" dirty="0" smtClean="0">
                  <a:solidFill>
                    <a:schemeClr val="bg1"/>
                  </a:solidFill>
                </a:rPr>
                <a:t>WF</a:t>
              </a:r>
              <a:endParaRPr lang="en-US" sz="1400" dirty="0">
                <a:solidFill>
                  <a:schemeClr val="bg1"/>
                </a:solidFill>
              </a:endParaRPr>
            </a:p>
          </p:txBody>
        </p:sp>
        <p:sp>
          <p:nvSpPr>
            <p:cNvPr id="25" name="TextBox 24"/>
            <p:cNvSpPr txBox="1"/>
            <p:nvPr/>
          </p:nvSpPr>
          <p:spPr>
            <a:xfrm>
              <a:off x="1980436" y="4876800"/>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smtClean="0">
                  <a:solidFill>
                    <a:schemeClr val="bg1"/>
                  </a:solidFill>
                </a:rPr>
                <a:t>PLINQ</a:t>
              </a:r>
              <a:endParaRPr lang="en-US" sz="1400" dirty="0">
                <a:solidFill>
                  <a:schemeClr val="bg1"/>
                </a:solidFill>
              </a:endParaRPr>
            </a:p>
          </p:txBody>
        </p:sp>
        <p:sp>
          <p:nvSpPr>
            <p:cNvPr id="26" name="TextBox 25"/>
            <p:cNvSpPr txBox="1"/>
            <p:nvPr/>
          </p:nvSpPr>
          <p:spPr>
            <a:xfrm>
              <a:off x="1980435" y="5376015"/>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smtClean="0">
                  <a:solidFill>
                    <a:schemeClr val="bg1"/>
                  </a:solidFill>
                </a:rPr>
                <a:t>TPL / PPL</a:t>
              </a:r>
              <a:endParaRPr lang="en-US" sz="1400" dirty="0">
                <a:solidFill>
                  <a:schemeClr val="bg1"/>
                </a:solidFill>
              </a:endParaRPr>
            </a:p>
          </p:txBody>
        </p:sp>
        <p:sp>
          <p:nvSpPr>
            <p:cNvPr id="27" name="TextBox 26"/>
            <p:cNvSpPr txBox="1"/>
            <p:nvPr/>
          </p:nvSpPr>
          <p:spPr>
            <a:xfrm>
              <a:off x="1980436" y="5875228"/>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smtClean="0">
                  <a:solidFill>
                    <a:schemeClr val="bg1"/>
                  </a:solidFill>
                </a:rPr>
                <a:t>CDS</a:t>
              </a:r>
              <a:endParaRPr lang="en-US" sz="1400" dirty="0">
                <a:solidFill>
                  <a:schemeClr val="bg1"/>
                </a:solidFill>
              </a:endParaRPr>
            </a:p>
          </p:txBody>
        </p:sp>
        <p:sp>
          <p:nvSpPr>
            <p:cNvPr id="28" name="TextBox 27"/>
            <p:cNvSpPr txBox="1"/>
            <p:nvPr/>
          </p:nvSpPr>
          <p:spPr>
            <a:xfrm>
              <a:off x="685800" y="5410200"/>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none" rtlCol="0" anchor="ctr">
              <a:normAutofit/>
            </a:bodyPr>
            <a:lstStyle/>
            <a:p>
              <a:pPr algn="ctr"/>
              <a:r>
                <a:rPr lang="en-US" sz="1400" dirty="0" err="1" smtClean="0">
                  <a:solidFill>
                    <a:schemeClr val="bg1"/>
                  </a:solidFill>
                </a:rPr>
                <a:t>OpenMP</a:t>
              </a:r>
              <a:endParaRPr lang="en-US" sz="1400" dirty="0">
                <a:solidFill>
                  <a:schemeClr val="bg1"/>
                </a:solidFill>
              </a:endParaRPr>
            </a:p>
          </p:txBody>
        </p:sp>
        <p:sp>
          <p:nvSpPr>
            <p:cNvPr id="37" name="TextBox 36"/>
            <p:cNvSpPr txBox="1"/>
            <p:nvPr/>
          </p:nvSpPr>
          <p:spPr>
            <a:xfrm>
              <a:off x="2789927" y="1981200"/>
              <a:ext cx="1020073" cy="311744"/>
            </a:xfrm>
            <a:prstGeom prst="rect">
              <a:avLst/>
            </a:prstGeom>
            <a:solidFill>
              <a:schemeClr val="accent3">
                <a:lumMod val="60000"/>
                <a:lumOff val="40000"/>
              </a:schemeClr>
            </a:solidFill>
            <a:effectLst>
              <a:outerShdw blurRad="50800" dist="38100" dir="5400000" algn="t" rotWithShape="0">
                <a:prstClr val="black">
                  <a:alpha val="40000"/>
                </a:prstClr>
              </a:outerShdw>
              <a:softEdge rad="317500"/>
            </a:effectLst>
            <a:scene3d>
              <a:camera prst="orthographicFront"/>
              <a:lightRig rig="threePt" dir="t"/>
            </a:scene3d>
            <a:sp3d>
              <a:bevelT/>
            </a:sp3d>
          </p:spPr>
          <p:txBody>
            <a:bodyPr wrap="square" rtlCol="0" anchor="ctr">
              <a:normAutofit/>
            </a:bodyPr>
            <a:lstStyle/>
            <a:p>
              <a:pPr algn="ctr"/>
              <a:r>
                <a:rPr lang="en-US" sz="1400" dirty="0" smtClean="0">
                  <a:solidFill>
                    <a:schemeClr val="bg1"/>
                  </a:solidFill>
                </a:rPr>
                <a:t>Agents</a:t>
              </a:r>
            </a:p>
          </p:txBody>
        </p:sp>
      </p:grpSp>
      <p:sp>
        <p:nvSpPr>
          <p:cNvPr id="29" name="Title 28"/>
          <p:cNvSpPr>
            <a:spLocks noGrp="1"/>
          </p:cNvSpPr>
          <p:nvPr>
            <p:ph type="title"/>
          </p:nvPr>
        </p:nvSpPr>
        <p:spPr>
          <a:xfrm>
            <a:off x="387054" y="228600"/>
            <a:ext cx="8375946" cy="609398"/>
          </a:xfrm>
        </p:spPr>
        <p:txBody>
          <a:bodyPr/>
          <a:lstStyle/>
          <a:p>
            <a:r>
              <a:rPr sz="4400" smtClean="0">
                <a:effectLst/>
              </a:rPr>
              <a:t>Parallel Technologies from Microsoft</a:t>
            </a:r>
            <a:endParaRPr lang="en-US" sz="4400" dirty="0">
              <a:effectLst/>
            </a:endParaRPr>
          </a:p>
        </p:txBody>
      </p:sp>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smtClean="0"/>
              <a:t>Baby Names</a:t>
            </a:r>
            <a:endParaRPr lang="en-US" dirty="0"/>
          </a:p>
        </p:txBody>
      </p:sp>
      <p:sp>
        <p:nvSpPr>
          <p:cNvPr id="6" name="Text Placeholder 5"/>
          <p:cNvSpPr>
            <a:spLocks noGrp="1"/>
          </p:cNvSpPr>
          <p:nvPr>
            <p:ph type="body" sz="quarter" idx="10"/>
          </p:nvPr>
        </p:nvSpPr>
        <p:spPr/>
        <p:txBody>
          <a:bodyPr/>
          <a:lstStyle/>
          <a:p>
            <a:r>
              <a:rPr lang="en-US" dirty="0" smtClean="0"/>
              <a:t>demo</a:t>
            </a:r>
            <a:endParaRPr lang="en-US" dirty="0"/>
          </a:p>
        </p:txBody>
      </p:sp>
      <p:pic>
        <p:nvPicPr>
          <p:cNvPr id="63490" name="Picture 2"/>
          <p:cNvPicPr>
            <a:picLocks noChangeAspect="1" noChangeArrowheads="1"/>
          </p:cNvPicPr>
          <p:nvPr/>
        </p:nvPicPr>
        <p:blipFill>
          <a:blip r:embed="rId3"/>
          <a:srcRect/>
          <a:stretch>
            <a:fillRect/>
          </a:stretch>
        </p:blipFill>
        <p:spPr bwMode="auto">
          <a:xfrm>
            <a:off x="555625" y="996950"/>
            <a:ext cx="4393894" cy="266065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24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effectLst/>
              </a:rPr>
              <a:t>Summary</a:t>
            </a:r>
            <a:endParaRPr lang="en-US" dirty="0">
              <a:effectLst/>
            </a:endParaRPr>
          </a:p>
        </p:txBody>
      </p:sp>
      <p:sp>
        <p:nvSpPr>
          <p:cNvPr id="3" name="Text Placeholder 2"/>
          <p:cNvSpPr>
            <a:spLocks noGrp="1"/>
          </p:cNvSpPr>
          <p:nvPr>
            <p:ph type="body" sz="quarter" idx="10"/>
          </p:nvPr>
        </p:nvSpPr>
        <p:spPr>
          <a:xfrm>
            <a:off x="381000" y="1411552"/>
            <a:ext cx="8382000" cy="2068259"/>
          </a:xfrm>
        </p:spPr>
        <p:txBody>
          <a:bodyPr/>
          <a:lstStyle/>
          <a:p>
            <a:r>
              <a:rPr lang="en-US" dirty="0" smtClean="0">
                <a:effectLst/>
              </a:rPr>
              <a:t>The </a:t>
            </a:r>
            <a:r>
              <a:rPr lang="en-US" dirty="0" err="1" smtClean="0">
                <a:effectLst/>
              </a:rPr>
              <a:t>ManyCore</a:t>
            </a:r>
            <a:r>
              <a:rPr lang="en-US" dirty="0" smtClean="0">
                <a:effectLst/>
              </a:rPr>
              <a:t> Shift is happening</a:t>
            </a:r>
          </a:p>
          <a:p>
            <a:r>
              <a:rPr lang="en-US" dirty="0" smtClean="0">
                <a:effectLst/>
              </a:rPr>
              <a:t>Parallelism in your code is inevitable</a:t>
            </a:r>
          </a:p>
          <a:p>
            <a:r>
              <a:rPr lang="en-US" dirty="0" smtClean="0">
                <a:effectLst/>
              </a:rPr>
              <a:t>Invest in a platform that enables parallelism</a:t>
            </a:r>
          </a:p>
          <a:p>
            <a:pPr lvl="1">
              <a:buNone/>
            </a:pPr>
            <a:r>
              <a:rPr lang="en-US" dirty="0" smtClean="0">
                <a:effectLst/>
              </a:rPr>
              <a:t>…like the Microsoft platform </a:t>
            </a:r>
            <a:r>
              <a:rPr lang="en-US" dirty="0" smtClean="0">
                <a:effectLst/>
                <a:sym typeface="Wingdings" pitchFamily="2" charset="2"/>
              </a:rPr>
              <a:t></a:t>
            </a:r>
            <a:endParaRPr lang="en-US" dirty="0">
              <a:effectLst/>
            </a:endParaRPr>
          </a:p>
        </p:txBody>
      </p:sp>
      <p:sp>
        <p:nvSpPr>
          <p:cNvPr id="4" name="TextBox 3"/>
          <p:cNvSpPr txBox="1"/>
          <p:nvPr/>
        </p:nvSpPr>
        <p:spPr>
          <a:xfrm>
            <a:off x="0" y="5968425"/>
            <a:ext cx="9144000" cy="584775"/>
          </a:xfrm>
          <a:prstGeom prst="rect">
            <a:avLst/>
          </a:prstGeom>
          <a:noFill/>
        </p:spPr>
        <p:txBody>
          <a:bodyPr wrap="square" rtlCol="0">
            <a:spAutoFit/>
          </a:bodyPr>
          <a:lstStyle/>
          <a:p>
            <a:pPr algn="ctr"/>
            <a:r>
              <a:rPr lang="en-US" sz="3200" dirty="0" smtClean="0">
                <a:gradFill>
                  <a:gsLst>
                    <a:gs pos="50000">
                      <a:schemeClr val="tx1"/>
                    </a:gs>
                    <a:gs pos="100000">
                      <a:schemeClr val="tx1"/>
                    </a:gs>
                  </a:gsLst>
                  <a:lin ang="5400000" scaled="0"/>
                </a:gradFill>
              </a:rPr>
              <a:t>Next we’ll see the “how” via code</a:t>
            </a:r>
          </a:p>
        </p:txBody>
      </p:sp>
      <p:pic>
        <p:nvPicPr>
          <p:cNvPr id="5" name="Picture 5"/>
          <p:cNvPicPr>
            <a:picLocks noChangeAspect="1" noChangeArrowheads="1"/>
          </p:cNvPicPr>
          <p:nvPr/>
        </p:nvPicPr>
        <p:blipFill>
          <a:blip r:embed="rId3"/>
          <a:srcRect/>
          <a:stretch>
            <a:fillRect/>
          </a:stretch>
        </p:blipFill>
        <p:spPr bwMode="auto">
          <a:xfrm>
            <a:off x="1676400" y="3581400"/>
            <a:ext cx="5248275" cy="2000250"/>
          </a:xfrm>
          <a:prstGeom prst="rect">
            <a:avLst/>
          </a:prstGeom>
          <a:noFill/>
          <a:ln w="9525">
            <a:noFill/>
            <a:miter lim="800000"/>
            <a:headEnd/>
            <a:tailEnd/>
          </a:ln>
          <a:effectLst>
            <a:outerShdw blurRad="149987" dist="250190" dir="8460000" algn="ctr">
              <a:srgbClr val="000000">
                <a:alpha val="28000"/>
              </a:srgbClr>
            </a:outerShdw>
            <a:reflection blurRad="6350" stA="50000" endA="275" endPos="40000" dist="101600" dir="5400000" sy="-100000" algn="bl" rotWithShape="0"/>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18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Moore’s Law</a:t>
            </a:r>
            <a:endParaRPr lang="en-US" dirty="0">
              <a:effectLst/>
            </a:endParaRPr>
          </a:p>
        </p:txBody>
      </p:sp>
      <p:sp>
        <p:nvSpPr>
          <p:cNvPr id="3" name="Content Placeholder 2"/>
          <p:cNvSpPr>
            <a:spLocks noGrp="1"/>
          </p:cNvSpPr>
          <p:nvPr>
            <p:ph type="body" sz="quarter" idx="10"/>
          </p:nvPr>
        </p:nvSpPr>
        <p:spPr>
          <a:xfrm>
            <a:off x="381000" y="1411552"/>
            <a:ext cx="7162800" cy="1803571"/>
          </a:xfrm>
        </p:spPr>
        <p:txBody>
          <a:bodyPr/>
          <a:lstStyle/>
          <a:p>
            <a:pPr>
              <a:buNone/>
            </a:pPr>
            <a:r>
              <a:rPr lang="en-US" dirty="0" smtClean="0">
                <a:effectLst/>
              </a:rPr>
              <a:t>“The number of transistors incorporated </a:t>
            </a:r>
            <a:r>
              <a:rPr lang="en-US" dirty="0" smtClean="0">
                <a:solidFill>
                  <a:schemeClr val="accent1"/>
                </a:solidFill>
                <a:effectLst/>
              </a:rPr>
              <a:t>in a chip </a:t>
            </a:r>
            <a:r>
              <a:rPr lang="en-US" dirty="0" smtClean="0">
                <a:effectLst/>
              </a:rPr>
              <a:t>will approximately double every 24 months.”</a:t>
            </a:r>
          </a:p>
          <a:p>
            <a:pPr algn="r">
              <a:buNone/>
            </a:pPr>
            <a:r>
              <a:rPr lang="en-US" sz="2800" i="1" dirty="0" smtClean="0">
                <a:effectLst/>
              </a:rPr>
              <a:t>Gordon Moore – Intel – 1965</a:t>
            </a:r>
            <a:endParaRPr lang="en-US" sz="4400" i="1" dirty="0" smtClean="0">
              <a:effectLst/>
            </a:endParaRPr>
          </a:p>
        </p:txBody>
      </p:sp>
      <p:pic>
        <p:nvPicPr>
          <p:cNvPr id="57346" name="Picture 2" descr="http://www.danablankenhorn.com/images/gordon_moore_3.jpg"/>
          <p:cNvPicPr>
            <a:picLocks noChangeAspect="1" noChangeArrowheads="1"/>
          </p:cNvPicPr>
          <p:nvPr/>
        </p:nvPicPr>
        <p:blipFill>
          <a:blip r:embed="rId3"/>
          <a:srcRect/>
          <a:stretch>
            <a:fillRect/>
          </a:stretch>
        </p:blipFill>
        <p:spPr bwMode="auto">
          <a:xfrm>
            <a:off x="7552312" y="1419807"/>
            <a:ext cx="1138535" cy="1366243"/>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8372" name="Picture 4" descr="http://www.nanotech-now.com/images/MooresLawgraph.gif"/>
          <p:cNvPicPr>
            <a:picLocks noChangeAspect="1" noChangeArrowheads="1"/>
          </p:cNvPicPr>
          <p:nvPr/>
        </p:nvPicPr>
        <p:blipFill>
          <a:blip r:embed="rId4"/>
          <a:srcRect/>
          <a:stretch>
            <a:fillRect/>
          </a:stretch>
        </p:blipFill>
        <p:spPr bwMode="auto">
          <a:xfrm>
            <a:off x="486666" y="3429000"/>
            <a:ext cx="5542000" cy="3114986"/>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8" name="Picture 6" descr="http://www.smart-up.eu/img/moore_s_law.jpg"/>
          <p:cNvPicPr>
            <a:picLocks noChangeAspect="1" noChangeArrowheads="1"/>
          </p:cNvPicPr>
          <p:nvPr/>
        </p:nvPicPr>
        <p:blipFill>
          <a:blip r:embed="rId5"/>
          <a:srcRect/>
          <a:stretch>
            <a:fillRect/>
          </a:stretch>
        </p:blipFill>
        <p:spPr bwMode="auto">
          <a:xfrm>
            <a:off x="6179355" y="3373669"/>
            <a:ext cx="2511492" cy="310333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fade">
                                      <p:cBhvr>
                                        <p:cTn id="7" dur="2000"/>
                                        <p:tgtEl>
                                          <p:spTgt spid="5837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baseline="0" dirty="0" smtClean="0">
                <a:effectLst/>
              </a:rPr>
              <a:t>Moore’s Law Continues</a:t>
            </a:r>
            <a:endParaRPr lang="en-US" dirty="0">
              <a:effectLst/>
            </a:endParaRPr>
          </a:p>
        </p:txBody>
      </p:sp>
      <p:grpSp>
        <p:nvGrpSpPr>
          <p:cNvPr id="312" name="Group 33"/>
          <p:cNvGrpSpPr/>
          <p:nvPr/>
        </p:nvGrpSpPr>
        <p:grpSpPr>
          <a:xfrm>
            <a:off x="357158" y="1142984"/>
            <a:ext cx="8715436" cy="5214974"/>
            <a:chOff x="357158" y="1142984"/>
            <a:chExt cx="8715434" cy="5214974"/>
          </a:xfrm>
        </p:grpSpPr>
        <p:sp>
          <p:nvSpPr>
            <p:cNvPr id="313" name="Rectangle 312"/>
            <p:cNvSpPr/>
            <p:nvPr/>
          </p:nvSpPr>
          <p:spPr>
            <a:xfrm>
              <a:off x="357158" y="1142984"/>
              <a:ext cx="8286808" cy="5214974"/>
            </a:xfrm>
            <a:prstGeom prst="rect">
              <a:avLst/>
            </a:prstGeom>
            <a:solidFill>
              <a:srgbClr val="000000">
                <a:lumMod val="75000"/>
                <a:lumOff val="25000"/>
              </a:srgbClr>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14" name="Rounded Rectangle 313"/>
            <p:cNvSpPr/>
            <p:nvPr/>
          </p:nvSpPr>
          <p:spPr>
            <a:xfrm>
              <a:off x="5214942" y="3143248"/>
              <a:ext cx="3143272" cy="2357454"/>
            </a:xfrm>
            <a:prstGeom prst="roundRect">
              <a:avLst/>
            </a:prstGeom>
            <a:solidFill>
              <a:srgbClr val="FFCC00"/>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1" u="none" strike="noStrike" kern="1200" cap="none" spc="0" normalizeH="0" baseline="0" noProof="0" dirty="0">
                  <a:ln>
                    <a:noFill/>
                  </a:ln>
                  <a:solidFill>
                    <a:srgbClr val="000000"/>
                  </a:solidFill>
                  <a:uLnTx/>
                  <a:uFillTx/>
                  <a:latin typeface="Segoe"/>
                  <a:ea typeface="+mn-ea"/>
                  <a:cs typeface="+mn-cs"/>
                </a:rPr>
                <a:t>More than </a:t>
              </a:r>
              <a:br>
                <a:rPr kumimoji="0" lang="en-US" sz="3200" b="1" i="1" u="none" strike="noStrike" kern="1200" cap="none" spc="0" normalizeH="0" baseline="0" noProof="0" dirty="0">
                  <a:ln>
                    <a:noFill/>
                  </a:ln>
                  <a:solidFill>
                    <a:srgbClr val="000000"/>
                  </a:solidFill>
                  <a:uLnTx/>
                  <a:uFillTx/>
                  <a:latin typeface="Segoe"/>
                  <a:ea typeface="+mn-ea"/>
                  <a:cs typeface="+mn-cs"/>
                </a:rPr>
              </a:br>
              <a:r>
                <a:rPr kumimoji="0" lang="en-US" sz="3200" b="1" i="1" u="none" strike="noStrike" kern="1200" cap="none" spc="0" normalizeH="0" baseline="0" noProof="0" dirty="0">
                  <a:ln>
                    <a:noFill/>
                  </a:ln>
                  <a:solidFill>
                    <a:srgbClr val="000000"/>
                  </a:solidFill>
                  <a:uLnTx/>
                  <a:uFillTx/>
                  <a:latin typeface="Segoe"/>
                  <a:ea typeface="+mn-ea"/>
                  <a:cs typeface="+mn-cs"/>
                </a:rPr>
                <a:t>1 billion</a:t>
              </a:r>
              <a:br>
                <a:rPr kumimoji="0" lang="en-US" sz="3200" b="1" i="1" u="none" strike="noStrike" kern="1200" cap="none" spc="0" normalizeH="0" baseline="0" noProof="0" dirty="0">
                  <a:ln>
                    <a:noFill/>
                  </a:ln>
                  <a:solidFill>
                    <a:srgbClr val="000000"/>
                  </a:solidFill>
                  <a:uLnTx/>
                  <a:uFillTx/>
                  <a:latin typeface="Segoe"/>
                  <a:ea typeface="+mn-ea"/>
                  <a:cs typeface="+mn-cs"/>
                </a:rPr>
              </a:br>
              <a:r>
                <a:rPr kumimoji="0" lang="en-US" sz="3200" b="1" i="1" u="none" strike="noStrike" kern="1200" cap="none" spc="0" normalizeH="0" baseline="0" noProof="0" dirty="0">
                  <a:ln>
                    <a:noFill/>
                  </a:ln>
                  <a:solidFill>
                    <a:srgbClr val="000000"/>
                  </a:solidFill>
                  <a:uLnTx/>
                  <a:uFillTx/>
                  <a:latin typeface="Segoe"/>
                  <a:ea typeface="+mn-ea"/>
                  <a:cs typeface="+mn-cs"/>
                </a:rPr>
                <a:t>transistors</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1" i="1" u="none" strike="noStrike" kern="1200" cap="none" spc="0" normalizeH="0" baseline="0" noProof="0" dirty="0">
                  <a:ln>
                    <a:noFill/>
                  </a:ln>
                  <a:solidFill>
                    <a:srgbClr val="000000"/>
                  </a:solidFill>
                  <a:uLnTx/>
                  <a:uFillTx/>
                  <a:latin typeface="Segoe"/>
                  <a:ea typeface="+mn-ea"/>
                  <a:cs typeface="+mn-cs"/>
                </a:rPr>
                <a:t>in 2006!</a:t>
              </a:r>
            </a:p>
          </p:txBody>
        </p:sp>
        <p:sp>
          <p:nvSpPr>
            <p:cNvPr id="315" name="Line 16"/>
            <p:cNvSpPr>
              <a:spLocks noChangeShapeType="1"/>
            </p:cNvSpPr>
            <p:nvPr/>
          </p:nvSpPr>
          <p:spPr bwMode="auto">
            <a:xfrm flipV="1">
              <a:off x="1301619" y="1984474"/>
              <a:ext cx="6929485" cy="3429024"/>
            </a:xfrm>
            <a:prstGeom prst="line">
              <a:avLst/>
            </a:prstGeom>
            <a:noFill/>
            <a:ln w="152400" cap="flat" cmpd="sng" algn="ctr">
              <a:solidFill>
                <a:srgbClr val="EE3424"/>
              </a:solidFill>
              <a:prstDash val="solid"/>
              <a:headEnd type="none" w="med" len="med"/>
              <a:tailEnd type="triangl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16" name="Line 16"/>
            <p:cNvSpPr>
              <a:spLocks noChangeShapeType="1"/>
            </p:cNvSpPr>
            <p:nvPr/>
          </p:nvSpPr>
          <p:spPr bwMode="auto">
            <a:xfrm>
              <a:off x="1305822" y="5800740"/>
              <a:ext cx="6956995" cy="0"/>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17" name="Line 16"/>
            <p:cNvSpPr>
              <a:spLocks noChangeShapeType="1"/>
            </p:cNvSpPr>
            <p:nvPr/>
          </p:nvSpPr>
          <p:spPr bwMode="auto">
            <a:xfrm rot="16200000" flipV="1">
              <a:off x="-692446" y="3835663"/>
              <a:ext cx="4099476" cy="1"/>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18" name="Rounded Rectangle 317"/>
            <p:cNvSpPr/>
            <p:nvPr/>
          </p:nvSpPr>
          <p:spPr>
            <a:xfrm>
              <a:off x="808944" y="1222796"/>
              <a:ext cx="7643866" cy="571504"/>
            </a:xfrm>
            <a:prstGeom prst="roundRect">
              <a:avLst/>
            </a:prstGeom>
            <a:solidFill>
              <a:srgbClr val="F37720"/>
            </a:solidFill>
            <a:ln w="25400" cap="flat" cmpd="sng" algn="ctr">
              <a:noFill/>
              <a:prstDash val="solid"/>
            </a:ln>
            <a:effectLst/>
            <a:scene3d>
              <a:camera prst="orthographicFront"/>
              <a:lightRig rig="threePt" dir="t"/>
            </a:scene3d>
            <a:sp3d>
              <a:bevelT/>
            </a:sp3d>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uLnTx/>
                  <a:uFillTx/>
                  <a:latin typeface="Segoe"/>
                  <a:ea typeface="+mn-ea"/>
                  <a:cs typeface="+mn-cs"/>
                </a:rPr>
                <a:t>The number of transistors doubles every two years…</a:t>
              </a:r>
            </a:p>
          </p:txBody>
        </p:sp>
        <p:grpSp>
          <p:nvGrpSpPr>
            <p:cNvPr id="319" name="Group 35"/>
            <p:cNvGrpSpPr/>
            <p:nvPr/>
          </p:nvGrpSpPr>
          <p:grpSpPr>
            <a:xfrm>
              <a:off x="357158" y="1714494"/>
              <a:ext cx="8715434" cy="4533246"/>
              <a:chOff x="357158" y="1714494"/>
              <a:chExt cx="8715434" cy="4533246"/>
            </a:xfrm>
          </p:grpSpPr>
          <p:grpSp>
            <p:nvGrpSpPr>
              <p:cNvPr id="320" name="Group 20"/>
              <p:cNvGrpSpPr/>
              <p:nvPr/>
            </p:nvGrpSpPr>
            <p:grpSpPr>
              <a:xfrm>
                <a:off x="571472" y="5819112"/>
                <a:ext cx="8501120" cy="428628"/>
                <a:chOff x="928662" y="6072206"/>
                <a:chExt cx="3929090" cy="428628"/>
              </a:xfrm>
            </p:grpSpPr>
            <p:sp>
              <p:nvSpPr>
                <p:cNvPr id="330" name="Rectangle 329"/>
                <p:cNvSpPr/>
                <p:nvPr/>
              </p:nvSpPr>
              <p:spPr>
                <a:xfrm>
                  <a:off x="928662" y="6072206"/>
                  <a:ext cx="785818"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1970</a:t>
                  </a:r>
                </a:p>
              </p:txBody>
            </p:sp>
            <p:sp>
              <p:nvSpPr>
                <p:cNvPr id="331" name="Rectangle 330"/>
                <p:cNvSpPr/>
                <p:nvPr/>
              </p:nvSpPr>
              <p:spPr>
                <a:xfrm>
                  <a:off x="1714480" y="6072206"/>
                  <a:ext cx="785818"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1980</a:t>
                  </a:r>
                </a:p>
              </p:txBody>
            </p:sp>
            <p:sp>
              <p:nvSpPr>
                <p:cNvPr id="332" name="Rectangle 331"/>
                <p:cNvSpPr/>
                <p:nvPr/>
              </p:nvSpPr>
              <p:spPr>
                <a:xfrm>
                  <a:off x="2500298" y="6072206"/>
                  <a:ext cx="785818"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1990</a:t>
                  </a:r>
                </a:p>
              </p:txBody>
            </p:sp>
            <p:sp>
              <p:nvSpPr>
                <p:cNvPr id="333" name="Rectangle 332"/>
                <p:cNvSpPr/>
                <p:nvPr/>
              </p:nvSpPr>
              <p:spPr>
                <a:xfrm>
                  <a:off x="3286116" y="6072206"/>
                  <a:ext cx="785818"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2000</a:t>
                  </a:r>
                </a:p>
              </p:txBody>
            </p:sp>
            <p:sp>
              <p:nvSpPr>
                <p:cNvPr id="334" name="Rectangle 333"/>
                <p:cNvSpPr/>
                <p:nvPr/>
              </p:nvSpPr>
              <p:spPr>
                <a:xfrm>
                  <a:off x="4071934" y="6072206"/>
                  <a:ext cx="785818"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smtClean="0">
                      <a:ln>
                        <a:noFill/>
                      </a:ln>
                      <a:solidFill>
                        <a:srgbClr val="FFFFFF"/>
                      </a:solidFill>
                      <a:uLnTx/>
                      <a:uFillTx/>
                      <a:latin typeface="Segoe"/>
                      <a:ea typeface="+mn-ea"/>
                      <a:cs typeface="+mn-cs"/>
                    </a:rPr>
                    <a:t>2010</a:t>
                  </a: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grpSp>
            <p:nvGrpSpPr>
              <p:cNvPr id="321" name="Group 31"/>
              <p:cNvGrpSpPr/>
              <p:nvPr/>
            </p:nvGrpSpPr>
            <p:grpSpPr>
              <a:xfrm>
                <a:off x="357158" y="1714494"/>
                <a:ext cx="1000132" cy="3857656"/>
                <a:chOff x="500034" y="3286124"/>
                <a:chExt cx="785818" cy="2286016"/>
              </a:xfrm>
              <a:noFill/>
            </p:grpSpPr>
            <p:sp>
              <p:nvSpPr>
                <p:cNvPr id="322" name="Rectangle 321"/>
                <p:cNvSpPr/>
                <p:nvPr/>
              </p:nvSpPr>
              <p:spPr>
                <a:xfrm>
                  <a:off x="500034" y="5286388"/>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0.001</a:t>
                  </a:r>
                </a:p>
              </p:txBody>
            </p:sp>
            <p:sp>
              <p:nvSpPr>
                <p:cNvPr id="323" name="Rectangle 322"/>
                <p:cNvSpPr/>
                <p:nvPr/>
              </p:nvSpPr>
              <p:spPr>
                <a:xfrm>
                  <a:off x="500034" y="5000636"/>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0.01</a:t>
                  </a:r>
                </a:p>
              </p:txBody>
            </p:sp>
            <p:sp>
              <p:nvSpPr>
                <p:cNvPr id="324" name="Rectangle 323"/>
                <p:cNvSpPr/>
                <p:nvPr/>
              </p:nvSpPr>
              <p:spPr>
                <a:xfrm>
                  <a:off x="500034" y="471488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0.1</a:t>
                  </a:r>
                </a:p>
              </p:txBody>
            </p:sp>
            <p:sp>
              <p:nvSpPr>
                <p:cNvPr id="325" name="Rectangle 324"/>
                <p:cNvSpPr/>
                <p:nvPr/>
              </p:nvSpPr>
              <p:spPr>
                <a:xfrm>
                  <a:off x="500034" y="4429132"/>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a:t>
                  </a:r>
                </a:p>
              </p:txBody>
            </p:sp>
            <p:sp>
              <p:nvSpPr>
                <p:cNvPr id="326" name="Rectangle 325"/>
                <p:cNvSpPr/>
                <p:nvPr/>
              </p:nvSpPr>
              <p:spPr>
                <a:xfrm>
                  <a:off x="500034" y="4143380"/>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a:t>
                  </a:r>
                </a:p>
              </p:txBody>
            </p:sp>
            <p:sp>
              <p:nvSpPr>
                <p:cNvPr id="327" name="Rectangle 326"/>
                <p:cNvSpPr/>
                <p:nvPr/>
              </p:nvSpPr>
              <p:spPr>
                <a:xfrm>
                  <a:off x="500034" y="3857628"/>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100</a:t>
                  </a:r>
                </a:p>
              </p:txBody>
            </p:sp>
            <p:sp>
              <p:nvSpPr>
                <p:cNvPr id="328" name="Rectangle 327"/>
                <p:cNvSpPr/>
                <p:nvPr/>
              </p:nvSpPr>
              <p:spPr>
                <a:xfrm>
                  <a:off x="500034" y="3571876"/>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1,000</a:t>
                  </a:r>
                </a:p>
              </p:txBody>
            </p:sp>
            <p:sp>
              <p:nvSpPr>
                <p:cNvPr id="329" name="Rectangle 328"/>
                <p:cNvSpPr/>
                <p:nvPr/>
              </p:nvSpPr>
              <p:spPr>
                <a:xfrm>
                  <a:off x="500034" y="328612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10,000</a:t>
                  </a:r>
                </a:p>
              </p:txBody>
            </p:sp>
          </p:grpSp>
        </p:grpSp>
      </p:grpSp>
      <p:grpSp>
        <p:nvGrpSpPr>
          <p:cNvPr id="335" name="Group 90"/>
          <p:cNvGrpSpPr/>
          <p:nvPr/>
        </p:nvGrpSpPr>
        <p:grpSpPr>
          <a:xfrm>
            <a:off x="357158" y="928675"/>
            <a:ext cx="8429683" cy="5500721"/>
            <a:chOff x="357158" y="928675"/>
            <a:chExt cx="8429683" cy="5500721"/>
          </a:xfrm>
        </p:grpSpPr>
        <p:sp>
          <p:nvSpPr>
            <p:cNvPr id="336" name="Rectangle 335"/>
            <p:cNvSpPr/>
            <p:nvPr/>
          </p:nvSpPr>
          <p:spPr>
            <a:xfrm>
              <a:off x="357158" y="1214422"/>
              <a:ext cx="8286808" cy="5214974"/>
            </a:xfrm>
            <a:prstGeom prst="rect">
              <a:avLst/>
            </a:prstGeom>
            <a:solidFill>
              <a:srgbClr val="000000">
                <a:lumMod val="75000"/>
                <a:lumOff val="25000"/>
              </a:srgbClr>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grpSp>
          <p:nvGrpSpPr>
            <p:cNvPr id="337" name="Group 61"/>
            <p:cNvGrpSpPr/>
            <p:nvPr/>
          </p:nvGrpSpPr>
          <p:grpSpPr>
            <a:xfrm>
              <a:off x="357159" y="928677"/>
              <a:ext cx="8429682" cy="5429281"/>
              <a:chOff x="357159" y="928677"/>
              <a:chExt cx="8429682" cy="5429281"/>
            </a:xfrm>
          </p:grpSpPr>
          <p:grpSp>
            <p:nvGrpSpPr>
              <p:cNvPr id="338" name="Group 59"/>
              <p:cNvGrpSpPr/>
              <p:nvPr/>
            </p:nvGrpSpPr>
            <p:grpSpPr>
              <a:xfrm>
                <a:off x="357159" y="928677"/>
                <a:ext cx="8429682" cy="5429281"/>
                <a:chOff x="357159" y="928677"/>
                <a:chExt cx="8429682" cy="5429281"/>
              </a:xfrm>
            </p:grpSpPr>
            <p:grpSp>
              <p:nvGrpSpPr>
                <p:cNvPr id="340" name="Group 56"/>
                <p:cNvGrpSpPr/>
                <p:nvPr/>
              </p:nvGrpSpPr>
              <p:grpSpPr>
                <a:xfrm>
                  <a:off x="357159" y="928677"/>
                  <a:ext cx="8429682" cy="5429281"/>
                  <a:chOff x="357159" y="928677"/>
                  <a:chExt cx="8429682" cy="5429281"/>
                </a:xfrm>
              </p:grpSpPr>
              <p:grpSp>
                <p:nvGrpSpPr>
                  <p:cNvPr id="363" name="Group 26"/>
                  <p:cNvGrpSpPr/>
                  <p:nvPr/>
                </p:nvGrpSpPr>
                <p:grpSpPr>
                  <a:xfrm>
                    <a:off x="1500166" y="1785926"/>
                    <a:ext cx="6762651" cy="4099476"/>
                    <a:chOff x="1305822" y="1785926"/>
                    <a:chExt cx="6956995" cy="4099476"/>
                  </a:xfrm>
                </p:grpSpPr>
                <p:sp>
                  <p:nvSpPr>
                    <p:cNvPr id="380" name="Line 16"/>
                    <p:cNvSpPr>
                      <a:spLocks noChangeShapeType="1"/>
                    </p:cNvSpPr>
                    <p:nvPr/>
                  </p:nvSpPr>
                  <p:spPr bwMode="auto">
                    <a:xfrm>
                      <a:off x="1305822" y="5800740"/>
                      <a:ext cx="6956995" cy="0"/>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81" name="Line 16"/>
                    <p:cNvSpPr>
                      <a:spLocks noChangeShapeType="1"/>
                    </p:cNvSpPr>
                    <p:nvPr/>
                  </p:nvSpPr>
                  <p:spPr bwMode="auto">
                    <a:xfrm rot="16200000" flipV="1">
                      <a:off x="-692446" y="3835663"/>
                      <a:ext cx="4099476" cy="1"/>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grpSp>
                <p:nvGrpSpPr>
                  <p:cNvPr id="364" name="Group 31"/>
                  <p:cNvGrpSpPr/>
                  <p:nvPr/>
                </p:nvGrpSpPr>
                <p:grpSpPr>
                  <a:xfrm>
                    <a:off x="357159" y="928677"/>
                    <a:ext cx="1214447" cy="5000654"/>
                    <a:chOff x="500034" y="3286124"/>
                    <a:chExt cx="954208" cy="2242115"/>
                  </a:xfrm>
                  <a:noFill/>
                </p:grpSpPr>
                <p:sp>
                  <p:nvSpPr>
                    <p:cNvPr id="372" name="Rectangle 371"/>
                    <p:cNvSpPr/>
                    <p:nvPr/>
                  </p:nvSpPr>
                  <p:spPr>
                    <a:xfrm>
                      <a:off x="668424" y="5242487"/>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 volt</a:t>
                      </a:r>
                    </a:p>
                  </p:txBody>
                </p:sp>
                <p:sp>
                  <p:nvSpPr>
                    <p:cNvPr id="373" name="Rectangle 372"/>
                    <p:cNvSpPr/>
                    <p:nvPr/>
                  </p:nvSpPr>
                  <p:spPr>
                    <a:xfrm>
                      <a:off x="500034" y="5000636"/>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74" name="Rectangle 373"/>
                    <p:cNvSpPr/>
                    <p:nvPr/>
                  </p:nvSpPr>
                  <p:spPr>
                    <a:xfrm>
                      <a:off x="500034" y="471488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75" name="Rectangle 374"/>
                    <p:cNvSpPr/>
                    <p:nvPr/>
                  </p:nvSpPr>
                  <p:spPr>
                    <a:xfrm>
                      <a:off x="668424" y="4429132"/>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 volt</a:t>
                      </a:r>
                    </a:p>
                  </p:txBody>
                </p:sp>
                <p:sp>
                  <p:nvSpPr>
                    <p:cNvPr id="376" name="Rectangle 375"/>
                    <p:cNvSpPr/>
                    <p:nvPr/>
                  </p:nvSpPr>
                  <p:spPr>
                    <a:xfrm>
                      <a:off x="500034" y="4143380"/>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77" name="Rectangle 376"/>
                    <p:cNvSpPr/>
                    <p:nvPr/>
                  </p:nvSpPr>
                  <p:spPr>
                    <a:xfrm>
                      <a:off x="500034" y="3857628"/>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78" name="Rectangle 377"/>
                    <p:cNvSpPr/>
                    <p:nvPr/>
                  </p:nvSpPr>
                  <p:spPr>
                    <a:xfrm>
                      <a:off x="556164" y="3571875"/>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 volts</a:t>
                      </a:r>
                    </a:p>
                  </p:txBody>
                </p:sp>
                <p:sp>
                  <p:nvSpPr>
                    <p:cNvPr id="379" name="Rectangle 378"/>
                    <p:cNvSpPr/>
                    <p:nvPr/>
                  </p:nvSpPr>
                  <p:spPr>
                    <a:xfrm>
                      <a:off x="500034" y="328612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grpSp>
                <p:nvGrpSpPr>
                  <p:cNvPr id="365" name="Group 28"/>
                  <p:cNvGrpSpPr/>
                  <p:nvPr/>
                </p:nvGrpSpPr>
                <p:grpSpPr>
                  <a:xfrm>
                    <a:off x="1071538" y="5857892"/>
                    <a:ext cx="7715303" cy="500066"/>
                    <a:chOff x="1071538" y="5857892"/>
                    <a:chExt cx="8286808" cy="428628"/>
                  </a:xfrm>
                </p:grpSpPr>
                <p:sp>
                  <p:nvSpPr>
                    <p:cNvPr id="366" name="Rectangle 365"/>
                    <p:cNvSpPr/>
                    <p:nvPr/>
                  </p:nvSpPr>
                  <p:spPr>
                    <a:xfrm>
                      <a:off x="1071538"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1990</a:t>
                      </a:r>
                    </a:p>
                  </p:txBody>
                </p:sp>
                <p:sp>
                  <p:nvSpPr>
                    <p:cNvPr id="367" name="Rectangle 366"/>
                    <p:cNvSpPr/>
                    <p:nvPr/>
                  </p:nvSpPr>
                  <p:spPr>
                    <a:xfrm>
                      <a:off x="2446005"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1993</a:t>
                      </a:r>
                    </a:p>
                  </p:txBody>
                </p:sp>
                <p:sp>
                  <p:nvSpPr>
                    <p:cNvPr id="368" name="Rectangle 367"/>
                    <p:cNvSpPr/>
                    <p:nvPr/>
                  </p:nvSpPr>
                  <p:spPr>
                    <a:xfrm>
                      <a:off x="3820472"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1997</a:t>
                      </a:r>
                    </a:p>
                  </p:txBody>
                </p:sp>
                <p:sp>
                  <p:nvSpPr>
                    <p:cNvPr id="369" name="Rectangle 368"/>
                    <p:cNvSpPr/>
                    <p:nvPr/>
                  </p:nvSpPr>
                  <p:spPr>
                    <a:xfrm>
                      <a:off x="5194939"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2001</a:t>
                      </a:r>
                    </a:p>
                  </p:txBody>
                </p:sp>
                <p:sp>
                  <p:nvSpPr>
                    <p:cNvPr id="370" name="Rectangle 369"/>
                    <p:cNvSpPr/>
                    <p:nvPr/>
                  </p:nvSpPr>
                  <p:spPr>
                    <a:xfrm>
                      <a:off x="6569406"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2005</a:t>
                      </a:r>
                    </a:p>
                  </p:txBody>
                </p:sp>
                <p:sp>
                  <p:nvSpPr>
                    <p:cNvPr id="371" name="Rectangle 370"/>
                    <p:cNvSpPr/>
                    <p:nvPr/>
                  </p:nvSpPr>
                  <p:spPr>
                    <a:xfrm>
                      <a:off x="7943874"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2009</a:t>
                      </a:r>
                    </a:p>
                  </p:txBody>
                </p:sp>
              </p:grpSp>
            </p:grpSp>
            <p:grpSp>
              <p:nvGrpSpPr>
                <p:cNvPr id="341" name="Group 57"/>
                <p:cNvGrpSpPr/>
                <p:nvPr/>
              </p:nvGrpSpPr>
              <p:grpSpPr>
                <a:xfrm>
                  <a:off x="2437587" y="2158106"/>
                  <a:ext cx="6110870" cy="2556778"/>
                  <a:chOff x="2437587" y="2158106"/>
                  <a:chExt cx="6110870" cy="2556778"/>
                </a:xfrm>
              </p:grpSpPr>
              <p:sp>
                <p:nvSpPr>
                  <p:cNvPr id="343" name="Oval 342"/>
                  <p:cNvSpPr/>
                  <p:nvPr/>
                </p:nvSpPr>
                <p:spPr>
                  <a:xfrm>
                    <a:off x="2437587" y="2443858"/>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44" name="TextBox 343"/>
                  <p:cNvSpPr txBox="1"/>
                  <p:nvPr/>
                </p:nvSpPr>
                <p:spPr>
                  <a:xfrm>
                    <a:off x="2509025" y="2158106"/>
                    <a:ext cx="82586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0.7um</a:t>
                    </a:r>
                  </a:p>
                </p:txBody>
              </p:sp>
              <p:sp>
                <p:nvSpPr>
                  <p:cNvPr id="345" name="Oval 344"/>
                  <p:cNvSpPr/>
                  <p:nvPr/>
                </p:nvSpPr>
                <p:spPr>
                  <a:xfrm>
                    <a:off x="3039071" y="2786058"/>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46" name="TextBox 345"/>
                  <p:cNvSpPr txBox="1"/>
                  <p:nvPr/>
                </p:nvSpPr>
                <p:spPr>
                  <a:xfrm>
                    <a:off x="2643174" y="2988230"/>
                    <a:ext cx="69762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0.5m</a:t>
                    </a:r>
                  </a:p>
                </p:txBody>
              </p:sp>
              <p:sp>
                <p:nvSpPr>
                  <p:cNvPr id="347" name="Oval 346"/>
                  <p:cNvSpPr/>
                  <p:nvPr/>
                </p:nvSpPr>
                <p:spPr>
                  <a:xfrm>
                    <a:off x="3610575" y="3030352"/>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48" name="TextBox 347"/>
                  <p:cNvSpPr txBox="1"/>
                  <p:nvPr/>
                </p:nvSpPr>
                <p:spPr>
                  <a:xfrm>
                    <a:off x="3500430" y="2714620"/>
                    <a:ext cx="95410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0.35um</a:t>
                    </a:r>
                  </a:p>
                </p:txBody>
              </p:sp>
              <p:sp>
                <p:nvSpPr>
                  <p:cNvPr id="349" name="Oval 348"/>
                  <p:cNvSpPr/>
                  <p:nvPr/>
                </p:nvSpPr>
                <p:spPr>
                  <a:xfrm>
                    <a:off x="4223537" y="3301114"/>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0" name="TextBox 349"/>
                  <p:cNvSpPr txBox="1"/>
                  <p:nvPr/>
                </p:nvSpPr>
                <p:spPr>
                  <a:xfrm>
                    <a:off x="3643306" y="3429000"/>
                    <a:ext cx="95410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0.25um</a:t>
                    </a:r>
                  </a:p>
                </p:txBody>
              </p:sp>
              <p:sp>
                <p:nvSpPr>
                  <p:cNvPr id="351" name="Oval 350"/>
                  <p:cNvSpPr/>
                  <p:nvPr/>
                </p:nvSpPr>
                <p:spPr>
                  <a:xfrm>
                    <a:off x="4831284" y="3438524"/>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2" name="TextBox 351"/>
                  <p:cNvSpPr txBox="1"/>
                  <p:nvPr/>
                </p:nvSpPr>
                <p:spPr>
                  <a:xfrm>
                    <a:off x="4902722" y="3152772"/>
                    <a:ext cx="95410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0.18um</a:t>
                    </a:r>
                  </a:p>
                </p:txBody>
              </p:sp>
              <p:sp>
                <p:nvSpPr>
                  <p:cNvPr id="353" name="Oval 352"/>
                  <p:cNvSpPr/>
                  <p:nvPr/>
                </p:nvSpPr>
                <p:spPr>
                  <a:xfrm>
                    <a:off x="5441495" y="3560944"/>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4" name="TextBox 353"/>
                  <p:cNvSpPr txBox="1"/>
                  <p:nvPr/>
                </p:nvSpPr>
                <p:spPr>
                  <a:xfrm>
                    <a:off x="4857752" y="3714752"/>
                    <a:ext cx="95410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0.13um</a:t>
                    </a:r>
                  </a:p>
                </p:txBody>
              </p:sp>
              <p:sp>
                <p:nvSpPr>
                  <p:cNvPr id="355" name="Oval 354"/>
                  <p:cNvSpPr/>
                  <p:nvPr/>
                </p:nvSpPr>
                <p:spPr>
                  <a:xfrm>
                    <a:off x="6039467" y="3698354"/>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6" name="TextBox 355"/>
                  <p:cNvSpPr txBox="1"/>
                  <p:nvPr/>
                </p:nvSpPr>
                <p:spPr>
                  <a:xfrm>
                    <a:off x="6110905" y="3412602"/>
                    <a:ext cx="76174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90nm</a:t>
                    </a:r>
                  </a:p>
                </p:txBody>
              </p:sp>
              <p:sp>
                <p:nvSpPr>
                  <p:cNvPr id="357" name="Oval 356"/>
                  <p:cNvSpPr/>
                  <p:nvPr/>
                </p:nvSpPr>
                <p:spPr>
                  <a:xfrm>
                    <a:off x="6652429" y="3899086"/>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8" name="TextBox 357"/>
                  <p:cNvSpPr txBox="1"/>
                  <p:nvPr/>
                </p:nvSpPr>
                <p:spPr>
                  <a:xfrm>
                    <a:off x="6723867" y="3613334"/>
                    <a:ext cx="76174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65nm</a:t>
                    </a:r>
                  </a:p>
                </p:txBody>
              </p:sp>
              <p:sp>
                <p:nvSpPr>
                  <p:cNvPr id="359" name="Oval 358"/>
                  <p:cNvSpPr/>
                  <p:nvPr/>
                </p:nvSpPr>
                <p:spPr>
                  <a:xfrm>
                    <a:off x="7256664" y="4051486"/>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60" name="TextBox 359"/>
                  <p:cNvSpPr txBox="1"/>
                  <p:nvPr/>
                </p:nvSpPr>
                <p:spPr>
                  <a:xfrm>
                    <a:off x="7382153" y="3845486"/>
                    <a:ext cx="76174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45nm</a:t>
                    </a:r>
                  </a:p>
                </p:txBody>
              </p:sp>
              <p:sp>
                <p:nvSpPr>
                  <p:cNvPr id="361" name="Oval 360"/>
                  <p:cNvSpPr/>
                  <p:nvPr/>
                </p:nvSpPr>
                <p:spPr>
                  <a:xfrm>
                    <a:off x="7863363" y="4188896"/>
                    <a:ext cx="214314" cy="214314"/>
                  </a:xfrm>
                  <a:prstGeom prst="ellipse">
                    <a:avLst/>
                  </a:prstGeom>
                  <a:solidFill>
                    <a:srgbClr val="0076BF"/>
                  </a:solidFill>
                  <a:ln w="19050" cap="flat" cmpd="sng" algn="ctr">
                    <a:no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62" name="TextBox 361"/>
                  <p:cNvSpPr txBox="1"/>
                  <p:nvPr/>
                </p:nvSpPr>
                <p:spPr>
                  <a:xfrm>
                    <a:off x="7786710" y="4345552"/>
                    <a:ext cx="761747"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30nm</a:t>
                    </a:r>
                  </a:p>
                </p:txBody>
              </p:sp>
            </p:grpSp>
            <p:sp>
              <p:nvSpPr>
                <p:cNvPr id="342" name="Freeform 341"/>
                <p:cNvSpPr/>
                <p:nvPr/>
              </p:nvSpPr>
              <p:spPr>
                <a:xfrm>
                  <a:off x="2533338" y="2533338"/>
                  <a:ext cx="5441429" cy="1738859"/>
                </a:xfrm>
                <a:custGeom>
                  <a:avLst/>
                  <a:gdLst>
                    <a:gd name="connsiteX0" fmla="*/ 0 w 5441429"/>
                    <a:gd name="connsiteY0" fmla="*/ 0 h 1738859"/>
                    <a:gd name="connsiteX1" fmla="*/ 599606 w 5441429"/>
                    <a:gd name="connsiteY1" fmla="*/ 329783 h 1738859"/>
                    <a:gd name="connsiteX2" fmla="*/ 1199213 w 5441429"/>
                    <a:gd name="connsiteY2" fmla="*/ 599606 h 1738859"/>
                    <a:gd name="connsiteX3" fmla="*/ 1798819 w 5441429"/>
                    <a:gd name="connsiteY3" fmla="*/ 854439 h 1738859"/>
                    <a:gd name="connsiteX4" fmla="*/ 2413416 w 5441429"/>
                    <a:gd name="connsiteY4" fmla="*/ 1004341 h 1738859"/>
                    <a:gd name="connsiteX5" fmla="*/ 3043003 w 5441429"/>
                    <a:gd name="connsiteY5" fmla="*/ 1139252 h 1738859"/>
                    <a:gd name="connsiteX6" fmla="*/ 3612629 w 5441429"/>
                    <a:gd name="connsiteY6" fmla="*/ 1274164 h 1738859"/>
                    <a:gd name="connsiteX7" fmla="*/ 4197246 w 5441429"/>
                    <a:gd name="connsiteY7" fmla="*/ 1454046 h 1738859"/>
                    <a:gd name="connsiteX8" fmla="*/ 4826832 w 5441429"/>
                    <a:gd name="connsiteY8" fmla="*/ 1618937 h 1738859"/>
                    <a:gd name="connsiteX9" fmla="*/ 5441429 w 5441429"/>
                    <a:gd name="connsiteY9" fmla="*/ 1738859 h 1738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1429" h="1738859">
                      <a:moveTo>
                        <a:pt x="0" y="0"/>
                      </a:moveTo>
                      <a:lnTo>
                        <a:pt x="599606" y="329783"/>
                      </a:lnTo>
                      <a:lnTo>
                        <a:pt x="1199213" y="599606"/>
                      </a:lnTo>
                      <a:lnTo>
                        <a:pt x="1798819" y="854439"/>
                      </a:lnTo>
                      <a:lnTo>
                        <a:pt x="2413416" y="1004341"/>
                      </a:lnTo>
                      <a:lnTo>
                        <a:pt x="3043003" y="1139252"/>
                      </a:lnTo>
                      <a:lnTo>
                        <a:pt x="3612629" y="1274164"/>
                      </a:lnTo>
                      <a:lnTo>
                        <a:pt x="4197246" y="1454046"/>
                      </a:lnTo>
                      <a:lnTo>
                        <a:pt x="4826832" y="1618937"/>
                      </a:lnTo>
                      <a:lnTo>
                        <a:pt x="5441429" y="1738859"/>
                      </a:lnTo>
                    </a:path>
                  </a:pathLst>
                </a:custGeom>
                <a:noFill/>
                <a:ln w="19050" cap="flat" cmpd="sng" algn="ctr">
                  <a:solidFill>
                    <a:srgbClr val="0070C0"/>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uLnTx/>
                    <a:uFillTx/>
                    <a:latin typeface="Segoe"/>
                    <a:ea typeface="+mn-ea"/>
                    <a:cs typeface="+mn-cs"/>
                  </a:endParaRPr>
                </a:p>
              </p:txBody>
            </p:sp>
          </p:grpSp>
          <p:sp>
            <p:nvSpPr>
              <p:cNvPr id="339" name="Rounded Rectangle 338"/>
              <p:cNvSpPr/>
              <p:nvPr/>
            </p:nvSpPr>
            <p:spPr>
              <a:xfrm>
                <a:off x="4857752" y="1428736"/>
                <a:ext cx="3500462" cy="1714512"/>
              </a:xfrm>
              <a:prstGeom prst="roundRect">
                <a:avLst/>
              </a:prstGeom>
              <a:solidFill>
                <a:srgbClr val="FFCC00"/>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1" u="none" strike="noStrike" kern="1200" cap="none" spc="0" normalizeH="0" baseline="0" noProof="0" dirty="0">
                    <a:ln>
                      <a:noFill/>
                    </a:ln>
                    <a:solidFill>
                      <a:srgbClr val="000000"/>
                    </a:solidFill>
                    <a:uLnTx/>
                    <a:uFillTx/>
                    <a:latin typeface="Segoe"/>
                    <a:ea typeface="+mn-ea"/>
                    <a:cs typeface="+mn-cs"/>
                  </a:rPr>
                  <a:t>…but the voltage</a:t>
                </a:r>
                <a:br>
                  <a:rPr kumimoji="0" lang="en-US" sz="2800" b="1" i="1" u="none" strike="noStrike" kern="1200" cap="none" spc="0" normalizeH="0" baseline="0" noProof="0" dirty="0">
                    <a:ln>
                      <a:noFill/>
                    </a:ln>
                    <a:solidFill>
                      <a:srgbClr val="000000"/>
                    </a:solidFill>
                    <a:uLnTx/>
                    <a:uFillTx/>
                    <a:latin typeface="Segoe"/>
                    <a:ea typeface="+mn-ea"/>
                    <a:cs typeface="+mn-cs"/>
                  </a:rPr>
                </a:br>
                <a:r>
                  <a:rPr kumimoji="0" lang="en-US" sz="2800" b="1" i="1" u="none" strike="noStrike" kern="1200" cap="none" spc="0" normalizeH="0" baseline="0" noProof="0" dirty="0">
                    <a:ln>
                      <a:noFill/>
                    </a:ln>
                    <a:solidFill>
                      <a:srgbClr val="000000"/>
                    </a:solidFill>
                    <a:uLnTx/>
                    <a:uFillTx/>
                    <a:latin typeface="Segoe"/>
                    <a:ea typeface="+mn-ea"/>
                    <a:cs typeface="+mn-cs"/>
                  </a:rPr>
                  <a:t>isn’t dropping</a:t>
                </a:r>
                <a:br>
                  <a:rPr kumimoji="0" lang="en-US" sz="2800" b="1" i="1" u="none" strike="noStrike" kern="1200" cap="none" spc="0" normalizeH="0" baseline="0" noProof="0" dirty="0">
                    <a:ln>
                      <a:noFill/>
                    </a:ln>
                    <a:solidFill>
                      <a:srgbClr val="000000"/>
                    </a:solidFill>
                    <a:uLnTx/>
                    <a:uFillTx/>
                    <a:latin typeface="Segoe"/>
                    <a:ea typeface="+mn-ea"/>
                    <a:cs typeface="+mn-cs"/>
                  </a:rPr>
                </a:br>
                <a:r>
                  <a:rPr kumimoji="0" lang="en-US" sz="2800" b="1" i="1" u="none" strike="noStrike" kern="1200" cap="none" spc="0" normalizeH="0" baseline="0" noProof="0" dirty="0">
                    <a:ln>
                      <a:noFill/>
                    </a:ln>
                    <a:solidFill>
                      <a:srgbClr val="000000"/>
                    </a:solidFill>
                    <a:uLnTx/>
                    <a:uFillTx/>
                    <a:latin typeface="Segoe"/>
                    <a:ea typeface="+mn-ea"/>
                    <a:cs typeface="+mn-cs"/>
                  </a:rPr>
                  <a:t>as fast!!</a:t>
                </a:r>
              </a:p>
            </p:txBody>
          </p:sp>
        </p:grpSp>
      </p:grpSp>
      <p:grpSp>
        <p:nvGrpSpPr>
          <p:cNvPr id="382" name="Group 82"/>
          <p:cNvGrpSpPr/>
          <p:nvPr/>
        </p:nvGrpSpPr>
        <p:grpSpPr>
          <a:xfrm>
            <a:off x="524174" y="928670"/>
            <a:ext cx="8334106" cy="5214974"/>
            <a:chOff x="524174" y="928670"/>
            <a:chExt cx="8334106" cy="5214974"/>
          </a:xfrm>
        </p:grpSpPr>
        <p:grpSp>
          <p:nvGrpSpPr>
            <p:cNvPr id="383" name="Group 121"/>
            <p:cNvGrpSpPr/>
            <p:nvPr/>
          </p:nvGrpSpPr>
          <p:grpSpPr>
            <a:xfrm>
              <a:off x="524174" y="928670"/>
              <a:ext cx="8334106" cy="5214974"/>
              <a:chOff x="524174" y="928670"/>
              <a:chExt cx="8334106" cy="5214974"/>
            </a:xfrm>
          </p:grpSpPr>
          <p:sp>
            <p:nvSpPr>
              <p:cNvPr id="385" name="Rectangle 384"/>
              <p:cNvSpPr/>
              <p:nvPr/>
            </p:nvSpPr>
            <p:spPr>
              <a:xfrm>
                <a:off x="571472" y="928670"/>
                <a:ext cx="8286808" cy="5214974"/>
              </a:xfrm>
              <a:prstGeom prst="rect">
                <a:avLst/>
              </a:prstGeom>
              <a:solidFill>
                <a:srgbClr val="000000">
                  <a:lumMod val="75000"/>
                  <a:lumOff val="25000"/>
                </a:srgbClr>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grpSp>
            <p:nvGrpSpPr>
              <p:cNvPr id="386" name="Group 119"/>
              <p:cNvGrpSpPr/>
              <p:nvPr/>
            </p:nvGrpSpPr>
            <p:grpSpPr>
              <a:xfrm>
                <a:off x="524174" y="1039032"/>
                <a:ext cx="8262667" cy="5104612"/>
                <a:chOff x="524174" y="1039032"/>
                <a:chExt cx="8262667" cy="5104612"/>
              </a:xfrm>
            </p:grpSpPr>
            <p:grpSp>
              <p:nvGrpSpPr>
                <p:cNvPr id="387" name="Group 117"/>
                <p:cNvGrpSpPr/>
                <p:nvPr/>
              </p:nvGrpSpPr>
              <p:grpSpPr>
                <a:xfrm>
                  <a:off x="524174" y="1039032"/>
                  <a:ext cx="1071570" cy="4818865"/>
                  <a:chOff x="524174" y="1039032"/>
                  <a:chExt cx="1071570" cy="4818865"/>
                </a:xfrm>
              </p:grpSpPr>
              <p:sp>
                <p:nvSpPr>
                  <p:cNvPr id="420" name="Line 16"/>
                  <p:cNvSpPr>
                    <a:spLocks noChangeShapeType="1"/>
                  </p:cNvSpPr>
                  <p:nvPr/>
                </p:nvSpPr>
                <p:spPr bwMode="auto">
                  <a:xfrm rot="16200000">
                    <a:off x="-798712" y="3337908"/>
                    <a:ext cx="4643472" cy="45719"/>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nvGrpSpPr>
                  <p:cNvPr id="421" name="Group 31"/>
                  <p:cNvGrpSpPr/>
                  <p:nvPr/>
                </p:nvGrpSpPr>
                <p:grpSpPr>
                  <a:xfrm>
                    <a:off x="524174" y="1500177"/>
                    <a:ext cx="1071570" cy="4357720"/>
                    <a:chOff x="500034" y="3286124"/>
                    <a:chExt cx="841948" cy="2286016"/>
                  </a:xfrm>
                  <a:noFill/>
                </p:grpSpPr>
                <p:sp>
                  <p:nvSpPr>
                    <p:cNvPr id="422" name="Rectangle 41"/>
                    <p:cNvSpPr/>
                    <p:nvPr/>
                  </p:nvSpPr>
                  <p:spPr>
                    <a:xfrm>
                      <a:off x="500034" y="5286388"/>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23" name="Rectangle 422"/>
                    <p:cNvSpPr/>
                    <p:nvPr/>
                  </p:nvSpPr>
                  <p:spPr>
                    <a:xfrm>
                      <a:off x="500034" y="5000636"/>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24" name="Rectangle 423"/>
                    <p:cNvSpPr/>
                    <p:nvPr/>
                  </p:nvSpPr>
                  <p:spPr>
                    <a:xfrm>
                      <a:off x="500034" y="471488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25" name="Rectangle 424"/>
                    <p:cNvSpPr/>
                    <p:nvPr/>
                  </p:nvSpPr>
                  <p:spPr>
                    <a:xfrm>
                      <a:off x="556164" y="4429132"/>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 Watts</a:t>
                      </a:r>
                    </a:p>
                  </p:txBody>
                </p:sp>
                <p:sp>
                  <p:nvSpPr>
                    <p:cNvPr id="426" name="Rectangle 425"/>
                    <p:cNvSpPr/>
                    <p:nvPr/>
                  </p:nvSpPr>
                  <p:spPr>
                    <a:xfrm>
                      <a:off x="500034" y="4143380"/>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27" name="Rectangle 426"/>
                    <p:cNvSpPr/>
                    <p:nvPr/>
                  </p:nvSpPr>
                  <p:spPr>
                    <a:xfrm>
                      <a:off x="500034" y="3857628"/>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28" name="Rectangle 427"/>
                    <p:cNvSpPr/>
                    <p:nvPr/>
                  </p:nvSpPr>
                  <p:spPr>
                    <a:xfrm>
                      <a:off x="537197" y="3571876"/>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100 Watts</a:t>
                      </a:r>
                    </a:p>
                  </p:txBody>
                </p:sp>
                <p:sp>
                  <p:nvSpPr>
                    <p:cNvPr id="429" name="Rectangle 428"/>
                    <p:cNvSpPr/>
                    <p:nvPr/>
                  </p:nvSpPr>
                  <p:spPr>
                    <a:xfrm>
                      <a:off x="500034" y="3286124"/>
                      <a:ext cx="785818" cy="285752"/>
                    </a:xfrm>
                    <a:prstGeom prst="rect">
                      <a:avLst/>
                    </a:prstGeom>
                    <a:grp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grpSp>
            <p:grpSp>
              <p:nvGrpSpPr>
                <p:cNvPr id="388" name="Group 118"/>
                <p:cNvGrpSpPr/>
                <p:nvPr/>
              </p:nvGrpSpPr>
              <p:grpSpPr>
                <a:xfrm>
                  <a:off x="1071538" y="5586426"/>
                  <a:ext cx="7715303" cy="557218"/>
                  <a:chOff x="1071538" y="5586426"/>
                  <a:chExt cx="7715303" cy="557218"/>
                </a:xfrm>
              </p:grpSpPr>
              <p:sp>
                <p:nvSpPr>
                  <p:cNvPr id="412" name="Line 16"/>
                  <p:cNvSpPr>
                    <a:spLocks noChangeShapeType="1"/>
                  </p:cNvSpPr>
                  <p:nvPr/>
                </p:nvSpPr>
                <p:spPr bwMode="auto">
                  <a:xfrm>
                    <a:off x="1500166" y="5586426"/>
                    <a:ext cx="6762651" cy="0"/>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nvGrpSpPr>
                  <p:cNvPr id="413" name="Group 28"/>
                  <p:cNvGrpSpPr/>
                  <p:nvPr/>
                </p:nvGrpSpPr>
                <p:grpSpPr>
                  <a:xfrm>
                    <a:off x="1071538" y="5643578"/>
                    <a:ext cx="7715303" cy="500066"/>
                    <a:chOff x="1071538" y="5857892"/>
                    <a:chExt cx="8286808" cy="428628"/>
                  </a:xfrm>
                </p:grpSpPr>
                <p:sp>
                  <p:nvSpPr>
                    <p:cNvPr id="414" name="Rectangle 413"/>
                    <p:cNvSpPr/>
                    <p:nvPr/>
                  </p:nvSpPr>
                  <p:spPr>
                    <a:xfrm>
                      <a:off x="1071538"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1990</a:t>
                      </a:r>
                    </a:p>
                  </p:txBody>
                </p:sp>
                <p:sp>
                  <p:nvSpPr>
                    <p:cNvPr id="415" name="Rectangle 414"/>
                    <p:cNvSpPr/>
                    <p:nvPr/>
                  </p:nvSpPr>
                  <p:spPr>
                    <a:xfrm>
                      <a:off x="2446005"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1993</a:t>
                      </a:r>
                    </a:p>
                  </p:txBody>
                </p:sp>
                <p:sp>
                  <p:nvSpPr>
                    <p:cNvPr id="416" name="Rectangle 415"/>
                    <p:cNvSpPr/>
                    <p:nvPr/>
                  </p:nvSpPr>
                  <p:spPr>
                    <a:xfrm>
                      <a:off x="3820472"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1997</a:t>
                      </a:r>
                    </a:p>
                  </p:txBody>
                </p:sp>
                <p:sp>
                  <p:nvSpPr>
                    <p:cNvPr id="417" name="Rectangle 416"/>
                    <p:cNvSpPr/>
                    <p:nvPr/>
                  </p:nvSpPr>
                  <p:spPr>
                    <a:xfrm>
                      <a:off x="5194939"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2001</a:t>
                      </a:r>
                    </a:p>
                  </p:txBody>
                </p:sp>
                <p:sp>
                  <p:nvSpPr>
                    <p:cNvPr id="418" name="Rectangle 417"/>
                    <p:cNvSpPr/>
                    <p:nvPr/>
                  </p:nvSpPr>
                  <p:spPr>
                    <a:xfrm>
                      <a:off x="6569406"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2005</a:t>
                      </a:r>
                    </a:p>
                  </p:txBody>
                </p:sp>
                <p:sp>
                  <p:nvSpPr>
                    <p:cNvPr id="419" name="Rectangle 418"/>
                    <p:cNvSpPr/>
                    <p:nvPr/>
                  </p:nvSpPr>
                  <p:spPr>
                    <a:xfrm>
                      <a:off x="7943874"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2009</a:t>
                      </a:r>
                    </a:p>
                  </p:txBody>
                </p:sp>
              </p:grpSp>
            </p:grpSp>
            <p:sp>
              <p:nvSpPr>
                <p:cNvPr id="389" name="TextBox 388"/>
                <p:cNvSpPr txBox="1"/>
                <p:nvPr/>
              </p:nvSpPr>
              <p:spPr>
                <a:xfrm>
                  <a:off x="3428992" y="3143248"/>
                  <a:ext cx="18473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cxnSp>
              <p:nvCxnSpPr>
                <p:cNvPr id="390" name="Straight Connector 389"/>
                <p:cNvCxnSpPr/>
                <p:nvPr/>
              </p:nvCxnSpPr>
              <p:spPr>
                <a:xfrm>
                  <a:off x="1571604" y="4000504"/>
                  <a:ext cx="6858050" cy="1588"/>
                </a:xfrm>
                <a:prstGeom prst="line">
                  <a:avLst/>
                </a:prstGeom>
                <a:noFill/>
                <a:ln w="3175" cap="flat" cmpd="sng" algn="ctr">
                  <a:solidFill>
                    <a:srgbClr val="FFFFFF"/>
                  </a:solidFill>
                  <a:prstDash val="sysDash"/>
                </a:ln>
                <a:effectLst/>
              </p:spPr>
            </p:cxnSp>
            <p:grpSp>
              <p:nvGrpSpPr>
                <p:cNvPr id="391" name="Group 103"/>
                <p:cNvGrpSpPr/>
                <p:nvPr/>
              </p:nvGrpSpPr>
              <p:grpSpPr>
                <a:xfrm>
                  <a:off x="3042157" y="4071942"/>
                  <a:ext cx="1101215" cy="369332"/>
                  <a:chOff x="3042157" y="4071942"/>
                  <a:chExt cx="1101215" cy="369332"/>
                </a:xfrm>
              </p:grpSpPr>
              <p:sp>
                <p:nvSpPr>
                  <p:cNvPr id="410" name="Oval 409"/>
                  <p:cNvSpPr/>
                  <p:nvPr/>
                </p:nvSpPr>
                <p:spPr>
                  <a:xfrm>
                    <a:off x="3042157" y="4143380"/>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11" name="TextBox 410"/>
                  <p:cNvSpPr txBox="1"/>
                  <p:nvPr/>
                </p:nvSpPr>
                <p:spPr>
                  <a:xfrm>
                    <a:off x="3185033" y="4071942"/>
                    <a:ext cx="958339"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9 Watts</a:t>
                    </a:r>
                  </a:p>
                </p:txBody>
              </p:sp>
            </p:grpSp>
            <p:sp>
              <p:nvSpPr>
                <p:cNvPr id="392" name="Oval 391"/>
                <p:cNvSpPr/>
                <p:nvPr/>
              </p:nvSpPr>
              <p:spPr>
                <a:xfrm>
                  <a:off x="3643306" y="3714752"/>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93" name="TextBox 392"/>
                <p:cNvSpPr txBox="1"/>
                <p:nvPr/>
              </p:nvSpPr>
              <p:spPr>
                <a:xfrm>
                  <a:off x="2877327" y="3286124"/>
                  <a:ext cx="765979" cy="646331"/>
                </a:xfrm>
                <a:prstGeom prst="rect">
                  <a:avLst/>
                </a:prstGeom>
                <a:noFill/>
              </p:spPr>
              <p:txBody>
                <a:bodyPr wrap="none" rtlCol="0">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12 </a:t>
                  </a: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Watts</a:t>
                  </a:r>
                </a:p>
              </p:txBody>
            </p:sp>
            <p:grpSp>
              <p:nvGrpSpPr>
                <p:cNvPr id="394" name="Group 104"/>
                <p:cNvGrpSpPr/>
                <p:nvPr/>
              </p:nvGrpSpPr>
              <p:grpSpPr>
                <a:xfrm>
                  <a:off x="4429124" y="3357562"/>
                  <a:ext cx="765979" cy="714380"/>
                  <a:chOff x="4429124" y="3357562"/>
                  <a:chExt cx="765979" cy="714380"/>
                </a:xfrm>
              </p:grpSpPr>
              <p:sp>
                <p:nvSpPr>
                  <p:cNvPr id="408" name="Oval 407"/>
                  <p:cNvSpPr/>
                  <p:nvPr/>
                </p:nvSpPr>
                <p:spPr>
                  <a:xfrm>
                    <a:off x="4429124" y="3357562"/>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09" name="TextBox 408"/>
                  <p:cNvSpPr txBox="1"/>
                  <p:nvPr/>
                </p:nvSpPr>
                <p:spPr>
                  <a:xfrm>
                    <a:off x="4429124" y="3425611"/>
                    <a:ext cx="765979" cy="646331"/>
                  </a:xfrm>
                  <a:prstGeom prst="rect">
                    <a:avLst/>
                  </a:prstGeom>
                  <a:noFill/>
                </p:spPr>
                <p:txBody>
                  <a:bodyPr wrap="non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  </a:t>
                    </a:r>
                    <a:br>
                      <a:rPr kumimoji="0" lang="en-US" sz="1800" b="0" i="0" u="none" strike="noStrike" kern="1200" cap="none" spc="0" normalizeH="0" baseline="0" noProof="0" dirty="0">
                        <a:ln>
                          <a:noFill/>
                        </a:ln>
                        <a:solidFill>
                          <a:srgbClr val="FFFFFF"/>
                        </a:solidFill>
                        <a:uLnTx/>
                        <a:uFillTx/>
                        <a:latin typeface="Segoe"/>
                        <a:ea typeface="+mn-ea"/>
                        <a:cs typeface="+mn-cs"/>
                      </a:rPr>
                    </a:br>
                    <a:r>
                      <a:rPr kumimoji="0" lang="en-US" sz="1800" b="0" i="0" u="none" strike="noStrike" kern="1200" cap="none" spc="0" normalizeH="0" baseline="0" noProof="0" dirty="0">
                        <a:ln>
                          <a:noFill/>
                        </a:ln>
                        <a:solidFill>
                          <a:srgbClr val="FFFFFF"/>
                        </a:solidFill>
                        <a:uLnTx/>
                        <a:uFillTx/>
                        <a:latin typeface="Segoe"/>
                        <a:ea typeface="+mn-ea"/>
                        <a:cs typeface="+mn-cs"/>
                      </a:rPr>
                      <a:t>Watts</a:t>
                    </a:r>
                  </a:p>
                </p:txBody>
              </p:sp>
            </p:grpSp>
            <p:sp>
              <p:nvSpPr>
                <p:cNvPr id="395" name="Oval 394"/>
                <p:cNvSpPr/>
                <p:nvPr/>
              </p:nvSpPr>
              <p:spPr>
                <a:xfrm>
                  <a:off x="5214942" y="2928934"/>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96" name="TextBox 395"/>
                <p:cNvSpPr txBox="1"/>
                <p:nvPr/>
              </p:nvSpPr>
              <p:spPr>
                <a:xfrm>
                  <a:off x="5357818" y="2996983"/>
                  <a:ext cx="1150700"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52  Watts</a:t>
                  </a:r>
                </a:p>
              </p:txBody>
            </p:sp>
            <p:grpSp>
              <p:nvGrpSpPr>
                <p:cNvPr id="397" name="Group 98"/>
                <p:cNvGrpSpPr/>
                <p:nvPr/>
              </p:nvGrpSpPr>
              <p:grpSpPr>
                <a:xfrm>
                  <a:off x="5985750" y="2428868"/>
                  <a:ext cx="1229456" cy="369332"/>
                  <a:chOff x="5985750" y="2428868"/>
                  <a:chExt cx="1229456" cy="369332"/>
                </a:xfrm>
              </p:grpSpPr>
              <p:sp>
                <p:nvSpPr>
                  <p:cNvPr id="406" name="Oval 405"/>
                  <p:cNvSpPr/>
                  <p:nvPr/>
                </p:nvSpPr>
                <p:spPr>
                  <a:xfrm>
                    <a:off x="5985750" y="2500306"/>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07" name="TextBox 406"/>
                  <p:cNvSpPr txBox="1"/>
                  <p:nvPr/>
                </p:nvSpPr>
                <p:spPr>
                  <a:xfrm>
                    <a:off x="6128626" y="2428868"/>
                    <a:ext cx="1086580"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81 Watts</a:t>
                    </a:r>
                  </a:p>
                </p:txBody>
              </p:sp>
            </p:grpSp>
            <p:grpSp>
              <p:nvGrpSpPr>
                <p:cNvPr id="398" name="Group 100"/>
                <p:cNvGrpSpPr/>
                <p:nvPr/>
              </p:nvGrpSpPr>
              <p:grpSpPr>
                <a:xfrm>
                  <a:off x="6715140" y="1841598"/>
                  <a:ext cx="1340576" cy="369332"/>
                  <a:chOff x="6715140" y="1841598"/>
                  <a:chExt cx="1340576" cy="369332"/>
                </a:xfrm>
              </p:grpSpPr>
              <p:sp>
                <p:nvSpPr>
                  <p:cNvPr id="404" name="Oval 403"/>
                  <p:cNvSpPr/>
                  <p:nvPr/>
                </p:nvSpPr>
                <p:spPr>
                  <a:xfrm>
                    <a:off x="6715140" y="1928802"/>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05" name="TextBox 404"/>
                  <p:cNvSpPr txBox="1"/>
                  <p:nvPr/>
                </p:nvSpPr>
                <p:spPr>
                  <a:xfrm>
                    <a:off x="6858016" y="1841598"/>
                    <a:ext cx="1197700"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110 Watts</a:t>
                    </a:r>
                  </a:p>
                </p:txBody>
              </p:sp>
            </p:grpSp>
            <p:cxnSp>
              <p:nvCxnSpPr>
                <p:cNvPr id="399" name="Straight Connector 398"/>
                <p:cNvCxnSpPr/>
                <p:nvPr/>
              </p:nvCxnSpPr>
              <p:spPr>
                <a:xfrm>
                  <a:off x="1571605" y="2357430"/>
                  <a:ext cx="6786611" cy="1588"/>
                </a:xfrm>
                <a:prstGeom prst="line">
                  <a:avLst/>
                </a:prstGeom>
                <a:noFill/>
                <a:ln w="3175" cap="flat" cmpd="sng" algn="ctr">
                  <a:solidFill>
                    <a:srgbClr val="FFFFFF"/>
                  </a:solidFill>
                  <a:prstDash val="sysDash"/>
                </a:ln>
                <a:effectLst/>
              </p:spPr>
            </p:cxnSp>
            <p:grpSp>
              <p:nvGrpSpPr>
                <p:cNvPr id="400" name="Group 99"/>
                <p:cNvGrpSpPr/>
                <p:nvPr/>
              </p:nvGrpSpPr>
              <p:grpSpPr>
                <a:xfrm>
                  <a:off x="7357708" y="1345156"/>
                  <a:ext cx="1357696" cy="369332"/>
                  <a:chOff x="7303390" y="1285860"/>
                  <a:chExt cx="1357696" cy="369332"/>
                </a:xfrm>
              </p:grpSpPr>
              <p:sp>
                <p:nvSpPr>
                  <p:cNvPr id="402" name="Oval 401"/>
                  <p:cNvSpPr/>
                  <p:nvPr/>
                </p:nvSpPr>
                <p:spPr>
                  <a:xfrm>
                    <a:off x="7303390" y="1357298"/>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03" name="TextBox 402"/>
                  <p:cNvSpPr txBox="1"/>
                  <p:nvPr/>
                </p:nvSpPr>
                <p:spPr>
                  <a:xfrm>
                    <a:off x="7446266" y="1285860"/>
                    <a:ext cx="1214820"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150 Watts</a:t>
                    </a:r>
                  </a:p>
                </p:txBody>
              </p:sp>
            </p:grpSp>
            <p:sp>
              <p:nvSpPr>
                <p:cNvPr id="401" name="Freeform 400"/>
                <p:cNvSpPr/>
                <p:nvPr/>
              </p:nvSpPr>
              <p:spPr>
                <a:xfrm>
                  <a:off x="3121572" y="1513490"/>
                  <a:ext cx="4335518" cy="2711669"/>
                </a:xfrm>
                <a:custGeom>
                  <a:avLst/>
                  <a:gdLst>
                    <a:gd name="connsiteX0" fmla="*/ 0 w 4335518"/>
                    <a:gd name="connsiteY0" fmla="*/ 2711669 h 2711669"/>
                    <a:gd name="connsiteX1" fmla="*/ 630621 w 4335518"/>
                    <a:gd name="connsiteY1" fmla="*/ 2286000 h 2711669"/>
                    <a:gd name="connsiteX2" fmla="*/ 1403131 w 4335518"/>
                    <a:gd name="connsiteY2" fmla="*/ 1954924 h 2711669"/>
                    <a:gd name="connsiteX3" fmla="*/ 2207173 w 4335518"/>
                    <a:gd name="connsiteY3" fmla="*/ 1497724 h 2711669"/>
                    <a:gd name="connsiteX4" fmla="*/ 2963918 w 4335518"/>
                    <a:gd name="connsiteY4" fmla="*/ 1087820 h 2711669"/>
                    <a:gd name="connsiteX5" fmla="*/ 3689131 w 4335518"/>
                    <a:gd name="connsiteY5" fmla="*/ 488731 h 2711669"/>
                    <a:gd name="connsiteX6" fmla="*/ 4335518 w 4335518"/>
                    <a:gd name="connsiteY6" fmla="*/ 0 h 2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35518" h="2711669">
                      <a:moveTo>
                        <a:pt x="0" y="2711669"/>
                      </a:moveTo>
                      <a:lnTo>
                        <a:pt x="630621" y="2286000"/>
                      </a:lnTo>
                      <a:lnTo>
                        <a:pt x="1403131" y="1954924"/>
                      </a:lnTo>
                      <a:lnTo>
                        <a:pt x="2207173" y="1497724"/>
                      </a:lnTo>
                      <a:lnTo>
                        <a:pt x="2963918" y="1087820"/>
                      </a:lnTo>
                      <a:lnTo>
                        <a:pt x="3689131" y="488731"/>
                      </a:lnTo>
                      <a:lnTo>
                        <a:pt x="4335518" y="0"/>
                      </a:lnTo>
                    </a:path>
                  </a:pathLst>
                </a:custGeom>
                <a:noFill/>
                <a:ln w="9525" cap="flat" cmpd="sng" algn="ctr">
                  <a:solidFill>
                    <a:srgbClr val="F37720">
                      <a:shade val="95000"/>
                      <a:satMod val="105000"/>
                    </a:srgbClr>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uLnTx/>
                    <a:uFillTx/>
                    <a:latin typeface="Segoe"/>
                    <a:ea typeface="+mn-ea"/>
                    <a:cs typeface="+mn-cs"/>
                  </a:endParaRPr>
                </a:p>
              </p:txBody>
            </p:sp>
          </p:grpSp>
        </p:grpSp>
        <p:sp>
          <p:nvSpPr>
            <p:cNvPr id="384" name="Rounded Rectangle 383"/>
            <p:cNvSpPr/>
            <p:nvPr/>
          </p:nvSpPr>
          <p:spPr>
            <a:xfrm>
              <a:off x="1714480" y="1142984"/>
              <a:ext cx="3500462" cy="1928826"/>
            </a:xfrm>
            <a:prstGeom prst="roundRect">
              <a:avLst/>
            </a:prstGeom>
            <a:solidFill>
              <a:srgbClr val="FFCC00"/>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1" u="none" strike="noStrike" kern="1200" cap="none" spc="0" normalizeH="0" baseline="0" noProof="0" dirty="0">
                  <a:ln>
                    <a:noFill/>
                  </a:ln>
                  <a:solidFill>
                    <a:srgbClr val="000000"/>
                  </a:solidFill>
                  <a:uLnTx/>
                  <a:uFillTx/>
                  <a:latin typeface="Segoe"/>
                  <a:ea typeface="+mn-ea"/>
                  <a:cs typeface="+mn-cs"/>
                </a:rPr>
                <a:t>…and the power at the high-end could cook a </a:t>
              </a:r>
              <a:br>
                <a:rPr kumimoji="0" lang="en-US" sz="2800" b="1" i="1" u="none" strike="noStrike" kern="1200" cap="none" spc="0" normalizeH="0" baseline="0" noProof="0" dirty="0">
                  <a:ln>
                    <a:noFill/>
                  </a:ln>
                  <a:solidFill>
                    <a:srgbClr val="000000"/>
                  </a:solidFill>
                  <a:uLnTx/>
                  <a:uFillTx/>
                  <a:latin typeface="Segoe"/>
                  <a:ea typeface="+mn-ea"/>
                  <a:cs typeface="+mn-cs"/>
                </a:rPr>
              </a:br>
              <a:r>
                <a:rPr kumimoji="0" lang="en-US" sz="2800" b="1" i="1" u="none" strike="noStrike" kern="1200" cap="none" spc="0" normalizeH="0" baseline="0" noProof="0" dirty="0">
                  <a:ln>
                    <a:noFill/>
                  </a:ln>
                  <a:solidFill>
                    <a:srgbClr val="000000"/>
                  </a:solidFill>
                  <a:uLnTx/>
                  <a:uFillTx/>
                  <a:latin typeface="Segoe"/>
                  <a:ea typeface="+mn-ea"/>
                  <a:cs typeface="+mn-cs"/>
                </a:rPr>
                <a:t>hot-dog!!!</a:t>
              </a:r>
            </a:p>
          </p:txBody>
        </p:sp>
      </p:grpSp>
      <p:grpSp>
        <p:nvGrpSpPr>
          <p:cNvPr id="430" name="Group 130"/>
          <p:cNvGrpSpPr/>
          <p:nvPr/>
        </p:nvGrpSpPr>
        <p:grpSpPr>
          <a:xfrm>
            <a:off x="524174" y="855106"/>
            <a:ext cx="8334106" cy="5288538"/>
            <a:chOff x="524174" y="855106"/>
            <a:chExt cx="8334106" cy="5288538"/>
          </a:xfrm>
        </p:grpSpPr>
        <p:grpSp>
          <p:nvGrpSpPr>
            <p:cNvPr id="431" name="Group 97"/>
            <p:cNvGrpSpPr/>
            <p:nvPr/>
          </p:nvGrpSpPr>
          <p:grpSpPr>
            <a:xfrm>
              <a:off x="524174" y="855106"/>
              <a:ext cx="8334106" cy="5288538"/>
              <a:chOff x="524174" y="855106"/>
              <a:chExt cx="8334106" cy="5288538"/>
            </a:xfrm>
          </p:grpSpPr>
          <p:sp>
            <p:nvSpPr>
              <p:cNvPr id="433" name="Rectangle 432"/>
              <p:cNvSpPr/>
              <p:nvPr/>
            </p:nvSpPr>
            <p:spPr>
              <a:xfrm>
                <a:off x="571472" y="928670"/>
                <a:ext cx="8286808" cy="5214974"/>
              </a:xfrm>
              <a:prstGeom prst="rect">
                <a:avLst/>
              </a:prstGeom>
              <a:solidFill>
                <a:srgbClr val="000000">
                  <a:lumMod val="75000"/>
                  <a:lumOff val="25000"/>
                </a:srgbClr>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34" name="Line 16"/>
              <p:cNvSpPr>
                <a:spLocks noChangeShapeType="1"/>
              </p:cNvSpPr>
              <p:nvPr/>
            </p:nvSpPr>
            <p:spPr bwMode="auto">
              <a:xfrm rot="16200000">
                <a:off x="-736926" y="3380075"/>
                <a:ext cx="4519902" cy="45719"/>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435" name="Rectangle 434"/>
              <p:cNvSpPr/>
              <p:nvPr/>
            </p:nvSpPr>
            <p:spPr>
              <a:xfrm>
                <a:off x="524174" y="3037673"/>
                <a:ext cx="1000132" cy="605641"/>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 GHz</a:t>
                </a:r>
              </a:p>
            </p:txBody>
          </p:sp>
          <p:sp>
            <p:nvSpPr>
              <p:cNvPr id="436" name="Rectangle 435"/>
              <p:cNvSpPr/>
              <p:nvPr/>
            </p:nvSpPr>
            <p:spPr>
              <a:xfrm>
                <a:off x="524174" y="855106"/>
                <a:ext cx="1000132" cy="605641"/>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10 GHz</a:t>
                </a:r>
              </a:p>
            </p:txBody>
          </p:sp>
          <p:grpSp>
            <p:nvGrpSpPr>
              <p:cNvPr id="437" name="Group 118"/>
              <p:cNvGrpSpPr/>
              <p:nvPr/>
            </p:nvGrpSpPr>
            <p:grpSpPr>
              <a:xfrm>
                <a:off x="1071538" y="5586426"/>
                <a:ext cx="7715303" cy="557218"/>
                <a:chOff x="1071538" y="5586426"/>
                <a:chExt cx="7715303" cy="557218"/>
              </a:xfrm>
            </p:grpSpPr>
            <p:sp>
              <p:nvSpPr>
                <p:cNvPr id="454" name="Line 16"/>
                <p:cNvSpPr>
                  <a:spLocks noChangeShapeType="1"/>
                </p:cNvSpPr>
                <p:nvPr/>
              </p:nvSpPr>
              <p:spPr bwMode="auto">
                <a:xfrm>
                  <a:off x="1500166" y="5586426"/>
                  <a:ext cx="6762651" cy="0"/>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nvGrpSpPr>
                <p:cNvPr id="455" name="Group 28"/>
                <p:cNvGrpSpPr/>
                <p:nvPr/>
              </p:nvGrpSpPr>
              <p:grpSpPr>
                <a:xfrm>
                  <a:off x="1071538" y="5643578"/>
                  <a:ext cx="7715303" cy="500066"/>
                  <a:chOff x="1071538" y="5857892"/>
                  <a:chExt cx="8286808" cy="428628"/>
                </a:xfrm>
              </p:grpSpPr>
              <p:sp>
                <p:nvSpPr>
                  <p:cNvPr id="456" name="Rectangle 455"/>
                  <p:cNvSpPr/>
                  <p:nvPr/>
                </p:nvSpPr>
                <p:spPr>
                  <a:xfrm>
                    <a:off x="1071538"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1990</a:t>
                    </a:r>
                  </a:p>
                </p:txBody>
              </p:sp>
              <p:sp>
                <p:nvSpPr>
                  <p:cNvPr id="457" name="Rectangle 456"/>
                  <p:cNvSpPr/>
                  <p:nvPr/>
                </p:nvSpPr>
                <p:spPr>
                  <a:xfrm>
                    <a:off x="2446005"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1993</a:t>
                    </a:r>
                  </a:p>
                </p:txBody>
              </p:sp>
              <p:sp>
                <p:nvSpPr>
                  <p:cNvPr id="458" name="Rectangle 457"/>
                  <p:cNvSpPr/>
                  <p:nvPr/>
                </p:nvSpPr>
                <p:spPr>
                  <a:xfrm>
                    <a:off x="3820472"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1997</a:t>
                    </a:r>
                  </a:p>
                </p:txBody>
              </p:sp>
              <p:sp>
                <p:nvSpPr>
                  <p:cNvPr id="459" name="Rectangle 458"/>
                  <p:cNvSpPr/>
                  <p:nvPr/>
                </p:nvSpPr>
                <p:spPr>
                  <a:xfrm>
                    <a:off x="5194939"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2001</a:t>
                    </a:r>
                  </a:p>
                </p:txBody>
              </p:sp>
              <p:sp>
                <p:nvSpPr>
                  <p:cNvPr id="460" name="Rectangle 459"/>
                  <p:cNvSpPr/>
                  <p:nvPr/>
                </p:nvSpPr>
                <p:spPr>
                  <a:xfrm>
                    <a:off x="6569406"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2005</a:t>
                    </a:r>
                  </a:p>
                </p:txBody>
              </p:sp>
              <p:sp>
                <p:nvSpPr>
                  <p:cNvPr id="461" name="Rectangle 460"/>
                  <p:cNvSpPr/>
                  <p:nvPr/>
                </p:nvSpPr>
                <p:spPr>
                  <a:xfrm>
                    <a:off x="7943874" y="5857892"/>
                    <a:ext cx="1414472" cy="428628"/>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2009</a:t>
                    </a:r>
                  </a:p>
                </p:txBody>
              </p:sp>
            </p:grpSp>
          </p:grpSp>
          <p:grpSp>
            <p:nvGrpSpPr>
              <p:cNvPr id="438" name="Group 96"/>
              <p:cNvGrpSpPr/>
              <p:nvPr/>
            </p:nvGrpSpPr>
            <p:grpSpPr>
              <a:xfrm>
                <a:off x="4607012" y="1686580"/>
                <a:ext cx="3996435" cy="2813990"/>
                <a:chOff x="4607012" y="1686580"/>
                <a:chExt cx="3996435" cy="2813990"/>
              </a:xfrm>
            </p:grpSpPr>
            <p:sp>
              <p:nvSpPr>
                <p:cNvPr id="439" name="Freeform 438"/>
                <p:cNvSpPr/>
                <p:nvPr/>
              </p:nvSpPr>
              <p:spPr>
                <a:xfrm>
                  <a:off x="4698124" y="1844566"/>
                  <a:ext cx="2853559" cy="2443655"/>
                </a:xfrm>
                <a:custGeom>
                  <a:avLst/>
                  <a:gdLst>
                    <a:gd name="connsiteX0" fmla="*/ 0 w 2853559"/>
                    <a:gd name="connsiteY0" fmla="*/ 2443655 h 2443655"/>
                    <a:gd name="connsiteX1" fmla="*/ 315310 w 2853559"/>
                    <a:gd name="connsiteY1" fmla="*/ 1954924 h 2443655"/>
                    <a:gd name="connsiteX2" fmla="*/ 583324 w 2853559"/>
                    <a:gd name="connsiteY2" fmla="*/ 1513489 h 2443655"/>
                    <a:gd name="connsiteX3" fmla="*/ 945931 w 2853559"/>
                    <a:gd name="connsiteY3" fmla="*/ 1072055 h 2443655"/>
                    <a:gd name="connsiteX4" fmla="*/ 1560786 w 2853559"/>
                    <a:gd name="connsiteY4" fmla="*/ 520262 h 2443655"/>
                    <a:gd name="connsiteX5" fmla="*/ 2207173 w 2853559"/>
                    <a:gd name="connsiteY5" fmla="*/ 220717 h 2443655"/>
                    <a:gd name="connsiteX6" fmla="*/ 2853559 w 2853559"/>
                    <a:gd name="connsiteY6" fmla="*/ 0 h 2443655"/>
                    <a:gd name="connsiteX7" fmla="*/ 2853559 w 2853559"/>
                    <a:gd name="connsiteY7" fmla="*/ 0 h 2443655"/>
                    <a:gd name="connsiteX8" fmla="*/ 2853559 w 2853559"/>
                    <a:gd name="connsiteY8" fmla="*/ 0 h 2443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3559" h="2443655">
                      <a:moveTo>
                        <a:pt x="0" y="2443655"/>
                      </a:moveTo>
                      <a:lnTo>
                        <a:pt x="315310" y="1954924"/>
                      </a:lnTo>
                      <a:lnTo>
                        <a:pt x="583324" y="1513489"/>
                      </a:lnTo>
                      <a:lnTo>
                        <a:pt x="945931" y="1072055"/>
                      </a:lnTo>
                      <a:lnTo>
                        <a:pt x="1560786" y="520262"/>
                      </a:lnTo>
                      <a:lnTo>
                        <a:pt x="2207173" y="220717"/>
                      </a:lnTo>
                      <a:lnTo>
                        <a:pt x="2853559" y="0"/>
                      </a:lnTo>
                      <a:lnTo>
                        <a:pt x="2853559" y="0"/>
                      </a:lnTo>
                      <a:lnTo>
                        <a:pt x="2853559" y="0"/>
                      </a:lnTo>
                    </a:path>
                  </a:pathLst>
                </a:custGeom>
                <a:noFill/>
                <a:ln w="9525" cap="flat" cmpd="sng" algn="ctr">
                  <a:solidFill>
                    <a:srgbClr val="66CC33"/>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uLnTx/>
                    <a:uFillTx/>
                    <a:latin typeface="Segoe"/>
                    <a:ea typeface="+mn-ea"/>
                    <a:cs typeface="+mn-cs"/>
                  </a:endParaRPr>
                </a:p>
              </p:txBody>
            </p:sp>
            <p:sp>
              <p:nvSpPr>
                <p:cNvPr id="440" name="Oval 439"/>
                <p:cNvSpPr/>
                <p:nvPr/>
              </p:nvSpPr>
              <p:spPr>
                <a:xfrm>
                  <a:off x="4607012" y="4202676"/>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41" name="TextBox 440"/>
                <p:cNvSpPr txBox="1"/>
                <p:nvPr/>
              </p:nvSpPr>
              <p:spPr>
                <a:xfrm>
                  <a:off x="4749888" y="4131238"/>
                  <a:ext cx="110799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400 MHz</a:t>
                  </a:r>
                </a:p>
              </p:txBody>
            </p:sp>
            <p:sp>
              <p:nvSpPr>
                <p:cNvPr id="442" name="Oval 441"/>
                <p:cNvSpPr/>
                <p:nvPr/>
              </p:nvSpPr>
              <p:spPr>
                <a:xfrm>
                  <a:off x="4929190" y="3714752"/>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43" name="TextBox 442"/>
                <p:cNvSpPr txBox="1"/>
                <p:nvPr/>
              </p:nvSpPr>
              <p:spPr>
                <a:xfrm>
                  <a:off x="5072066" y="3643314"/>
                  <a:ext cx="1107996"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600 MHz</a:t>
                  </a:r>
                </a:p>
              </p:txBody>
            </p:sp>
            <p:sp>
              <p:nvSpPr>
                <p:cNvPr id="444" name="Oval 443"/>
                <p:cNvSpPr/>
                <p:nvPr/>
              </p:nvSpPr>
              <p:spPr>
                <a:xfrm>
                  <a:off x="5519259" y="2845354"/>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45" name="TextBox 444"/>
                <p:cNvSpPr txBox="1"/>
                <p:nvPr/>
              </p:nvSpPr>
              <p:spPr>
                <a:xfrm>
                  <a:off x="5662135" y="2773916"/>
                  <a:ext cx="83869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 GHz</a:t>
                  </a:r>
                </a:p>
              </p:txBody>
            </p:sp>
            <p:sp>
              <p:nvSpPr>
                <p:cNvPr id="446" name="Oval 445"/>
                <p:cNvSpPr/>
                <p:nvPr/>
              </p:nvSpPr>
              <p:spPr>
                <a:xfrm>
                  <a:off x="6162201" y="2285992"/>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47" name="TextBox 446"/>
                <p:cNvSpPr txBox="1"/>
                <p:nvPr/>
              </p:nvSpPr>
              <p:spPr>
                <a:xfrm>
                  <a:off x="6305077" y="2261852"/>
                  <a:ext cx="83869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 GHz</a:t>
                  </a:r>
                </a:p>
              </p:txBody>
            </p:sp>
            <p:sp>
              <p:nvSpPr>
                <p:cNvPr id="448" name="Oval 447"/>
                <p:cNvSpPr/>
                <p:nvPr/>
              </p:nvSpPr>
              <p:spPr>
                <a:xfrm>
                  <a:off x="6805143" y="1984474"/>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49" name="TextBox 448"/>
                <p:cNvSpPr txBox="1"/>
                <p:nvPr/>
              </p:nvSpPr>
              <p:spPr>
                <a:xfrm>
                  <a:off x="6948019" y="1960334"/>
                  <a:ext cx="103105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3.6 GHz</a:t>
                  </a:r>
                </a:p>
              </p:txBody>
            </p:sp>
            <p:sp>
              <p:nvSpPr>
                <p:cNvPr id="450" name="Oval 449"/>
                <p:cNvSpPr/>
                <p:nvPr/>
              </p:nvSpPr>
              <p:spPr>
                <a:xfrm>
                  <a:off x="7429520" y="1758018"/>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51" name="TextBox 450"/>
                <p:cNvSpPr txBox="1"/>
                <p:nvPr/>
              </p:nvSpPr>
              <p:spPr>
                <a:xfrm>
                  <a:off x="7572396" y="1686580"/>
                  <a:ext cx="103105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3.8 GHz</a:t>
                  </a:r>
                </a:p>
              </p:txBody>
            </p:sp>
            <p:sp>
              <p:nvSpPr>
                <p:cNvPr id="452" name="Oval 451"/>
                <p:cNvSpPr/>
                <p:nvPr/>
              </p:nvSpPr>
              <p:spPr>
                <a:xfrm>
                  <a:off x="5178516" y="3286124"/>
                  <a:ext cx="214314" cy="214314"/>
                </a:xfrm>
                <a:prstGeom prst="ellipse">
                  <a:avLst/>
                </a:prstGeom>
                <a:solidFill>
                  <a:srgbClr val="66CC33"/>
                </a:solidFill>
                <a:ln w="19050" cap="flat" cmpd="sng" algn="ctr">
                  <a:solidFill>
                    <a:srgbClr val="66CC33"/>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453" name="TextBox 452"/>
                <p:cNvSpPr txBox="1"/>
                <p:nvPr/>
              </p:nvSpPr>
              <p:spPr>
                <a:xfrm>
                  <a:off x="5321392" y="3214686"/>
                  <a:ext cx="838691" cy="369332"/>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 GHz</a:t>
                  </a:r>
                </a:p>
              </p:txBody>
            </p:sp>
          </p:grpSp>
        </p:grpSp>
        <p:sp>
          <p:nvSpPr>
            <p:cNvPr id="432" name="Rounded Rectangle 431"/>
            <p:cNvSpPr/>
            <p:nvPr/>
          </p:nvSpPr>
          <p:spPr>
            <a:xfrm>
              <a:off x="1714480" y="1142984"/>
              <a:ext cx="3500462" cy="1928826"/>
            </a:xfrm>
            <a:prstGeom prst="roundRect">
              <a:avLst/>
            </a:prstGeom>
            <a:solidFill>
              <a:srgbClr val="FFCC00"/>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1" i="1" u="none" strike="noStrike" kern="1200" cap="none" spc="0" normalizeH="0" baseline="0" noProof="0" dirty="0">
                  <a:ln>
                    <a:noFill/>
                  </a:ln>
                  <a:solidFill>
                    <a:srgbClr val="000000"/>
                  </a:solidFill>
                  <a:uLnTx/>
                  <a:uFillTx/>
                  <a:latin typeface="Segoe"/>
                  <a:ea typeface="+mn-ea"/>
                  <a:cs typeface="+mn-cs"/>
                </a:rPr>
                <a:t>Why is the CPU</a:t>
              </a:r>
              <a:br>
                <a:rPr kumimoji="0" lang="en-US" sz="2800" b="1" i="1" u="none" strike="noStrike" kern="1200" cap="none" spc="0" normalizeH="0" baseline="0" noProof="0" dirty="0">
                  <a:ln>
                    <a:noFill/>
                  </a:ln>
                  <a:solidFill>
                    <a:srgbClr val="000000"/>
                  </a:solidFill>
                  <a:uLnTx/>
                  <a:uFillTx/>
                  <a:latin typeface="Segoe"/>
                  <a:ea typeface="+mn-ea"/>
                  <a:cs typeface="+mn-cs"/>
                </a:rPr>
              </a:br>
              <a:r>
                <a:rPr kumimoji="0" lang="en-US" sz="2800" b="1" i="1" u="none" strike="noStrike" kern="1200" cap="none" spc="0" normalizeH="0" baseline="0" noProof="0" dirty="0">
                  <a:ln>
                    <a:noFill/>
                  </a:ln>
                  <a:solidFill>
                    <a:srgbClr val="000000"/>
                  </a:solidFill>
                  <a:uLnTx/>
                  <a:uFillTx/>
                  <a:latin typeface="Segoe"/>
                  <a:ea typeface="+mn-ea"/>
                  <a:cs typeface="+mn-cs"/>
                </a:rPr>
                <a:t>frequency not</a:t>
              </a:r>
              <a:br>
                <a:rPr kumimoji="0" lang="en-US" sz="2800" b="1" i="1" u="none" strike="noStrike" kern="1200" cap="none" spc="0" normalizeH="0" baseline="0" noProof="0" dirty="0">
                  <a:ln>
                    <a:noFill/>
                  </a:ln>
                  <a:solidFill>
                    <a:srgbClr val="000000"/>
                  </a:solidFill>
                  <a:uLnTx/>
                  <a:uFillTx/>
                  <a:latin typeface="Segoe"/>
                  <a:ea typeface="+mn-ea"/>
                  <a:cs typeface="+mn-cs"/>
                </a:rPr>
              </a:br>
              <a:r>
                <a:rPr kumimoji="0" lang="en-US" sz="2800" b="1" i="1" u="none" strike="noStrike" kern="1200" cap="none" spc="0" normalizeH="0" baseline="0" noProof="0" dirty="0">
                  <a:ln>
                    <a:noFill/>
                  </a:ln>
                  <a:solidFill>
                    <a:srgbClr val="000000"/>
                  </a:solidFill>
                  <a:uLnTx/>
                  <a:uFillTx/>
                  <a:latin typeface="Segoe"/>
                  <a:ea typeface="+mn-ea"/>
                  <a:cs typeface="+mn-cs"/>
                </a:rPr>
                <a:t>rising like it should?</a:t>
              </a:r>
            </a:p>
          </p:txBody>
        </p:sp>
      </p:grpSp>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312"/>
                                        </p:tgtEl>
                                        <p:attrNameLst>
                                          <p:attrName>style.visibility</p:attrName>
                                        </p:attrNameLst>
                                      </p:cBhvr>
                                      <p:to>
                                        <p:strVal val="visible"/>
                                      </p:to>
                                    </p:set>
                                    <p:anim calcmode="lin" valueType="num">
                                      <p:cBhvr>
                                        <p:cTn id="7" dur="500" fill="hold"/>
                                        <p:tgtEl>
                                          <p:spTgt spid="312"/>
                                        </p:tgtEl>
                                        <p:attrNameLst>
                                          <p:attrName>ppt_w</p:attrName>
                                        </p:attrNameLst>
                                      </p:cBhvr>
                                      <p:tavLst>
                                        <p:tav tm="0">
                                          <p:val>
                                            <p:fltVal val="0"/>
                                          </p:val>
                                        </p:tav>
                                        <p:tav tm="100000">
                                          <p:val>
                                            <p:strVal val="#ppt_w"/>
                                          </p:val>
                                        </p:tav>
                                      </p:tavLst>
                                    </p:anim>
                                    <p:anim calcmode="lin" valueType="num">
                                      <p:cBhvr>
                                        <p:cTn id="8" dur="500" fill="hold"/>
                                        <p:tgtEl>
                                          <p:spTgt spid="312"/>
                                        </p:tgtEl>
                                        <p:attrNameLst>
                                          <p:attrName>ppt_h</p:attrName>
                                        </p:attrNameLst>
                                      </p:cBhvr>
                                      <p:tavLst>
                                        <p:tav tm="0">
                                          <p:val>
                                            <p:fltVal val="0"/>
                                          </p:val>
                                        </p:tav>
                                        <p:tav tm="100000">
                                          <p:val>
                                            <p:strVal val="#ppt_h"/>
                                          </p:val>
                                        </p:tav>
                                      </p:tavLst>
                                    </p:anim>
                                    <p:animEffect transition="in" filter="fade">
                                      <p:cBhvr>
                                        <p:cTn id="9" dur="500"/>
                                        <p:tgtEl>
                                          <p:spTgt spid="312"/>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mph" presetSubtype="0" fill="hold" nodeType="clickEffect">
                                  <p:stCondLst>
                                    <p:cond delay="0"/>
                                  </p:stCondLst>
                                  <p:childTnLst>
                                    <p:animScale>
                                      <p:cBhvr>
                                        <p:cTn id="13" dur="1000" fill="hold"/>
                                        <p:tgtEl>
                                          <p:spTgt spid="312"/>
                                        </p:tgtEl>
                                      </p:cBhvr>
                                      <p:by x="50000" y="50000"/>
                                    </p:animScale>
                                  </p:childTnLst>
                                </p:cTn>
                              </p:par>
                              <p:par>
                                <p:cTn id="14" presetID="64" presetClass="path" presetSubtype="0" accel="50000" decel="50000" fill="hold" nodeType="withEffect">
                                  <p:stCondLst>
                                    <p:cond delay="0"/>
                                  </p:stCondLst>
                                  <p:childTnLst>
                                    <p:animMotion origin="layout" path="M 5E-6 7.40741E-7 L -0.26754 -0.18333 " pathEditMode="relative" rAng="0" ptsTypes="AA">
                                      <p:cBhvr>
                                        <p:cTn id="15" dur="1000" fill="hold"/>
                                        <p:tgtEl>
                                          <p:spTgt spid="312"/>
                                        </p:tgtEl>
                                        <p:attrNameLst>
                                          <p:attrName>ppt_x</p:attrName>
                                          <p:attrName>ppt_y</p:attrName>
                                        </p:attrNameLst>
                                      </p:cBhvr>
                                      <p:rCtr x="-134" y="-92"/>
                                    </p:animMotion>
                                  </p:childTnLst>
                                </p:cTn>
                              </p:par>
                            </p:childTnLst>
                          </p:cTn>
                        </p:par>
                        <p:par>
                          <p:cTn id="16" fill="hold">
                            <p:stCondLst>
                              <p:cond delay="1000"/>
                            </p:stCondLst>
                            <p:childTnLst>
                              <p:par>
                                <p:cTn id="17" presetID="53" presetClass="entr" presetSubtype="0" fill="hold" nodeType="afterEffect">
                                  <p:stCondLst>
                                    <p:cond delay="0"/>
                                  </p:stCondLst>
                                  <p:childTnLst>
                                    <p:set>
                                      <p:cBhvr>
                                        <p:cTn id="18" dur="1" fill="hold">
                                          <p:stCondLst>
                                            <p:cond delay="0"/>
                                          </p:stCondLst>
                                        </p:cTn>
                                        <p:tgtEl>
                                          <p:spTgt spid="335"/>
                                        </p:tgtEl>
                                        <p:attrNameLst>
                                          <p:attrName>style.visibility</p:attrName>
                                        </p:attrNameLst>
                                      </p:cBhvr>
                                      <p:to>
                                        <p:strVal val="visible"/>
                                      </p:to>
                                    </p:set>
                                    <p:anim calcmode="lin" valueType="num">
                                      <p:cBhvr>
                                        <p:cTn id="19" dur="1000" fill="hold"/>
                                        <p:tgtEl>
                                          <p:spTgt spid="335"/>
                                        </p:tgtEl>
                                        <p:attrNameLst>
                                          <p:attrName>ppt_w</p:attrName>
                                        </p:attrNameLst>
                                      </p:cBhvr>
                                      <p:tavLst>
                                        <p:tav tm="0">
                                          <p:val>
                                            <p:fltVal val="0"/>
                                          </p:val>
                                        </p:tav>
                                        <p:tav tm="100000">
                                          <p:val>
                                            <p:strVal val="#ppt_w"/>
                                          </p:val>
                                        </p:tav>
                                      </p:tavLst>
                                    </p:anim>
                                    <p:anim calcmode="lin" valueType="num">
                                      <p:cBhvr>
                                        <p:cTn id="20" dur="1000" fill="hold"/>
                                        <p:tgtEl>
                                          <p:spTgt spid="335"/>
                                        </p:tgtEl>
                                        <p:attrNameLst>
                                          <p:attrName>ppt_h</p:attrName>
                                        </p:attrNameLst>
                                      </p:cBhvr>
                                      <p:tavLst>
                                        <p:tav tm="0">
                                          <p:val>
                                            <p:fltVal val="0"/>
                                          </p:val>
                                        </p:tav>
                                        <p:tav tm="100000">
                                          <p:val>
                                            <p:strVal val="#ppt_h"/>
                                          </p:val>
                                        </p:tav>
                                      </p:tavLst>
                                    </p:anim>
                                    <p:animEffect transition="in" filter="fade">
                                      <p:cBhvr>
                                        <p:cTn id="21" dur="1000"/>
                                        <p:tgtEl>
                                          <p:spTgt spid="335"/>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mph" presetSubtype="0" fill="hold" nodeType="clickEffect">
                                  <p:stCondLst>
                                    <p:cond delay="0"/>
                                  </p:stCondLst>
                                  <p:childTnLst>
                                    <p:animScale>
                                      <p:cBhvr>
                                        <p:cTn id="25" dur="1000" fill="hold"/>
                                        <p:tgtEl>
                                          <p:spTgt spid="335"/>
                                        </p:tgtEl>
                                      </p:cBhvr>
                                      <p:by x="50000" y="50000"/>
                                    </p:animScale>
                                  </p:childTnLst>
                                </p:cTn>
                              </p:par>
                              <p:par>
                                <p:cTn id="26" presetID="56" presetClass="path" presetSubtype="0" accel="50000" decel="50000" fill="hold" nodeType="withEffect">
                                  <p:stCondLst>
                                    <p:cond delay="0"/>
                                  </p:stCondLst>
                                  <p:childTnLst>
                                    <p:animMotion origin="layout" path="M 0 -2.59259E-6 L 0.23628 -0.18333 " pathEditMode="relative" rAng="0" ptsTypes="AA">
                                      <p:cBhvr>
                                        <p:cTn id="27" dur="1000" fill="hold"/>
                                        <p:tgtEl>
                                          <p:spTgt spid="335"/>
                                        </p:tgtEl>
                                        <p:attrNameLst>
                                          <p:attrName>ppt_x</p:attrName>
                                          <p:attrName>ppt_y</p:attrName>
                                        </p:attrNameLst>
                                      </p:cBhvr>
                                      <p:rCtr x="118" y="-92"/>
                                    </p:animMotion>
                                  </p:childTnLst>
                                </p:cTn>
                              </p:par>
                            </p:childTnLst>
                          </p:cTn>
                        </p:par>
                        <p:par>
                          <p:cTn id="28" fill="hold">
                            <p:stCondLst>
                              <p:cond delay="1000"/>
                            </p:stCondLst>
                            <p:childTnLst>
                              <p:par>
                                <p:cTn id="29" presetID="53" presetClass="entr" presetSubtype="0"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 calcmode="lin" valueType="num">
                                      <p:cBhvr>
                                        <p:cTn id="31" dur="500" fill="hold"/>
                                        <p:tgtEl>
                                          <p:spTgt spid="382"/>
                                        </p:tgtEl>
                                        <p:attrNameLst>
                                          <p:attrName>ppt_w</p:attrName>
                                        </p:attrNameLst>
                                      </p:cBhvr>
                                      <p:tavLst>
                                        <p:tav tm="0">
                                          <p:val>
                                            <p:fltVal val="0"/>
                                          </p:val>
                                        </p:tav>
                                        <p:tav tm="100000">
                                          <p:val>
                                            <p:strVal val="#ppt_w"/>
                                          </p:val>
                                        </p:tav>
                                      </p:tavLst>
                                    </p:anim>
                                    <p:anim calcmode="lin" valueType="num">
                                      <p:cBhvr>
                                        <p:cTn id="32" dur="500" fill="hold"/>
                                        <p:tgtEl>
                                          <p:spTgt spid="382"/>
                                        </p:tgtEl>
                                        <p:attrNameLst>
                                          <p:attrName>ppt_h</p:attrName>
                                        </p:attrNameLst>
                                      </p:cBhvr>
                                      <p:tavLst>
                                        <p:tav tm="0">
                                          <p:val>
                                            <p:fltVal val="0"/>
                                          </p:val>
                                        </p:tav>
                                        <p:tav tm="100000">
                                          <p:val>
                                            <p:strVal val="#ppt_h"/>
                                          </p:val>
                                        </p:tav>
                                      </p:tavLst>
                                    </p:anim>
                                    <p:animEffect transition="in" filter="fade">
                                      <p:cBhvr>
                                        <p:cTn id="33" dur="500"/>
                                        <p:tgtEl>
                                          <p:spTgt spid="382"/>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mph" presetSubtype="0" fill="hold" nodeType="clickEffect">
                                  <p:stCondLst>
                                    <p:cond delay="0"/>
                                  </p:stCondLst>
                                  <p:childTnLst>
                                    <p:animScale>
                                      <p:cBhvr>
                                        <p:cTn id="37" dur="1000" fill="hold"/>
                                        <p:tgtEl>
                                          <p:spTgt spid="382"/>
                                        </p:tgtEl>
                                      </p:cBhvr>
                                      <p:by x="50000" y="50000"/>
                                    </p:animScale>
                                  </p:childTnLst>
                                </p:cTn>
                              </p:par>
                              <p:par>
                                <p:cTn id="38" presetID="42" presetClass="path" presetSubtype="0" accel="50000" decel="50000" fill="hold" nodeType="withEffect">
                                  <p:stCondLst>
                                    <p:cond delay="0"/>
                                  </p:stCondLst>
                                  <p:childTnLst>
                                    <p:animMotion origin="layout" path="M -8.33333E-7 7.40741E-7 L -0.27292 0.25741 " pathEditMode="relative" rAng="0" ptsTypes="AA">
                                      <p:cBhvr>
                                        <p:cTn id="39" dur="1000" fill="hold"/>
                                        <p:tgtEl>
                                          <p:spTgt spid="382"/>
                                        </p:tgtEl>
                                        <p:attrNameLst>
                                          <p:attrName>ppt_x</p:attrName>
                                          <p:attrName>ppt_y</p:attrName>
                                        </p:attrNameLst>
                                      </p:cBhvr>
                                      <p:rCtr x="-136" y="129"/>
                                    </p:animMotion>
                                  </p:childTnLst>
                                </p:cTn>
                              </p:par>
                            </p:childTnLst>
                          </p:cTn>
                        </p:par>
                        <p:par>
                          <p:cTn id="40" fill="hold">
                            <p:stCondLst>
                              <p:cond delay="1000"/>
                            </p:stCondLst>
                            <p:childTnLst>
                              <p:par>
                                <p:cTn id="41" presetID="53" presetClass="entr" presetSubtype="0" fill="hold" nodeType="afterEffect">
                                  <p:stCondLst>
                                    <p:cond delay="0"/>
                                  </p:stCondLst>
                                  <p:childTnLst>
                                    <p:set>
                                      <p:cBhvr>
                                        <p:cTn id="42" dur="1" fill="hold">
                                          <p:stCondLst>
                                            <p:cond delay="0"/>
                                          </p:stCondLst>
                                        </p:cTn>
                                        <p:tgtEl>
                                          <p:spTgt spid="430"/>
                                        </p:tgtEl>
                                        <p:attrNameLst>
                                          <p:attrName>style.visibility</p:attrName>
                                        </p:attrNameLst>
                                      </p:cBhvr>
                                      <p:to>
                                        <p:strVal val="visible"/>
                                      </p:to>
                                    </p:set>
                                    <p:anim calcmode="lin" valueType="num">
                                      <p:cBhvr>
                                        <p:cTn id="43" dur="500" fill="hold"/>
                                        <p:tgtEl>
                                          <p:spTgt spid="430"/>
                                        </p:tgtEl>
                                        <p:attrNameLst>
                                          <p:attrName>ppt_w</p:attrName>
                                        </p:attrNameLst>
                                      </p:cBhvr>
                                      <p:tavLst>
                                        <p:tav tm="0">
                                          <p:val>
                                            <p:fltVal val="0"/>
                                          </p:val>
                                        </p:tav>
                                        <p:tav tm="100000">
                                          <p:val>
                                            <p:strVal val="#ppt_w"/>
                                          </p:val>
                                        </p:tav>
                                      </p:tavLst>
                                    </p:anim>
                                    <p:anim calcmode="lin" valueType="num">
                                      <p:cBhvr>
                                        <p:cTn id="44" dur="500" fill="hold"/>
                                        <p:tgtEl>
                                          <p:spTgt spid="430"/>
                                        </p:tgtEl>
                                        <p:attrNameLst>
                                          <p:attrName>ppt_h</p:attrName>
                                        </p:attrNameLst>
                                      </p:cBhvr>
                                      <p:tavLst>
                                        <p:tav tm="0">
                                          <p:val>
                                            <p:fltVal val="0"/>
                                          </p:val>
                                        </p:tav>
                                        <p:tav tm="100000">
                                          <p:val>
                                            <p:strVal val="#ppt_h"/>
                                          </p:val>
                                        </p:tav>
                                      </p:tavLst>
                                    </p:anim>
                                    <p:animEffect transition="in" filter="fade">
                                      <p:cBhvr>
                                        <p:cTn id="45" dur="500"/>
                                        <p:tgtEl>
                                          <p:spTgt spid="430"/>
                                        </p:tgtEl>
                                      </p:cBhvr>
                                    </p:animEffect>
                                  </p:childTnLst>
                                </p:cTn>
                              </p:par>
                            </p:childTnLst>
                          </p:cTn>
                        </p:par>
                      </p:childTnLst>
                    </p:cTn>
                  </p:par>
                  <p:par>
                    <p:cTn id="46" fill="hold">
                      <p:stCondLst>
                        <p:cond delay="indefinite"/>
                      </p:stCondLst>
                      <p:childTnLst>
                        <p:par>
                          <p:cTn id="47" fill="hold">
                            <p:stCondLst>
                              <p:cond delay="0"/>
                            </p:stCondLst>
                            <p:childTnLst>
                              <p:par>
                                <p:cTn id="48" presetID="6" presetClass="emph" presetSubtype="0" fill="hold" nodeType="clickEffect">
                                  <p:stCondLst>
                                    <p:cond delay="0"/>
                                  </p:stCondLst>
                                  <p:childTnLst>
                                    <p:animScale>
                                      <p:cBhvr>
                                        <p:cTn id="49" dur="1000" fill="hold"/>
                                        <p:tgtEl>
                                          <p:spTgt spid="430"/>
                                        </p:tgtEl>
                                      </p:cBhvr>
                                      <p:by x="50000" y="50000"/>
                                    </p:animScale>
                                  </p:childTnLst>
                                </p:cTn>
                              </p:par>
                              <p:par>
                                <p:cTn id="50" presetID="49" presetClass="path" presetSubtype="0" accel="50000" decel="50000" fill="hold" nodeType="withEffect">
                                  <p:stCondLst>
                                    <p:cond delay="0"/>
                                  </p:stCondLst>
                                  <p:childTnLst>
                                    <p:animMotion origin="layout" path="M -8.33333E-7 4.81481E-6 L 0.22326 0.26273 " pathEditMode="relative" rAng="0" ptsTypes="AA">
                                      <p:cBhvr>
                                        <p:cTn id="51" dur="1000" fill="hold"/>
                                        <p:tgtEl>
                                          <p:spTgt spid="430"/>
                                        </p:tgtEl>
                                        <p:attrNameLst>
                                          <p:attrName>ppt_x</p:attrName>
                                          <p:attrName>ppt_y</p:attrName>
                                        </p:attrNameLst>
                                      </p:cBhvr>
                                      <p:rCtr x="112" y="1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The Power Wall</a:t>
            </a:r>
            <a:endParaRPr lang="en-US" dirty="0"/>
          </a:p>
        </p:txBody>
      </p:sp>
      <p:grpSp>
        <p:nvGrpSpPr>
          <p:cNvPr id="90" name="Group 190"/>
          <p:cNvGrpSpPr/>
          <p:nvPr/>
        </p:nvGrpSpPr>
        <p:grpSpPr>
          <a:xfrm>
            <a:off x="533400" y="1414426"/>
            <a:ext cx="8334106" cy="5214974"/>
            <a:chOff x="524174" y="928670"/>
            <a:chExt cx="8334106" cy="5214974"/>
          </a:xfrm>
        </p:grpSpPr>
        <p:sp>
          <p:nvSpPr>
            <p:cNvPr id="91" name="Rectangle 90"/>
            <p:cNvSpPr/>
            <p:nvPr/>
          </p:nvSpPr>
          <p:spPr>
            <a:xfrm>
              <a:off x="571472" y="928670"/>
              <a:ext cx="8286808" cy="5214974"/>
            </a:xfrm>
            <a:prstGeom prst="rect">
              <a:avLst/>
            </a:prstGeom>
            <a:solidFill>
              <a:schemeClr val="tx1">
                <a:lumMod val="75000"/>
                <a:lumOff val="25000"/>
              </a:schemeClr>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grpSp>
          <p:nvGrpSpPr>
            <p:cNvPr id="92" name="Group 117"/>
            <p:cNvGrpSpPr/>
            <p:nvPr/>
          </p:nvGrpSpPr>
          <p:grpSpPr>
            <a:xfrm>
              <a:off x="524174" y="1039032"/>
              <a:ext cx="1071570" cy="4818865"/>
              <a:chOff x="524174" y="1039032"/>
              <a:chExt cx="1071570" cy="4818865"/>
            </a:xfrm>
          </p:grpSpPr>
          <p:sp>
            <p:nvSpPr>
              <p:cNvPr id="104" name="Line 16"/>
              <p:cNvSpPr>
                <a:spLocks noChangeShapeType="1"/>
              </p:cNvSpPr>
              <p:nvPr/>
            </p:nvSpPr>
            <p:spPr bwMode="auto">
              <a:xfrm rot="16200000">
                <a:off x="-798712" y="3337908"/>
                <a:ext cx="4643472" cy="45719"/>
              </a:xfrm>
              <a:prstGeom prst="line">
                <a:avLst/>
              </a:prstGeom>
              <a:noFill/>
              <a:ln w="152400">
                <a:solidFill>
                  <a:schemeClr val="bg2"/>
                </a:solidFill>
                <a:headEnd type="none" w="med" len="med"/>
                <a:tailEnd type="none" w="med" len="med"/>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dirty="0">
                  <a:solidFill>
                    <a:srgbClr val="FFFFFF"/>
                  </a:solidFill>
                  <a:latin typeface="Segoe"/>
                  <a:ea typeface="+mn-ea"/>
                  <a:cs typeface="+mn-cs"/>
                </a:endParaRPr>
              </a:p>
            </p:txBody>
          </p:sp>
          <p:grpSp>
            <p:nvGrpSpPr>
              <p:cNvPr id="105" name="Group 31"/>
              <p:cNvGrpSpPr/>
              <p:nvPr/>
            </p:nvGrpSpPr>
            <p:grpSpPr>
              <a:xfrm>
                <a:off x="524174" y="1500177"/>
                <a:ext cx="1071570" cy="4357720"/>
                <a:chOff x="500034" y="3286124"/>
                <a:chExt cx="841948" cy="2286016"/>
              </a:xfrm>
              <a:noFill/>
            </p:grpSpPr>
            <p:sp>
              <p:nvSpPr>
                <p:cNvPr id="106" name="Rectangle 41"/>
                <p:cNvSpPr/>
                <p:nvPr/>
              </p:nvSpPr>
              <p:spPr>
                <a:xfrm>
                  <a:off x="500034" y="5286388"/>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sp>
              <p:nvSpPr>
                <p:cNvPr id="107" name="Rectangle 106"/>
                <p:cNvSpPr/>
                <p:nvPr/>
              </p:nvSpPr>
              <p:spPr>
                <a:xfrm>
                  <a:off x="500034" y="5000636"/>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sp>
              <p:nvSpPr>
                <p:cNvPr id="108" name="Rectangle 107"/>
                <p:cNvSpPr/>
                <p:nvPr/>
              </p:nvSpPr>
              <p:spPr>
                <a:xfrm>
                  <a:off x="500034" y="4714884"/>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sp>
              <p:nvSpPr>
                <p:cNvPr id="109" name="Rectangle 108"/>
                <p:cNvSpPr/>
                <p:nvPr/>
              </p:nvSpPr>
              <p:spPr>
                <a:xfrm>
                  <a:off x="556164" y="4429132"/>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10 Watts</a:t>
                  </a:r>
                </a:p>
              </p:txBody>
            </p:sp>
            <p:sp>
              <p:nvSpPr>
                <p:cNvPr id="110" name="Rectangle 109"/>
                <p:cNvSpPr/>
                <p:nvPr/>
              </p:nvSpPr>
              <p:spPr>
                <a:xfrm>
                  <a:off x="500034" y="4143380"/>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sp>
              <p:nvSpPr>
                <p:cNvPr id="111" name="Rectangle 110"/>
                <p:cNvSpPr/>
                <p:nvPr/>
              </p:nvSpPr>
              <p:spPr>
                <a:xfrm>
                  <a:off x="500034" y="3857628"/>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sp>
              <p:nvSpPr>
                <p:cNvPr id="112" name="Rectangle 111"/>
                <p:cNvSpPr/>
                <p:nvPr/>
              </p:nvSpPr>
              <p:spPr>
                <a:xfrm>
                  <a:off x="537197" y="3571876"/>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100 Watts</a:t>
                  </a:r>
                </a:p>
              </p:txBody>
            </p:sp>
            <p:sp>
              <p:nvSpPr>
                <p:cNvPr id="113" name="Rectangle 112"/>
                <p:cNvSpPr/>
                <p:nvPr/>
              </p:nvSpPr>
              <p:spPr>
                <a:xfrm>
                  <a:off x="500034" y="3286124"/>
                  <a:ext cx="785818" cy="2857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dirty="0">
                    <a:solidFill>
                      <a:srgbClr val="FFFFFF"/>
                    </a:solidFill>
                    <a:latin typeface="Segoe"/>
                    <a:ea typeface="+mn-ea"/>
                    <a:cs typeface="+mn-cs"/>
                  </a:endParaRPr>
                </a:p>
              </p:txBody>
            </p:sp>
          </p:grpSp>
        </p:grpSp>
        <p:grpSp>
          <p:nvGrpSpPr>
            <p:cNvPr id="93" name="Group 118"/>
            <p:cNvGrpSpPr/>
            <p:nvPr/>
          </p:nvGrpSpPr>
          <p:grpSpPr>
            <a:xfrm>
              <a:off x="1071538" y="5586426"/>
              <a:ext cx="7715303" cy="557218"/>
              <a:chOff x="1071538" y="5586426"/>
              <a:chExt cx="7715303" cy="557218"/>
            </a:xfrm>
          </p:grpSpPr>
          <p:sp>
            <p:nvSpPr>
              <p:cNvPr id="96" name="Line 16"/>
              <p:cNvSpPr>
                <a:spLocks noChangeShapeType="1"/>
              </p:cNvSpPr>
              <p:nvPr/>
            </p:nvSpPr>
            <p:spPr bwMode="auto">
              <a:xfrm>
                <a:off x="1500166" y="5586426"/>
                <a:ext cx="6762651" cy="0"/>
              </a:xfrm>
              <a:prstGeom prst="line">
                <a:avLst/>
              </a:prstGeom>
              <a:noFill/>
              <a:ln w="152400">
                <a:solidFill>
                  <a:schemeClr val="bg2"/>
                </a:solidFill>
                <a:headEnd type="none" w="med" len="med"/>
                <a:tailEnd type="none" w="med" len="med"/>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dirty="0">
                  <a:solidFill>
                    <a:srgbClr val="FFFFFF"/>
                  </a:solidFill>
                  <a:latin typeface="Segoe"/>
                  <a:ea typeface="+mn-ea"/>
                  <a:cs typeface="+mn-cs"/>
                </a:endParaRPr>
              </a:p>
            </p:txBody>
          </p:sp>
          <p:grpSp>
            <p:nvGrpSpPr>
              <p:cNvPr id="97" name="Group 28"/>
              <p:cNvGrpSpPr/>
              <p:nvPr/>
            </p:nvGrpSpPr>
            <p:grpSpPr>
              <a:xfrm>
                <a:off x="1071538" y="5643578"/>
                <a:ext cx="7715303" cy="500066"/>
                <a:chOff x="1071538" y="5857892"/>
                <a:chExt cx="8286808" cy="428628"/>
              </a:xfrm>
            </p:grpSpPr>
            <p:sp>
              <p:nvSpPr>
                <p:cNvPr id="98" name="Rectangle 97"/>
                <p:cNvSpPr/>
                <p:nvPr/>
              </p:nvSpPr>
              <p:spPr>
                <a:xfrm>
                  <a:off x="1071538"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1990</a:t>
                  </a:r>
                </a:p>
              </p:txBody>
            </p:sp>
            <p:sp>
              <p:nvSpPr>
                <p:cNvPr id="99" name="Rectangle 98"/>
                <p:cNvSpPr/>
                <p:nvPr/>
              </p:nvSpPr>
              <p:spPr>
                <a:xfrm>
                  <a:off x="2446005"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1993</a:t>
                  </a:r>
                </a:p>
              </p:txBody>
            </p:sp>
            <p:sp>
              <p:nvSpPr>
                <p:cNvPr id="100" name="Rectangle 99"/>
                <p:cNvSpPr/>
                <p:nvPr/>
              </p:nvSpPr>
              <p:spPr>
                <a:xfrm>
                  <a:off x="3820472"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1997</a:t>
                  </a:r>
                </a:p>
              </p:txBody>
            </p:sp>
            <p:sp>
              <p:nvSpPr>
                <p:cNvPr id="101" name="Rectangle 100"/>
                <p:cNvSpPr/>
                <p:nvPr/>
              </p:nvSpPr>
              <p:spPr>
                <a:xfrm>
                  <a:off x="5194939"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2001</a:t>
                  </a:r>
                </a:p>
              </p:txBody>
            </p:sp>
            <p:sp>
              <p:nvSpPr>
                <p:cNvPr id="102" name="Rectangle 101"/>
                <p:cNvSpPr/>
                <p:nvPr/>
              </p:nvSpPr>
              <p:spPr>
                <a:xfrm>
                  <a:off x="6569406"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2005</a:t>
                  </a:r>
                </a:p>
              </p:txBody>
            </p:sp>
            <p:sp>
              <p:nvSpPr>
                <p:cNvPr id="103" name="Rectangle 102"/>
                <p:cNvSpPr/>
                <p:nvPr/>
              </p:nvSpPr>
              <p:spPr>
                <a:xfrm>
                  <a:off x="7943874" y="5857892"/>
                  <a:ext cx="1414472" cy="428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kern="1200" dirty="0">
                      <a:solidFill>
                        <a:srgbClr val="FFFFFF"/>
                      </a:solidFill>
                      <a:latin typeface="Segoe"/>
                      <a:ea typeface="+mn-ea"/>
                      <a:cs typeface="+mn-cs"/>
                    </a:rPr>
                    <a:t>2009</a:t>
                  </a:r>
                </a:p>
              </p:txBody>
            </p:sp>
          </p:grpSp>
        </p:grpSp>
        <p:cxnSp>
          <p:nvCxnSpPr>
            <p:cNvPr id="94" name="Straight Connector 93"/>
            <p:cNvCxnSpPr/>
            <p:nvPr/>
          </p:nvCxnSpPr>
          <p:spPr>
            <a:xfrm>
              <a:off x="1571604" y="4000504"/>
              <a:ext cx="6858050" cy="1588"/>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1571605" y="2357430"/>
              <a:ext cx="6786611" cy="1588"/>
            </a:xfrm>
            <a:prstGeom prst="line">
              <a:avLst/>
            </a:prstGeom>
            <a:ln w="3175">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4" name="Group 239"/>
          <p:cNvGrpSpPr/>
          <p:nvPr/>
        </p:nvGrpSpPr>
        <p:grpSpPr>
          <a:xfrm>
            <a:off x="5189922" y="2873262"/>
            <a:ext cx="3320394" cy="2773940"/>
            <a:chOff x="5180696" y="2658948"/>
            <a:chExt cx="3320394" cy="2773940"/>
          </a:xfrm>
        </p:grpSpPr>
        <p:grpSp>
          <p:nvGrpSpPr>
            <p:cNvPr id="115" name="Group 115"/>
            <p:cNvGrpSpPr/>
            <p:nvPr/>
          </p:nvGrpSpPr>
          <p:grpSpPr>
            <a:xfrm>
              <a:off x="5180696" y="2658948"/>
              <a:ext cx="2391700" cy="2773940"/>
              <a:chOff x="5180696" y="2658948"/>
              <a:chExt cx="2391700" cy="2773940"/>
            </a:xfrm>
          </p:grpSpPr>
          <p:sp>
            <p:nvSpPr>
              <p:cNvPr id="118" name="Oval 117"/>
              <p:cNvSpPr/>
              <p:nvPr/>
            </p:nvSpPr>
            <p:spPr>
              <a:xfrm>
                <a:off x="5180696" y="5218574"/>
                <a:ext cx="214314" cy="214314"/>
              </a:xfrm>
              <a:prstGeom prst="ellipse">
                <a:avLst/>
              </a:prstGeom>
              <a:solidFill>
                <a:schemeClr val="accent5"/>
              </a:solidFill>
              <a:ln w="19050">
                <a:solidFill>
                  <a:schemeClr val="accent5"/>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19" name="Oval 118"/>
              <p:cNvSpPr/>
              <p:nvPr/>
            </p:nvSpPr>
            <p:spPr>
              <a:xfrm>
                <a:off x="6000760" y="4302022"/>
                <a:ext cx="214314" cy="214314"/>
              </a:xfrm>
              <a:prstGeom prst="ellipse">
                <a:avLst/>
              </a:prstGeom>
              <a:solidFill>
                <a:schemeClr val="accent5"/>
              </a:solidFill>
              <a:ln w="19050">
                <a:solidFill>
                  <a:schemeClr val="accent5"/>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20" name="Oval 119"/>
              <p:cNvSpPr/>
              <p:nvPr/>
            </p:nvSpPr>
            <p:spPr>
              <a:xfrm>
                <a:off x="6715140" y="3444766"/>
                <a:ext cx="214314" cy="214314"/>
              </a:xfrm>
              <a:prstGeom prst="ellipse">
                <a:avLst/>
              </a:prstGeom>
              <a:solidFill>
                <a:schemeClr val="accent5"/>
              </a:solidFill>
              <a:ln w="19050">
                <a:solidFill>
                  <a:schemeClr val="accent5"/>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21" name="Oval 120"/>
              <p:cNvSpPr/>
              <p:nvPr/>
            </p:nvSpPr>
            <p:spPr>
              <a:xfrm>
                <a:off x="7358082" y="2658948"/>
                <a:ext cx="214314" cy="214314"/>
              </a:xfrm>
              <a:prstGeom prst="ellipse">
                <a:avLst/>
              </a:prstGeom>
              <a:solidFill>
                <a:schemeClr val="accent5"/>
              </a:solidFill>
              <a:ln w="19050">
                <a:solidFill>
                  <a:schemeClr val="accent5"/>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22" name="Freeform 121"/>
              <p:cNvSpPr/>
              <p:nvPr/>
            </p:nvSpPr>
            <p:spPr>
              <a:xfrm>
                <a:off x="5281448" y="2727434"/>
                <a:ext cx="2191407" cy="2617076"/>
              </a:xfrm>
              <a:custGeom>
                <a:avLst/>
                <a:gdLst>
                  <a:gd name="connsiteX0" fmla="*/ 0 w 2191407"/>
                  <a:gd name="connsiteY0" fmla="*/ 2617076 h 2617076"/>
                  <a:gd name="connsiteX1" fmla="*/ 788276 w 2191407"/>
                  <a:gd name="connsiteY1" fmla="*/ 1686911 h 2617076"/>
                  <a:gd name="connsiteX2" fmla="*/ 1545021 w 2191407"/>
                  <a:gd name="connsiteY2" fmla="*/ 804042 h 2617076"/>
                  <a:gd name="connsiteX3" fmla="*/ 2191407 w 2191407"/>
                  <a:gd name="connsiteY3" fmla="*/ 0 h 2617076"/>
                </a:gdLst>
                <a:ahLst/>
                <a:cxnLst>
                  <a:cxn ang="0">
                    <a:pos x="connsiteX0" y="connsiteY0"/>
                  </a:cxn>
                  <a:cxn ang="0">
                    <a:pos x="connsiteX1" y="connsiteY1"/>
                  </a:cxn>
                  <a:cxn ang="0">
                    <a:pos x="connsiteX2" y="connsiteY2"/>
                  </a:cxn>
                  <a:cxn ang="0">
                    <a:pos x="connsiteX3" y="connsiteY3"/>
                  </a:cxn>
                </a:cxnLst>
                <a:rect l="l" t="t" r="r" b="b"/>
                <a:pathLst>
                  <a:path w="2191407" h="2617076">
                    <a:moveTo>
                      <a:pt x="0" y="2617076"/>
                    </a:moveTo>
                    <a:lnTo>
                      <a:pt x="788276" y="1686911"/>
                    </a:lnTo>
                    <a:lnTo>
                      <a:pt x="1545021" y="804042"/>
                    </a:lnTo>
                    <a:lnTo>
                      <a:pt x="2191407" y="0"/>
                    </a:lnTo>
                  </a:path>
                </a:pathLst>
              </a:custGeom>
              <a:solidFill>
                <a:schemeClr val="accent5"/>
              </a:solidFill>
              <a:ln>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algn="ctr" rtl="0" fontAlgn="base">
                  <a:spcBef>
                    <a:spcPct val="0"/>
                  </a:spcBef>
                  <a:spcAft>
                    <a:spcPct val="0"/>
                  </a:spcAft>
                </a:pPr>
                <a:endParaRPr lang="en-US" kern="1200">
                  <a:solidFill>
                    <a:srgbClr val="000000"/>
                  </a:solidFill>
                  <a:latin typeface="Segoe"/>
                  <a:ea typeface="+mn-ea"/>
                  <a:cs typeface="+mn-cs"/>
                </a:endParaRPr>
              </a:p>
            </p:txBody>
          </p:sp>
        </p:grpSp>
        <p:cxnSp>
          <p:nvCxnSpPr>
            <p:cNvPr id="116" name="Straight Arrow Connector 115"/>
            <p:cNvCxnSpPr/>
            <p:nvPr/>
          </p:nvCxnSpPr>
          <p:spPr>
            <a:xfrm rot="16200000" flipV="1">
              <a:off x="6750859" y="3607595"/>
              <a:ext cx="1357322" cy="571504"/>
            </a:xfrm>
            <a:prstGeom prst="straightConnector1">
              <a:avLst/>
            </a:prstGeom>
            <a:ln w="76200">
              <a:solidFill>
                <a:schemeClr val="accent5"/>
              </a:solidFill>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17" name="Rounded Rectangle 116"/>
            <p:cNvSpPr/>
            <p:nvPr/>
          </p:nvSpPr>
          <p:spPr>
            <a:xfrm>
              <a:off x="7000892" y="4214818"/>
              <a:ext cx="1500198" cy="1000132"/>
            </a:xfrm>
            <a:prstGeom prst="roundRect">
              <a:avLst/>
            </a:prstGeom>
            <a:solidFill>
              <a:schemeClr val="accent5"/>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sz="2800" b="1" kern="1200" dirty="0">
                  <a:solidFill>
                    <a:srgbClr val="000000"/>
                  </a:solidFill>
                  <a:latin typeface="Segoe"/>
                  <a:ea typeface="+mn-ea"/>
                  <a:cs typeface="+mn-cs"/>
                </a:rPr>
                <a:t>Static</a:t>
              </a:r>
            </a:p>
            <a:p>
              <a:pPr algn="ctr" rtl="0" fontAlgn="base">
                <a:spcBef>
                  <a:spcPct val="0"/>
                </a:spcBef>
                <a:spcAft>
                  <a:spcPct val="0"/>
                </a:spcAft>
              </a:pPr>
              <a:r>
                <a:rPr lang="en-US" sz="2800" b="1" kern="1200" dirty="0">
                  <a:solidFill>
                    <a:srgbClr val="000000"/>
                  </a:solidFill>
                  <a:latin typeface="Segoe"/>
                  <a:ea typeface="+mn-ea"/>
                  <a:cs typeface="+mn-cs"/>
                </a:rPr>
                <a:t>Power</a:t>
              </a:r>
            </a:p>
          </p:txBody>
        </p:sp>
      </p:grpSp>
      <p:grpSp>
        <p:nvGrpSpPr>
          <p:cNvPr id="123" name="Group 248"/>
          <p:cNvGrpSpPr/>
          <p:nvPr/>
        </p:nvGrpSpPr>
        <p:grpSpPr>
          <a:xfrm>
            <a:off x="3366780" y="2984606"/>
            <a:ext cx="2833380" cy="2454182"/>
            <a:chOff x="3357554" y="2770292"/>
            <a:chExt cx="2833380" cy="2454182"/>
          </a:xfrm>
        </p:grpSpPr>
        <p:sp>
          <p:nvSpPr>
            <p:cNvPr id="124" name="Up-Down Arrow 123"/>
            <p:cNvSpPr/>
            <p:nvPr/>
          </p:nvSpPr>
          <p:spPr>
            <a:xfrm>
              <a:off x="5999778" y="2770292"/>
              <a:ext cx="191156" cy="1452900"/>
            </a:xfrm>
            <a:prstGeom prst="upDownArrow">
              <a:avLst/>
            </a:prstGeom>
            <a:solidFill>
              <a:schemeClr val="accent3"/>
            </a:solidFill>
            <a:ln>
              <a:solidFill>
                <a:schemeClr val="accent3"/>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endParaRPr lang="en-US" kern="1200">
                <a:solidFill>
                  <a:srgbClr val="FFFFFF"/>
                </a:solidFill>
                <a:latin typeface="Segoe"/>
                <a:ea typeface="+mn-ea"/>
                <a:cs typeface="+mn-cs"/>
              </a:endParaRPr>
            </a:p>
          </p:txBody>
        </p:sp>
        <p:cxnSp>
          <p:nvCxnSpPr>
            <p:cNvPr id="125" name="Straight Arrow Connector 124"/>
            <p:cNvCxnSpPr/>
            <p:nvPr/>
          </p:nvCxnSpPr>
          <p:spPr>
            <a:xfrm flipV="1">
              <a:off x="4357686" y="3429000"/>
              <a:ext cx="1643074" cy="1143008"/>
            </a:xfrm>
            <a:prstGeom prst="straightConnector1">
              <a:avLst/>
            </a:prstGeom>
            <a:ln w="76200">
              <a:solidFill>
                <a:schemeClr val="accent3"/>
              </a:solidFill>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26" name="Rounded Rectangle 125"/>
            <p:cNvSpPr/>
            <p:nvPr/>
          </p:nvSpPr>
          <p:spPr>
            <a:xfrm>
              <a:off x="3357554" y="4224342"/>
              <a:ext cx="1785950" cy="1000132"/>
            </a:xfrm>
            <a:prstGeom prst="roundRect">
              <a:avLst/>
            </a:prstGeom>
            <a:solidFill>
              <a:schemeClr val="accent3"/>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sz="2800" b="1" kern="1200" dirty="0">
                  <a:solidFill>
                    <a:srgbClr val="000000"/>
                  </a:solidFill>
                  <a:latin typeface="Segoe"/>
                  <a:ea typeface="+mn-ea"/>
                  <a:cs typeface="+mn-cs"/>
                </a:rPr>
                <a:t>Dynamic</a:t>
              </a:r>
            </a:p>
            <a:p>
              <a:pPr algn="ctr" rtl="0" fontAlgn="base">
                <a:spcBef>
                  <a:spcPct val="0"/>
                </a:spcBef>
                <a:spcAft>
                  <a:spcPct val="0"/>
                </a:spcAft>
              </a:pPr>
              <a:r>
                <a:rPr lang="en-US" sz="2800" b="1" kern="1200" dirty="0">
                  <a:solidFill>
                    <a:srgbClr val="000000"/>
                  </a:solidFill>
                  <a:latin typeface="Segoe"/>
                  <a:ea typeface="+mn-ea"/>
                  <a:cs typeface="+mn-cs"/>
                </a:rPr>
                <a:t>Power</a:t>
              </a:r>
            </a:p>
          </p:txBody>
        </p:sp>
      </p:grpSp>
      <p:grpSp>
        <p:nvGrpSpPr>
          <p:cNvPr id="127" name="Group 214"/>
          <p:cNvGrpSpPr/>
          <p:nvPr/>
        </p:nvGrpSpPr>
        <p:grpSpPr>
          <a:xfrm>
            <a:off x="2509524" y="1559470"/>
            <a:ext cx="5185017" cy="3096118"/>
            <a:chOff x="2500298" y="1345156"/>
            <a:chExt cx="5185017" cy="3096118"/>
          </a:xfrm>
        </p:grpSpPr>
        <p:grpSp>
          <p:nvGrpSpPr>
            <p:cNvPr id="128" name="Group 51"/>
            <p:cNvGrpSpPr/>
            <p:nvPr/>
          </p:nvGrpSpPr>
          <p:grpSpPr>
            <a:xfrm>
              <a:off x="3042157" y="1345156"/>
              <a:ext cx="4643158" cy="3096118"/>
              <a:chOff x="3042157" y="1345156"/>
              <a:chExt cx="4643158" cy="3096118"/>
            </a:xfrm>
          </p:grpSpPr>
          <p:sp>
            <p:nvSpPr>
              <p:cNvPr id="131" name="TextBox 130"/>
              <p:cNvSpPr txBox="1"/>
              <p:nvPr/>
            </p:nvSpPr>
            <p:spPr>
              <a:xfrm>
                <a:off x="3428992" y="3143248"/>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nvGrpSpPr>
              <p:cNvPr id="132" name="Group 103"/>
              <p:cNvGrpSpPr/>
              <p:nvPr/>
            </p:nvGrpSpPr>
            <p:grpSpPr>
              <a:xfrm>
                <a:off x="3042157" y="4071942"/>
                <a:ext cx="327607" cy="369332"/>
                <a:chOff x="3042157" y="4071942"/>
                <a:chExt cx="327607" cy="369332"/>
              </a:xfrm>
            </p:grpSpPr>
            <p:sp>
              <p:nvSpPr>
                <p:cNvPr id="150" name="Oval 149"/>
                <p:cNvSpPr/>
                <p:nvPr/>
              </p:nvSpPr>
              <p:spPr>
                <a:xfrm>
                  <a:off x="3042157" y="4143380"/>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51" name="TextBox 150"/>
                <p:cNvSpPr txBox="1"/>
                <p:nvPr/>
              </p:nvSpPr>
              <p:spPr>
                <a:xfrm>
                  <a:off x="3185033" y="4071942"/>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sp>
            <p:nvSpPr>
              <p:cNvPr id="133" name="Oval 132"/>
              <p:cNvSpPr/>
              <p:nvPr/>
            </p:nvSpPr>
            <p:spPr>
              <a:xfrm>
                <a:off x="3643306" y="3714752"/>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34" name="TextBox 133"/>
              <p:cNvSpPr txBox="1"/>
              <p:nvPr/>
            </p:nvSpPr>
            <p:spPr>
              <a:xfrm>
                <a:off x="3458576" y="3286124"/>
                <a:ext cx="184731" cy="369332"/>
              </a:xfrm>
              <a:prstGeom prst="rect">
                <a:avLst/>
              </a:prstGeom>
              <a:noFill/>
            </p:spPr>
            <p:txBody>
              <a:bodyPr wrap="none" rtlCol="0">
                <a:spAutoFit/>
              </a:bodyPr>
              <a:lstStyle/>
              <a:p>
                <a:pPr algn="r" rtl="0" fontAlgn="base">
                  <a:spcBef>
                    <a:spcPct val="0"/>
                  </a:spcBef>
                  <a:spcAft>
                    <a:spcPct val="0"/>
                  </a:spcAft>
                </a:pPr>
                <a:endParaRPr lang="en-US" kern="1200" dirty="0">
                  <a:solidFill>
                    <a:srgbClr val="FFFFFF"/>
                  </a:solidFill>
                  <a:latin typeface="Segoe"/>
                  <a:ea typeface="+mn-ea"/>
                  <a:cs typeface="+mn-cs"/>
                </a:endParaRPr>
              </a:p>
            </p:txBody>
          </p:sp>
          <p:grpSp>
            <p:nvGrpSpPr>
              <p:cNvPr id="135" name="Group 104"/>
              <p:cNvGrpSpPr/>
              <p:nvPr/>
            </p:nvGrpSpPr>
            <p:grpSpPr>
              <a:xfrm>
                <a:off x="4429124" y="3357562"/>
                <a:ext cx="214314" cy="437381"/>
                <a:chOff x="4429124" y="3357562"/>
                <a:chExt cx="214314" cy="437381"/>
              </a:xfrm>
            </p:grpSpPr>
            <p:sp>
              <p:nvSpPr>
                <p:cNvPr id="148" name="Oval 147"/>
                <p:cNvSpPr/>
                <p:nvPr/>
              </p:nvSpPr>
              <p:spPr>
                <a:xfrm>
                  <a:off x="4429124" y="3357562"/>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49" name="TextBox 148"/>
                <p:cNvSpPr txBox="1"/>
                <p:nvPr/>
              </p:nvSpPr>
              <p:spPr>
                <a:xfrm>
                  <a:off x="4429124" y="3425611"/>
                  <a:ext cx="184731" cy="369332"/>
                </a:xfrm>
                <a:prstGeom prst="rect">
                  <a:avLst/>
                </a:prstGeom>
                <a:noFill/>
              </p:spPr>
              <p:txBody>
                <a:bodyPr wrap="none" rtlCol="0">
                  <a:spAutoFit/>
                </a:bodyPr>
                <a:lstStyle/>
                <a:p>
                  <a:pPr algn="ctr" rtl="0" fontAlgn="base">
                    <a:spcBef>
                      <a:spcPct val="0"/>
                    </a:spcBef>
                    <a:spcAft>
                      <a:spcPct val="0"/>
                    </a:spcAft>
                  </a:pPr>
                  <a:endParaRPr lang="en-US" kern="1200" dirty="0">
                    <a:solidFill>
                      <a:srgbClr val="FFFFFF"/>
                    </a:solidFill>
                    <a:latin typeface="Segoe"/>
                    <a:ea typeface="+mn-ea"/>
                    <a:cs typeface="+mn-cs"/>
                  </a:endParaRPr>
                </a:p>
              </p:txBody>
            </p:sp>
          </p:grpSp>
          <p:sp>
            <p:nvSpPr>
              <p:cNvPr id="136" name="Oval 135"/>
              <p:cNvSpPr/>
              <p:nvPr/>
            </p:nvSpPr>
            <p:spPr>
              <a:xfrm>
                <a:off x="5214942" y="2928934"/>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37" name="TextBox 136"/>
              <p:cNvSpPr txBox="1"/>
              <p:nvPr/>
            </p:nvSpPr>
            <p:spPr>
              <a:xfrm>
                <a:off x="5357818" y="2996983"/>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nvGrpSpPr>
              <p:cNvPr id="138" name="Group 98"/>
              <p:cNvGrpSpPr/>
              <p:nvPr/>
            </p:nvGrpSpPr>
            <p:grpSpPr>
              <a:xfrm>
                <a:off x="5985750" y="2428868"/>
                <a:ext cx="327607" cy="369332"/>
                <a:chOff x="5985750" y="2428868"/>
                <a:chExt cx="327607" cy="369332"/>
              </a:xfrm>
            </p:grpSpPr>
            <p:sp>
              <p:nvSpPr>
                <p:cNvPr id="146" name="Oval 145"/>
                <p:cNvSpPr/>
                <p:nvPr/>
              </p:nvSpPr>
              <p:spPr>
                <a:xfrm>
                  <a:off x="5985750" y="2500306"/>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47" name="TextBox 146"/>
                <p:cNvSpPr txBox="1"/>
                <p:nvPr/>
              </p:nvSpPr>
              <p:spPr>
                <a:xfrm>
                  <a:off x="6128626" y="2428868"/>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grpSp>
            <p:nvGrpSpPr>
              <p:cNvPr id="139" name="Group 100"/>
              <p:cNvGrpSpPr/>
              <p:nvPr/>
            </p:nvGrpSpPr>
            <p:grpSpPr>
              <a:xfrm>
                <a:off x="6715140" y="1841598"/>
                <a:ext cx="327607" cy="369332"/>
                <a:chOff x="6715140" y="1841598"/>
                <a:chExt cx="327607" cy="369332"/>
              </a:xfrm>
            </p:grpSpPr>
            <p:sp>
              <p:nvSpPr>
                <p:cNvPr id="144" name="Oval 143"/>
                <p:cNvSpPr/>
                <p:nvPr/>
              </p:nvSpPr>
              <p:spPr>
                <a:xfrm>
                  <a:off x="6715140" y="1928802"/>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45" name="TextBox 144"/>
                <p:cNvSpPr txBox="1"/>
                <p:nvPr/>
              </p:nvSpPr>
              <p:spPr>
                <a:xfrm>
                  <a:off x="6858016" y="1841598"/>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grpSp>
            <p:nvGrpSpPr>
              <p:cNvPr id="140" name="Group 99"/>
              <p:cNvGrpSpPr/>
              <p:nvPr/>
            </p:nvGrpSpPr>
            <p:grpSpPr>
              <a:xfrm>
                <a:off x="7357708" y="1345156"/>
                <a:ext cx="327607" cy="369332"/>
                <a:chOff x="7303390" y="1285860"/>
                <a:chExt cx="327607" cy="369332"/>
              </a:xfrm>
            </p:grpSpPr>
            <p:sp>
              <p:nvSpPr>
                <p:cNvPr id="142" name="Oval 141"/>
                <p:cNvSpPr/>
                <p:nvPr/>
              </p:nvSpPr>
              <p:spPr>
                <a:xfrm>
                  <a:off x="7303390" y="1357298"/>
                  <a:ext cx="214314" cy="214314"/>
                </a:xfrm>
                <a:prstGeom prst="ellipse">
                  <a:avLst/>
                </a:prstGeom>
                <a:solidFill>
                  <a:schemeClr val="accent1"/>
                </a:solidFill>
                <a:ln w="19050">
                  <a:solidFill>
                    <a:schemeClr val="accent1"/>
                  </a:solidFill>
                </a:ln>
                <a:effectLst>
                  <a:reflection blurRad="6350" stA="52000" endA="300" endPos="35000" dir="5400000" sy="-100000" algn="bl" rotWithShape="0"/>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rtl="0" fontAlgn="base">
                    <a:spcBef>
                      <a:spcPct val="0"/>
                    </a:spcBef>
                    <a:spcAft>
                      <a:spcPct val="0"/>
                    </a:spcAft>
                    <a:defRPr/>
                  </a:pPr>
                  <a:endParaRPr lang="en-US" kern="1200">
                    <a:solidFill>
                      <a:srgbClr val="FFFFFF"/>
                    </a:solidFill>
                    <a:latin typeface="Segoe"/>
                    <a:ea typeface="+mn-ea"/>
                    <a:cs typeface="+mn-cs"/>
                  </a:endParaRPr>
                </a:p>
              </p:txBody>
            </p:sp>
            <p:sp>
              <p:nvSpPr>
                <p:cNvPr id="143" name="TextBox 142"/>
                <p:cNvSpPr txBox="1"/>
                <p:nvPr/>
              </p:nvSpPr>
              <p:spPr>
                <a:xfrm>
                  <a:off x="7446266" y="1285860"/>
                  <a:ext cx="184731" cy="369332"/>
                </a:xfrm>
                <a:prstGeom prst="rect">
                  <a:avLst/>
                </a:prstGeom>
                <a:noFill/>
              </p:spPr>
              <p:txBody>
                <a:bodyPr wrap="none" rtlCol="0">
                  <a:spAutoFit/>
                </a:bodyPr>
                <a:lstStyle/>
                <a:p>
                  <a:pPr algn="l" rtl="0" fontAlgn="base">
                    <a:spcBef>
                      <a:spcPct val="0"/>
                    </a:spcBef>
                    <a:spcAft>
                      <a:spcPct val="0"/>
                    </a:spcAft>
                  </a:pPr>
                  <a:endParaRPr lang="en-US" kern="1200" dirty="0">
                    <a:solidFill>
                      <a:srgbClr val="FFFFFF"/>
                    </a:solidFill>
                    <a:latin typeface="Segoe"/>
                    <a:ea typeface="+mn-ea"/>
                    <a:cs typeface="+mn-cs"/>
                  </a:endParaRPr>
                </a:p>
              </p:txBody>
            </p:sp>
          </p:grpSp>
          <p:sp>
            <p:nvSpPr>
              <p:cNvPr id="141" name="Freeform 140"/>
              <p:cNvSpPr/>
              <p:nvPr/>
            </p:nvSpPr>
            <p:spPr>
              <a:xfrm>
                <a:off x="3121572" y="1513490"/>
                <a:ext cx="4335518" cy="2711669"/>
              </a:xfrm>
              <a:custGeom>
                <a:avLst/>
                <a:gdLst>
                  <a:gd name="connsiteX0" fmla="*/ 0 w 4335518"/>
                  <a:gd name="connsiteY0" fmla="*/ 2711669 h 2711669"/>
                  <a:gd name="connsiteX1" fmla="*/ 630621 w 4335518"/>
                  <a:gd name="connsiteY1" fmla="*/ 2286000 h 2711669"/>
                  <a:gd name="connsiteX2" fmla="*/ 1403131 w 4335518"/>
                  <a:gd name="connsiteY2" fmla="*/ 1954924 h 2711669"/>
                  <a:gd name="connsiteX3" fmla="*/ 2207173 w 4335518"/>
                  <a:gd name="connsiteY3" fmla="*/ 1497724 h 2711669"/>
                  <a:gd name="connsiteX4" fmla="*/ 2963918 w 4335518"/>
                  <a:gd name="connsiteY4" fmla="*/ 1087820 h 2711669"/>
                  <a:gd name="connsiteX5" fmla="*/ 3689131 w 4335518"/>
                  <a:gd name="connsiteY5" fmla="*/ 488731 h 2711669"/>
                  <a:gd name="connsiteX6" fmla="*/ 4335518 w 4335518"/>
                  <a:gd name="connsiteY6" fmla="*/ 0 h 2711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35518" h="2711669">
                    <a:moveTo>
                      <a:pt x="0" y="2711669"/>
                    </a:moveTo>
                    <a:lnTo>
                      <a:pt x="630621" y="2286000"/>
                    </a:lnTo>
                    <a:lnTo>
                      <a:pt x="1403131" y="1954924"/>
                    </a:lnTo>
                    <a:lnTo>
                      <a:pt x="2207173" y="1497724"/>
                    </a:lnTo>
                    <a:lnTo>
                      <a:pt x="2963918" y="1087820"/>
                    </a:lnTo>
                    <a:lnTo>
                      <a:pt x="3689131" y="488731"/>
                    </a:lnTo>
                    <a:lnTo>
                      <a:pt x="4335518" y="0"/>
                    </a:ln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rtl="0" fontAlgn="base">
                  <a:spcBef>
                    <a:spcPct val="0"/>
                  </a:spcBef>
                  <a:spcAft>
                    <a:spcPct val="0"/>
                  </a:spcAft>
                </a:pPr>
                <a:endParaRPr lang="en-US" kern="1200">
                  <a:solidFill>
                    <a:srgbClr val="000000"/>
                  </a:solidFill>
                  <a:latin typeface="Segoe"/>
                  <a:ea typeface="+mn-ea"/>
                  <a:cs typeface="+mn-cs"/>
                </a:endParaRPr>
              </a:p>
            </p:txBody>
          </p:sp>
        </p:grpSp>
        <p:cxnSp>
          <p:nvCxnSpPr>
            <p:cNvPr id="129" name="Straight Arrow Connector 128"/>
            <p:cNvCxnSpPr/>
            <p:nvPr/>
          </p:nvCxnSpPr>
          <p:spPr>
            <a:xfrm>
              <a:off x="3286116" y="2357430"/>
              <a:ext cx="1643074" cy="857256"/>
            </a:xfrm>
            <a:prstGeom prst="straightConnector1">
              <a:avLst/>
            </a:prstGeom>
            <a:ln w="76200">
              <a:solidFill>
                <a:schemeClr val="accent1"/>
              </a:solidFill>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130" name="Rounded Rectangle 129"/>
            <p:cNvSpPr/>
            <p:nvPr/>
          </p:nvSpPr>
          <p:spPr>
            <a:xfrm>
              <a:off x="2500298" y="1928802"/>
              <a:ext cx="1500198" cy="1000132"/>
            </a:xfrm>
            <a:prstGeom prst="roundRect">
              <a:avLst/>
            </a:prstGeom>
            <a:solidFill>
              <a:schemeClr val="accent1"/>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fontAlgn="base">
                <a:spcBef>
                  <a:spcPct val="0"/>
                </a:spcBef>
                <a:spcAft>
                  <a:spcPct val="0"/>
                </a:spcAft>
              </a:pPr>
              <a:r>
                <a:rPr lang="en-US" sz="2800" b="1" kern="1200" dirty="0">
                  <a:solidFill>
                    <a:srgbClr val="000000"/>
                  </a:solidFill>
                  <a:latin typeface="Segoe"/>
                  <a:ea typeface="+mn-ea"/>
                  <a:cs typeface="+mn-cs"/>
                </a:rPr>
                <a:t>Total</a:t>
              </a:r>
            </a:p>
            <a:p>
              <a:pPr algn="ctr" rtl="0" fontAlgn="base">
                <a:spcBef>
                  <a:spcPct val="0"/>
                </a:spcBef>
                <a:spcAft>
                  <a:spcPct val="0"/>
                </a:spcAft>
              </a:pPr>
              <a:r>
                <a:rPr lang="en-US" sz="2800" b="1" kern="1200" dirty="0">
                  <a:solidFill>
                    <a:srgbClr val="000000"/>
                  </a:solidFill>
                  <a:latin typeface="Segoe"/>
                  <a:ea typeface="+mn-ea"/>
                  <a:cs typeface="+mn-cs"/>
                </a:rPr>
                <a:t>Power</a:t>
              </a:r>
            </a:p>
          </p:txBody>
        </p:sp>
      </p:grpSp>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7"/>
                                        </p:tgtEl>
                                        <p:attrNameLst>
                                          <p:attrName>style.visibility</p:attrName>
                                        </p:attrNameLst>
                                      </p:cBhvr>
                                      <p:to>
                                        <p:strVal val="visible"/>
                                      </p:to>
                                    </p:set>
                                    <p:animEffect transition="in" filter="fade">
                                      <p:cBhvr>
                                        <p:cTn id="11" dur="1000"/>
                                        <p:tgtEl>
                                          <p:spTgt spid="1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14"/>
                                        </p:tgtEl>
                                        <p:attrNameLst>
                                          <p:attrName>style.visibility</p:attrName>
                                        </p:attrNameLst>
                                      </p:cBhvr>
                                      <p:to>
                                        <p:strVal val="visible"/>
                                      </p:to>
                                    </p:set>
                                    <p:animEffect transition="in" filter="fade">
                                      <p:cBhvr>
                                        <p:cTn id="16" dur="1000"/>
                                        <p:tgtEl>
                                          <p:spTgt spid="1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23"/>
                                        </p:tgtEl>
                                        <p:attrNameLst>
                                          <p:attrName>style.visibility</p:attrName>
                                        </p:attrNameLst>
                                      </p:cBhvr>
                                      <p:to>
                                        <p:strVal val="visible"/>
                                      </p:to>
                                    </p:set>
                                    <p:animEffect transition="in" filter="fade">
                                      <p:cBhvr>
                                        <p:cTn id="21" dur="10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rPr>
              <a:t>The Power Wall</a:t>
            </a:r>
            <a:endParaRPr lang="en-US" dirty="0">
              <a:effectLst/>
            </a:endParaRPr>
          </a:p>
        </p:txBody>
      </p:sp>
      <p:sp>
        <p:nvSpPr>
          <p:cNvPr id="62" name="Content Placeholder 61"/>
          <p:cNvSpPr>
            <a:spLocks noGrp="1"/>
          </p:cNvSpPr>
          <p:nvPr>
            <p:ph idx="1"/>
          </p:nvPr>
        </p:nvSpPr>
        <p:spPr>
          <a:xfrm>
            <a:off x="228600" y="1412874"/>
            <a:ext cx="8763000" cy="3865674"/>
          </a:xfrm>
        </p:spPr>
        <p:txBody>
          <a:bodyPr/>
          <a:lstStyle/>
          <a:p>
            <a:r>
              <a:rPr lang="en-US" dirty="0" smtClean="0">
                <a:effectLst/>
              </a:rPr>
              <a:t>As the transistors get smaller, they “leak”</a:t>
            </a:r>
          </a:p>
          <a:p>
            <a:pPr lvl="1"/>
            <a:r>
              <a:rPr lang="en-US" dirty="0" smtClean="0">
                <a:effectLst/>
              </a:rPr>
              <a:t>Leakage goes up as the features get smaller</a:t>
            </a:r>
            <a:endParaRPr lang="en-US" sz="2000" dirty="0" smtClean="0">
              <a:effectLst/>
            </a:endParaRPr>
          </a:p>
          <a:p>
            <a:r>
              <a:rPr lang="en-US" dirty="0" smtClean="0">
                <a:effectLst/>
              </a:rPr>
              <a:t>Faster frequencies need more dynamic power</a:t>
            </a:r>
          </a:p>
          <a:p>
            <a:pPr lvl="1"/>
            <a:r>
              <a:rPr lang="en-US" dirty="0" smtClean="0">
                <a:effectLst/>
              </a:rPr>
              <a:t>Changing bits consumes dynamic power</a:t>
            </a:r>
          </a:p>
          <a:p>
            <a:pPr lvl="1"/>
            <a:r>
              <a:rPr lang="en-US" dirty="0" smtClean="0">
                <a:effectLst/>
              </a:rPr>
              <a:t>Dynamic power goes up with the frequency</a:t>
            </a:r>
          </a:p>
          <a:p>
            <a:pPr lvl="1"/>
            <a:r>
              <a:rPr lang="en-US" dirty="0" smtClean="0">
                <a:effectLst/>
              </a:rPr>
              <a:t>As the power goes up, the chips get hotter…</a:t>
            </a:r>
          </a:p>
          <a:p>
            <a:r>
              <a:rPr lang="en-US" dirty="0" smtClean="0">
                <a:effectLst/>
              </a:rPr>
              <a:t>As the chips get hotter, the static power goes up (more leaking)</a:t>
            </a:r>
          </a:p>
        </p:txBody>
      </p:sp>
      <p:sp>
        <p:nvSpPr>
          <p:cNvPr id="64" name="Rounded Rectangle 63"/>
          <p:cNvSpPr/>
          <p:nvPr/>
        </p:nvSpPr>
        <p:spPr>
          <a:xfrm>
            <a:off x="723574" y="5257800"/>
            <a:ext cx="7786742" cy="1571636"/>
          </a:xfrm>
          <a:prstGeom prst="roundRect">
            <a:avLst/>
          </a:prstGeom>
          <a:solidFill>
            <a:schemeClr val="accent4"/>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t" anchorCtr="0"/>
          <a:lstStyle/>
          <a:p>
            <a:pPr algn="ctr" rtl="0" fontAlgn="base">
              <a:spcBef>
                <a:spcPct val="0"/>
              </a:spcBef>
              <a:spcAft>
                <a:spcPct val="0"/>
              </a:spcAft>
              <a:defRPr/>
            </a:pPr>
            <a:r>
              <a:rPr lang="en-US" sz="2400" b="1" i="1" kern="1200" dirty="0">
                <a:solidFill>
                  <a:srgbClr val="000000"/>
                </a:solidFill>
                <a:latin typeface="Segoe"/>
                <a:ea typeface="+mn-ea"/>
                <a:cs typeface="+mn-cs"/>
              </a:rPr>
              <a:t>Frequencies will NOT get much faster!</a:t>
            </a:r>
          </a:p>
        </p:txBody>
      </p:sp>
      <p:sp>
        <p:nvSpPr>
          <p:cNvPr id="65" name="Rounded Rectangle 64"/>
          <p:cNvSpPr/>
          <p:nvPr/>
        </p:nvSpPr>
        <p:spPr>
          <a:xfrm>
            <a:off x="1009326" y="5757866"/>
            <a:ext cx="7215238" cy="428628"/>
          </a:xfrm>
          <a:prstGeom prst="roundRect">
            <a:avLst/>
          </a:prstGeom>
          <a:solidFill>
            <a:schemeClr val="accent1"/>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rtl="0" fontAlgn="base">
              <a:spcBef>
                <a:spcPct val="0"/>
              </a:spcBef>
              <a:spcAft>
                <a:spcPct val="0"/>
              </a:spcAft>
              <a:defRPr/>
            </a:pPr>
            <a:r>
              <a:rPr lang="en-US" sz="2000" kern="1200" dirty="0">
                <a:solidFill>
                  <a:srgbClr val="000000"/>
                </a:solidFill>
                <a:latin typeface="Segoe"/>
                <a:ea typeface="+mn-ea"/>
                <a:cs typeface="+mn-cs"/>
              </a:rPr>
              <a:t>Maybe 10% every year or so a few more times…</a:t>
            </a:r>
          </a:p>
        </p:txBody>
      </p:sp>
      <p:sp>
        <p:nvSpPr>
          <p:cNvPr id="68" name="Rounded Rectangle 67"/>
          <p:cNvSpPr/>
          <p:nvPr/>
        </p:nvSpPr>
        <p:spPr>
          <a:xfrm>
            <a:off x="1009326" y="6257932"/>
            <a:ext cx="7215238" cy="428628"/>
          </a:xfrm>
          <a:prstGeom prst="roundRect">
            <a:avLst/>
          </a:prstGeom>
          <a:solidFill>
            <a:schemeClr val="accent3"/>
          </a:solidFill>
          <a:ln w="19050">
            <a:noFill/>
          </a:ln>
          <a:effectLst/>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anchor="ctr" anchorCtr="0"/>
          <a:lstStyle/>
          <a:p>
            <a:pPr algn="ctr" rtl="0" fontAlgn="base">
              <a:spcBef>
                <a:spcPct val="0"/>
              </a:spcBef>
              <a:spcAft>
                <a:spcPct val="0"/>
              </a:spcAft>
              <a:defRPr/>
            </a:pPr>
            <a:r>
              <a:rPr lang="en-US" sz="2000" kern="1200" dirty="0">
                <a:solidFill>
                  <a:srgbClr val="000000"/>
                </a:solidFill>
                <a:latin typeface="Segoe"/>
                <a:ea typeface="+mn-ea"/>
                <a:cs typeface="+mn-cs"/>
              </a:rPr>
              <a:t>Also, these modest gains will make the chips </a:t>
            </a:r>
            <a:r>
              <a:rPr lang="en-US" sz="2000" b="1" u="sng" kern="1200" dirty="0">
                <a:solidFill>
                  <a:srgbClr val="000000"/>
                </a:solidFill>
                <a:latin typeface="Segoe"/>
                <a:ea typeface="+mn-ea"/>
                <a:cs typeface="+mn-cs"/>
              </a:rPr>
              <a:t>LOTS</a:t>
            </a:r>
            <a:r>
              <a:rPr lang="en-US" sz="2000" kern="1200" dirty="0">
                <a:solidFill>
                  <a:srgbClr val="000000"/>
                </a:solidFill>
                <a:latin typeface="Segoe"/>
                <a:ea typeface="+mn-ea"/>
                <a:cs typeface="+mn-cs"/>
              </a:rPr>
              <a:t> hotter!</a:t>
            </a:r>
          </a:p>
        </p:txBody>
      </p:sp>
      <p:graphicFrame>
        <p:nvGraphicFramePr>
          <p:cNvPr id="131" name="Diagram 130"/>
          <p:cNvGraphicFramePr/>
          <p:nvPr/>
        </p:nvGraphicFramePr>
        <p:xfrm>
          <a:off x="5715000" y="152400"/>
          <a:ext cx="3276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2">
                                            <p:txEl>
                                              <p:pRg st="1" end="1"/>
                                            </p:txEl>
                                          </p:spTgt>
                                        </p:tgtEl>
                                        <p:attrNameLst>
                                          <p:attrName>style.visibility</p:attrName>
                                        </p:attrNameLst>
                                      </p:cBhvr>
                                      <p:to>
                                        <p:strVal val="visible"/>
                                      </p:to>
                                    </p:set>
                                    <p:animEffect transition="in" filter="fade">
                                      <p:cBhvr>
                                        <p:cTn id="7" dur="2000"/>
                                        <p:tgtEl>
                                          <p:spTgt spid="62">
                                            <p:txEl>
                                              <p:pRg st="1" end="1"/>
                                            </p:txEl>
                                          </p:spTgt>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62">
                                            <p:txEl>
                                              <p:pRg st="2" end="2"/>
                                            </p:txEl>
                                          </p:spTgt>
                                        </p:tgtEl>
                                        <p:attrNameLst>
                                          <p:attrName>style.visibility</p:attrName>
                                        </p:attrNameLst>
                                      </p:cBhvr>
                                      <p:to>
                                        <p:strVal val="visible"/>
                                      </p:to>
                                    </p:set>
                                    <p:animEffect transition="in" filter="fade">
                                      <p:cBhvr>
                                        <p:cTn id="11" dur="2000"/>
                                        <p:tgtEl>
                                          <p:spTgt spid="62">
                                            <p:txEl>
                                              <p:pRg st="2" end="2"/>
                                            </p:txEl>
                                          </p:spTgt>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62">
                                            <p:txEl>
                                              <p:pRg st="3" end="3"/>
                                            </p:txEl>
                                          </p:spTgt>
                                        </p:tgtEl>
                                        <p:attrNameLst>
                                          <p:attrName>style.visibility</p:attrName>
                                        </p:attrNameLst>
                                      </p:cBhvr>
                                      <p:to>
                                        <p:strVal val="visible"/>
                                      </p:to>
                                    </p:set>
                                    <p:animEffect transition="in" filter="fade">
                                      <p:cBhvr>
                                        <p:cTn id="15" dur="2000"/>
                                        <p:tgtEl>
                                          <p:spTgt spid="62">
                                            <p:txEl>
                                              <p:pRg st="3" end="3"/>
                                            </p:txEl>
                                          </p:spTgt>
                                        </p:tgtEl>
                                      </p:cBhvr>
                                    </p:animEffect>
                                  </p:childTnLst>
                                </p:cTn>
                              </p:par>
                            </p:childTnLst>
                          </p:cTn>
                        </p:par>
                        <p:par>
                          <p:cTn id="16" fill="hold">
                            <p:stCondLst>
                              <p:cond delay="6000"/>
                            </p:stCondLst>
                            <p:childTnLst>
                              <p:par>
                                <p:cTn id="17" presetID="10" presetClass="entr" presetSubtype="0" fill="hold" nodeType="afterEffect">
                                  <p:stCondLst>
                                    <p:cond delay="0"/>
                                  </p:stCondLst>
                                  <p:childTnLst>
                                    <p:set>
                                      <p:cBhvr>
                                        <p:cTn id="18" dur="1" fill="hold">
                                          <p:stCondLst>
                                            <p:cond delay="0"/>
                                          </p:stCondLst>
                                        </p:cTn>
                                        <p:tgtEl>
                                          <p:spTgt spid="62">
                                            <p:txEl>
                                              <p:pRg st="4" end="4"/>
                                            </p:txEl>
                                          </p:spTgt>
                                        </p:tgtEl>
                                        <p:attrNameLst>
                                          <p:attrName>style.visibility</p:attrName>
                                        </p:attrNameLst>
                                      </p:cBhvr>
                                      <p:to>
                                        <p:strVal val="visible"/>
                                      </p:to>
                                    </p:set>
                                    <p:animEffect transition="in" filter="fade">
                                      <p:cBhvr>
                                        <p:cTn id="19" dur="2000"/>
                                        <p:tgtEl>
                                          <p:spTgt spid="62">
                                            <p:txEl>
                                              <p:pRg st="4" end="4"/>
                                            </p:txEl>
                                          </p:spTgt>
                                        </p:tgtEl>
                                      </p:cBhvr>
                                    </p:animEffect>
                                  </p:childTnLst>
                                </p:cTn>
                              </p:par>
                            </p:childTnLst>
                          </p:cTn>
                        </p:par>
                        <p:par>
                          <p:cTn id="20" fill="hold">
                            <p:stCondLst>
                              <p:cond delay="8000"/>
                            </p:stCondLst>
                            <p:childTnLst>
                              <p:par>
                                <p:cTn id="21" presetID="10" presetClass="entr" presetSubtype="0" fill="hold" nodeType="afterEffect">
                                  <p:stCondLst>
                                    <p:cond delay="0"/>
                                  </p:stCondLst>
                                  <p:childTnLst>
                                    <p:set>
                                      <p:cBhvr>
                                        <p:cTn id="22" dur="1" fill="hold">
                                          <p:stCondLst>
                                            <p:cond delay="0"/>
                                          </p:stCondLst>
                                        </p:cTn>
                                        <p:tgtEl>
                                          <p:spTgt spid="62">
                                            <p:txEl>
                                              <p:pRg st="5" end="5"/>
                                            </p:txEl>
                                          </p:spTgt>
                                        </p:tgtEl>
                                        <p:attrNameLst>
                                          <p:attrName>style.visibility</p:attrName>
                                        </p:attrNameLst>
                                      </p:cBhvr>
                                      <p:to>
                                        <p:strVal val="visible"/>
                                      </p:to>
                                    </p:set>
                                    <p:animEffect transition="in" filter="fade">
                                      <p:cBhvr>
                                        <p:cTn id="23" dur="2000"/>
                                        <p:tgtEl>
                                          <p:spTgt spid="62">
                                            <p:txEl>
                                              <p:pRg st="5" end="5"/>
                                            </p:txEl>
                                          </p:spTgt>
                                        </p:tgtEl>
                                      </p:cBhvr>
                                    </p:animEffect>
                                  </p:childTnLst>
                                </p:cTn>
                              </p:par>
                            </p:childTnLst>
                          </p:cTn>
                        </p:par>
                        <p:par>
                          <p:cTn id="24" fill="hold">
                            <p:stCondLst>
                              <p:cond delay="10000"/>
                            </p:stCondLst>
                            <p:childTnLst>
                              <p:par>
                                <p:cTn id="25" presetID="10" presetClass="entr" presetSubtype="0" fill="hold" nodeType="afterEffect">
                                  <p:stCondLst>
                                    <p:cond delay="0"/>
                                  </p:stCondLst>
                                  <p:childTnLst>
                                    <p:set>
                                      <p:cBhvr>
                                        <p:cTn id="26" dur="1" fill="hold">
                                          <p:stCondLst>
                                            <p:cond delay="0"/>
                                          </p:stCondLst>
                                        </p:cTn>
                                        <p:tgtEl>
                                          <p:spTgt spid="62">
                                            <p:txEl>
                                              <p:pRg st="6" end="6"/>
                                            </p:txEl>
                                          </p:spTgt>
                                        </p:tgtEl>
                                        <p:attrNameLst>
                                          <p:attrName>style.visibility</p:attrName>
                                        </p:attrNameLst>
                                      </p:cBhvr>
                                      <p:to>
                                        <p:strVal val="visible"/>
                                      </p:to>
                                    </p:set>
                                    <p:animEffect transition="in" filter="fade">
                                      <p:cBhvr>
                                        <p:cTn id="27" dur="2000"/>
                                        <p:tgtEl>
                                          <p:spTgt spid="62">
                                            <p:txEl>
                                              <p:pRg st="6" end="6"/>
                                            </p:txEl>
                                          </p:spTgt>
                                        </p:tgtEl>
                                      </p:cBhvr>
                                    </p:animEffect>
                                  </p:childTnLst>
                                </p:cTn>
                              </p:par>
                            </p:childTnLst>
                          </p:cTn>
                        </p:par>
                        <p:par>
                          <p:cTn id="28" fill="hold">
                            <p:stCondLst>
                              <p:cond delay="12000"/>
                            </p:stCondLst>
                            <p:childTnLst>
                              <p:par>
                                <p:cTn id="29" presetID="10" presetClass="entr" presetSubtype="0" fill="hold" grpId="0"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2000"/>
                                        <p:tgtEl>
                                          <p:spTgt spid="1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2000"/>
                                        <p:tgtEl>
                                          <p:spTgt spid="64"/>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fade">
                                      <p:cBhvr>
                                        <p:cTn id="40" dur="2000"/>
                                        <p:tgtEl>
                                          <p:spTgt spid="65"/>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fade">
                                      <p:cBhvr>
                                        <p:cTn id="44" dur="2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8" grpId="0" animBg="1"/>
      <p:bldGraphic spid="131"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ggs.jpg"/>
          <p:cNvPicPr>
            <a:picLocks noChangeAspect="1"/>
          </p:cNvPicPr>
          <p:nvPr/>
        </p:nvPicPr>
        <p:blipFill>
          <a:blip r:embed="rId3"/>
          <a:stretch>
            <a:fillRect/>
          </a:stretch>
        </p:blipFill>
        <p:spPr>
          <a:xfrm rot="525181">
            <a:off x="2359179" y="781046"/>
            <a:ext cx="5221792" cy="5221792"/>
          </a:xfrm>
          <a:prstGeom prst="rect">
            <a:avLst/>
          </a:prstGeom>
          <a:solidFill>
            <a:srgbClr val="FFFFFF">
              <a:shade val="85000"/>
            </a:srgbClr>
          </a:solidFill>
          <a:ln w="190500" cap="rnd">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cSld>
  <p:clrMapOvr>
    <a:masterClrMapping/>
  </p:clrMapOvr>
  <p:transition advTm="3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4800" baseline="0" dirty="0" err="1" smtClean="0">
                <a:effectLst/>
              </a:rPr>
              <a:t>ManyCore</a:t>
            </a:r>
            <a:endParaRPr lang="en-US" sz="4800" dirty="0">
              <a:effectLst/>
            </a:endParaRPr>
          </a:p>
        </p:txBody>
      </p:sp>
      <p:grpSp>
        <p:nvGrpSpPr>
          <p:cNvPr id="328" name="Group 119"/>
          <p:cNvGrpSpPr/>
          <p:nvPr/>
        </p:nvGrpSpPr>
        <p:grpSpPr>
          <a:xfrm>
            <a:off x="476192" y="1143000"/>
            <a:ext cx="8286808" cy="5500726"/>
            <a:chOff x="571472" y="857232"/>
            <a:chExt cx="8286808" cy="5500726"/>
          </a:xfrm>
        </p:grpSpPr>
        <p:sp>
          <p:nvSpPr>
            <p:cNvPr id="329" name="Rectangle 328"/>
            <p:cNvSpPr/>
            <p:nvPr/>
          </p:nvSpPr>
          <p:spPr>
            <a:xfrm>
              <a:off x="571472" y="857232"/>
              <a:ext cx="8286808" cy="5500726"/>
            </a:xfrm>
            <a:prstGeom prst="rect">
              <a:avLst/>
            </a:prstGeom>
            <a:solidFill>
              <a:srgbClr val="000000">
                <a:lumMod val="75000"/>
                <a:lumOff val="25000"/>
              </a:srgbClr>
            </a:solidFill>
            <a:ln w="19050" cap="flat" cmpd="sng" algn="ctr">
              <a:noFill/>
              <a:prstDash val="soli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30" name="Line 16"/>
            <p:cNvSpPr>
              <a:spLocks noChangeShapeType="1"/>
            </p:cNvSpPr>
            <p:nvPr/>
          </p:nvSpPr>
          <p:spPr bwMode="auto">
            <a:xfrm rot="16200000">
              <a:off x="-798712" y="3429127"/>
              <a:ext cx="4643472" cy="45719"/>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sp>
          <p:nvSpPr>
            <p:cNvPr id="331" name="Line 16"/>
            <p:cNvSpPr>
              <a:spLocks noChangeShapeType="1"/>
            </p:cNvSpPr>
            <p:nvPr/>
          </p:nvSpPr>
          <p:spPr bwMode="auto">
            <a:xfrm>
              <a:off x="1437101" y="5786454"/>
              <a:ext cx="7040880" cy="0"/>
            </a:xfrm>
            <a:prstGeom prst="line">
              <a:avLst/>
            </a:prstGeom>
            <a:noFill/>
            <a:ln w="152400" cap="flat" cmpd="sng" algn="ctr">
              <a:solidFill>
                <a:srgbClr val="CCCCCC"/>
              </a:solidFill>
              <a:prstDash val="solid"/>
              <a:headEnd type="none" w="med" len="med"/>
              <a:tailEnd type="none" w="med" len="med"/>
            </a:ln>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srgbClr val="FFFFFF"/>
                </a:solidFill>
                <a:uLnTx/>
                <a:uFillTx/>
                <a:latin typeface="Segoe"/>
                <a:ea typeface="+mn-ea"/>
                <a:cs typeface="+mn-cs"/>
              </a:endParaRPr>
            </a:p>
          </p:txBody>
        </p:sp>
        <p:grpSp>
          <p:nvGrpSpPr>
            <p:cNvPr id="332" name="Group 66"/>
            <p:cNvGrpSpPr/>
            <p:nvPr/>
          </p:nvGrpSpPr>
          <p:grpSpPr>
            <a:xfrm>
              <a:off x="1357290" y="5857892"/>
              <a:ext cx="7429546" cy="500066"/>
              <a:chOff x="1071539" y="5857892"/>
              <a:chExt cx="7215237" cy="500066"/>
            </a:xfrm>
          </p:grpSpPr>
          <p:sp>
            <p:nvSpPr>
              <p:cNvPr id="333" name="Rectangle 332"/>
              <p:cNvSpPr/>
              <p:nvPr/>
            </p:nvSpPr>
            <p:spPr>
              <a:xfrm>
                <a:off x="1071539"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2004</a:t>
                </a:r>
              </a:p>
            </p:txBody>
          </p:sp>
          <p:sp>
            <p:nvSpPr>
              <p:cNvPr id="334" name="Rectangle 333"/>
              <p:cNvSpPr/>
              <p:nvPr/>
            </p:nvSpPr>
            <p:spPr>
              <a:xfrm>
                <a:off x="1971640"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2006</a:t>
                </a:r>
              </a:p>
            </p:txBody>
          </p:sp>
          <p:sp>
            <p:nvSpPr>
              <p:cNvPr id="335" name="Rectangle 334"/>
              <p:cNvSpPr/>
              <p:nvPr/>
            </p:nvSpPr>
            <p:spPr>
              <a:xfrm>
                <a:off x="2871741"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2008</a:t>
                </a:r>
              </a:p>
            </p:txBody>
          </p:sp>
          <p:sp>
            <p:nvSpPr>
              <p:cNvPr id="336" name="Rectangle 335"/>
              <p:cNvSpPr/>
              <p:nvPr/>
            </p:nvSpPr>
            <p:spPr>
              <a:xfrm>
                <a:off x="3771842"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2010</a:t>
                </a:r>
              </a:p>
            </p:txBody>
          </p:sp>
          <p:sp>
            <p:nvSpPr>
              <p:cNvPr id="337" name="Rectangle 336"/>
              <p:cNvSpPr/>
              <p:nvPr/>
            </p:nvSpPr>
            <p:spPr>
              <a:xfrm>
                <a:off x="4671943"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2012</a:t>
                </a:r>
              </a:p>
            </p:txBody>
          </p:sp>
          <p:sp>
            <p:nvSpPr>
              <p:cNvPr id="338" name="Rectangle 337"/>
              <p:cNvSpPr/>
              <p:nvPr/>
            </p:nvSpPr>
            <p:spPr>
              <a:xfrm>
                <a:off x="5572044"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2014</a:t>
                </a:r>
              </a:p>
            </p:txBody>
          </p:sp>
          <p:sp>
            <p:nvSpPr>
              <p:cNvPr id="339" name="Rectangle 338"/>
              <p:cNvSpPr/>
              <p:nvPr/>
            </p:nvSpPr>
            <p:spPr>
              <a:xfrm>
                <a:off x="6472145"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2016</a:t>
                </a:r>
              </a:p>
            </p:txBody>
          </p:sp>
          <p:sp>
            <p:nvSpPr>
              <p:cNvPr id="340" name="Rectangle 339"/>
              <p:cNvSpPr/>
              <p:nvPr/>
            </p:nvSpPr>
            <p:spPr>
              <a:xfrm>
                <a:off x="7372247" y="5857892"/>
                <a:ext cx="914529" cy="500066"/>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2018</a:t>
                </a:r>
              </a:p>
            </p:txBody>
          </p:sp>
        </p:grpSp>
      </p:grpSp>
      <p:grpSp>
        <p:nvGrpSpPr>
          <p:cNvPr id="341" name="Group 132"/>
          <p:cNvGrpSpPr/>
          <p:nvPr/>
        </p:nvGrpSpPr>
        <p:grpSpPr>
          <a:xfrm>
            <a:off x="1671646" y="1394275"/>
            <a:ext cx="7054711" cy="4462474"/>
            <a:chOff x="1785918" y="1199033"/>
            <a:chExt cx="7054711" cy="4462474"/>
          </a:xfrm>
        </p:grpSpPr>
        <p:grpSp>
          <p:nvGrpSpPr>
            <p:cNvPr id="342" name="Group 119"/>
            <p:cNvGrpSpPr/>
            <p:nvPr/>
          </p:nvGrpSpPr>
          <p:grpSpPr>
            <a:xfrm>
              <a:off x="1785918" y="1199033"/>
              <a:ext cx="7054711" cy="4462474"/>
              <a:chOff x="1785918" y="1199033"/>
              <a:chExt cx="7054711" cy="4462474"/>
            </a:xfrm>
          </p:grpSpPr>
          <p:grpSp>
            <p:nvGrpSpPr>
              <p:cNvPr id="344" name="Group 96"/>
              <p:cNvGrpSpPr/>
              <p:nvPr/>
            </p:nvGrpSpPr>
            <p:grpSpPr>
              <a:xfrm>
                <a:off x="1785918" y="1199033"/>
                <a:ext cx="981449" cy="444017"/>
                <a:chOff x="1785918" y="1199033"/>
                <a:chExt cx="981449" cy="444017"/>
              </a:xfrm>
            </p:grpSpPr>
            <p:sp>
              <p:nvSpPr>
                <p:cNvPr id="362" name="Oval 361"/>
                <p:cNvSpPr/>
                <p:nvPr/>
              </p:nvSpPr>
              <p:spPr>
                <a:xfrm>
                  <a:off x="1785918" y="142873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63" name="Rectangle 362"/>
                <p:cNvSpPr/>
                <p:nvPr/>
              </p:nvSpPr>
              <p:spPr>
                <a:xfrm>
                  <a:off x="1910111" y="1199033"/>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90 nm</a:t>
                  </a:r>
                </a:p>
              </p:txBody>
            </p:sp>
          </p:grpSp>
          <p:grpSp>
            <p:nvGrpSpPr>
              <p:cNvPr id="345" name="Group 97"/>
              <p:cNvGrpSpPr/>
              <p:nvPr/>
            </p:nvGrpSpPr>
            <p:grpSpPr>
              <a:xfrm>
                <a:off x="2697027" y="2359626"/>
                <a:ext cx="981449" cy="444017"/>
                <a:chOff x="1785918" y="1199033"/>
                <a:chExt cx="981449" cy="444017"/>
              </a:xfrm>
            </p:grpSpPr>
            <p:sp>
              <p:nvSpPr>
                <p:cNvPr id="360" name="Oval 359"/>
                <p:cNvSpPr/>
                <p:nvPr/>
              </p:nvSpPr>
              <p:spPr>
                <a:xfrm>
                  <a:off x="1785918" y="142873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61" name="Rectangle 360"/>
                <p:cNvSpPr/>
                <p:nvPr/>
              </p:nvSpPr>
              <p:spPr>
                <a:xfrm>
                  <a:off x="1910111" y="1199033"/>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65 nm</a:t>
                  </a:r>
                </a:p>
              </p:txBody>
            </p:sp>
          </p:grpSp>
          <p:grpSp>
            <p:nvGrpSpPr>
              <p:cNvPr id="346" name="Group 101"/>
              <p:cNvGrpSpPr/>
              <p:nvPr/>
            </p:nvGrpSpPr>
            <p:grpSpPr>
              <a:xfrm>
                <a:off x="3608136" y="3343271"/>
                <a:ext cx="981449" cy="444017"/>
                <a:chOff x="1785918" y="1199033"/>
                <a:chExt cx="981449" cy="444017"/>
              </a:xfrm>
            </p:grpSpPr>
            <p:sp>
              <p:nvSpPr>
                <p:cNvPr id="358" name="Oval 357"/>
                <p:cNvSpPr/>
                <p:nvPr/>
              </p:nvSpPr>
              <p:spPr>
                <a:xfrm>
                  <a:off x="1785918" y="142873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9" name="Rectangle 358"/>
                <p:cNvSpPr/>
                <p:nvPr/>
              </p:nvSpPr>
              <p:spPr>
                <a:xfrm>
                  <a:off x="1910111" y="1199033"/>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45 nm</a:t>
                  </a:r>
                </a:p>
              </p:txBody>
            </p:sp>
          </p:grpSp>
          <p:grpSp>
            <p:nvGrpSpPr>
              <p:cNvPr id="347" name="Group 104"/>
              <p:cNvGrpSpPr/>
              <p:nvPr/>
            </p:nvGrpSpPr>
            <p:grpSpPr>
              <a:xfrm>
                <a:off x="4555513" y="3771899"/>
                <a:ext cx="981449" cy="444017"/>
                <a:chOff x="1785918" y="1199033"/>
                <a:chExt cx="981449" cy="444017"/>
              </a:xfrm>
            </p:grpSpPr>
            <p:sp>
              <p:nvSpPr>
                <p:cNvPr id="356" name="Oval 355"/>
                <p:cNvSpPr/>
                <p:nvPr/>
              </p:nvSpPr>
              <p:spPr>
                <a:xfrm>
                  <a:off x="1785918" y="142873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7" name="Rectangle 356"/>
                <p:cNvSpPr/>
                <p:nvPr/>
              </p:nvSpPr>
              <p:spPr>
                <a:xfrm>
                  <a:off x="1910111" y="1199033"/>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32 nm</a:t>
                  </a:r>
                </a:p>
              </p:txBody>
            </p:sp>
          </p:grpSp>
          <p:sp>
            <p:nvSpPr>
              <p:cNvPr id="348" name="Oval 347"/>
              <p:cNvSpPr/>
              <p:nvPr/>
            </p:nvSpPr>
            <p:spPr>
              <a:xfrm>
                <a:off x="5447939" y="471378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49" name="Rectangle 348"/>
              <p:cNvSpPr/>
              <p:nvPr/>
            </p:nvSpPr>
            <p:spPr>
              <a:xfrm>
                <a:off x="5357818" y="4286256"/>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22 nm</a:t>
                </a:r>
              </a:p>
            </p:txBody>
          </p:sp>
          <p:sp>
            <p:nvSpPr>
              <p:cNvPr id="350" name="Oval 349"/>
              <p:cNvSpPr/>
              <p:nvPr/>
            </p:nvSpPr>
            <p:spPr>
              <a:xfrm>
                <a:off x="6376633" y="4971696"/>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1" name="Rectangle 350"/>
              <p:cNvSpPr/>
              <p:nvPr/>
            </p:nvSpPr>
            <p:spPr>
              <a:xfrm>
                <a:off x="6052601" y="5100573"/>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16 nm</a:t>
                </a:r>
              </a:p>
            </p:txBody>
          </p:sp>
          <p:sp>
            <p:nvSpPr>
              <p:cNvPr id="352" name="Oval 351"/>
              <p:cNvSpPr/>
              <p:nvPr/>
            </p:nvSpPr>
            <p:spPr>
              <a:xfrm>
                <a:off x="7287742" y="5127025"/>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3" name="Rectangle 352"/>
              <p:cNvSpPr/>
              <p:nvPr/>
            </p:nvSpPr>
            <p:spPr>
              <a:xfrm>
                <a:off x="6963710" y="5304317"/>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11 nm</a:t>
                </a:r>
              </a:p>
            </p:txBody>
          </p:sp>
          <p:sp>
            <p:nvSpPr>
              <p:cNvPr id="354" name="Oval 353"/>
              <p:cNvSpPr/>
              <p:nvPr/>
            </p:nvSpPr>
            <p:spPr>
              <a:xfrm>
                <a:off x="8215338" y="5279425"/>
                <a:ext cx="214314" cy="214314"/>
              </a:xfrm>
              <a:prstGeom prst="ellipse">
                <a:avLst/>
              </a:prstGeom>
              <a:solidFill>
                <a:srgbClr val="EE3424"/>
              </a:solidFill>
              <a:ln w="19050" cap="flat" cmpd="sng" algn="ctr">
                <a:solidFill>
                  <a:srgbClr val="EE3424"/>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55" name="Rectangle 354"/>
              <p:cNvSpPr/>
              <p:nvPr/>
            </p:nvSpPr>
            <p:spPr>
              <a:xfrm>
                <a:off x="7983373" y="4942148"/>
                <a:ext cx="857256" cy="357190"/>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8 nm</a:t>
                </a:r>
              </a:p>
            </p:txBody>
          </p:sp>
        </p:grpSp>
        <p:sp>
          <p:nvSpPr>
            <p:cNvPr id="343" name="Freeform 342"/>
            <p:cNvSpPr/>
            <p:nvPr/>
          </p:nvSpPr>
          <p:spPr>
            <a:xfrm>
              <a:off x="1864659" y="1506071"/>
              <a:ext cx="6436659" cy="3854823"/>
            </a:xfrm>
            <a:custGeom>
              <a:avLst/>
              <a:gdLst>
                <a:gd name="connsiteX0" fmla="*/ 0 w 6436659"/>
                <a:gd name="connsiteY0" fmla="*/ 0 h 3854823"/>
                <a:gd name="connsiteX1" fmla="*/ 914400 w 6436659"/>
                <a:gd name="connsiteY1" fmla="*/ 1147482 h 3854823"/>
                <a:gd name="connsiteX2" fmla="*/ 1810870 w 6436659"/>
                <a:gd name="connsiteY2" fmla="*/ 2169458 h 3854823"/>
                <a:gd name="connsiteX3" fmla="*/ 2779059 w 6436659"/>
                <a:gd name="connsiteY3" fmla="*/ 2581835 h 3854823"/>
                <a:gd name="connsiteX4" fmla="*/ 3675529 w 6436659"/>
                <a:gd name="connsiteY4" fmla="*/ 3281082 h 3854823"/>
                <a:gd name="connsiteX5" fmla="*/ 4589929 w 6436659"/>
                <a:gd name="connsiteY5" fmla="*/ 3550023 h 3854823"/>
                <a:gd name="connsiteX6" fmla="*/ 5522259 w 6436659"/>
                <a:gd name="connsiteY6" fmla="*/ 3693458 h 3854823"/>
                <a:gd name="connsiteX7" fmla="*/ 6436659 w 6436659"/>
                <a:gd name="connsiteY7" fmla="*/ 3854823 h 3854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36659" h="3854823">
                  <a:moveTo>
                    <a:pt x="0" y="0"/>
                  </a:moveTo>
                  <a:lnTo>
                    <a:pt x="914400" y="1147482"/>
                  </a:lnTo>
                  <a:lnTo>
                    <a:pt x="1810870" y="2169458"/>
                  </a:lnTo>
                  <a:lnTo>
                    <a:pt x="2779059" y="2581835"/>
                  </a:lnTo>
                  <a:lnTo>
                    <a:pt x="3675529" y="3281082"/>
                  </a:lnTo>
                  <a:lnTo>
                    <a:pt x="4589929" y="3550023"/>
                  </a:lnTo>
                  <a:lnTo>
                    <a:pt x="5522259" y="3693458"/>
                  </a:lnTo>
                  <a:lnTo>
                    <a:pt x="6436659" y="3854823"/>
                  </a:lnTo>
                </a:path>
              </a:pathLst>
            </a:custGeom>
            <a:noFill/>
            <a:ln w="9525" cap="flat" cmpd="sng" algn="ctr">
              <a:solidFill>
                <a:srgbClr val="EE3424"/>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uLnTx/>
                <a:uFillTx/>
                <a:latin typeface="Segoe"/>
                <a:ea typeface="+mn-ea"/>
                <a:cs typeface="+mn-cs"/>
              </a:endParaRPr>
            </a:p>
          </p:txBody>
        </p:sp>
      </p:grpSp>
      <p:grpSp>
        <p:nvGrpSpPr>
          <p:cNvPr id="364" name="Group 155"/>
          <p:cNvGrpSpPr/>
          <p:nvPr/>
        </p:nvGrpSpPr>
        <p:grpSpPr>
          <a:xfrm>
            <a:off x="1314456" y="1358007"/>
            <a:ext cx="6982241" cy="4568738"/>
            <a:chOff x="1428728" y="1162765"/>
            <a:chExt cx="6982241" cy="4568738"/>
          </a:xfrm>
        </p:grpSpPr>
        <p:grpSp>
          <p:nvGrpSpPr>
            <p:cNvPr id="365" name="Group 141"/>
            <p:cNvGrpSpPr/>
            <p:nvPr/>
          </p:nvGrpSpPr>
          <p:grpSpPr>
            <a:xfrm>
              <a:off x="1428728" y="1162765"/>
              <a:ext cx="6982241" cy="4568738"/>
              <a:chOff x="1428728" y="1162765"/>
              <a:chExt cx="6982241" cy="4568738"/>
            </a:xfrm>
          </p:grpSpPr>
          <p:sp>
            <p:nvSpPr>
              <p:cNvPr id="367" name="Oval 366"/>
              <p:cNvSpPr/>
              <p:nvPr/>
            </p:nvSpPr>
            <p:spPr>
              <a:xfrm>
                <a:off x="1768333" y="5517189"/>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68" name="Rectangle 367"/>
              <p:cNvSpPr/>
              <p:nvPr/>
            </p:nvSpPr>
            <p:spPr>
              <a:xfrm>
                <a:off x="1428728" y="5053391"/>
                <a:ext cx="1000132" cy="408847"/>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Cores</a:t>
                </a:r>
              </a:p>
            </p:txBody>
          </p:sp>
          <p:sp>
            <p:nvSpPr>
              <p:cNvPr id="369" name="Oval 368"/>
              <p:cNvSpPr/>
              <p:nvPr/>
            </p:nvSpPr>
            <p:spPr>
              <a:xfrm>
                <a:off x="2660759" y="5447947"/>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70" name="Oval 369"/>
              <p:cNvSpPr/>
              <p:nvPr/>
            </p:nvSpPr>
            <p:spPr>
              <a:xfrm>
                <a:off x="3571868" y="5356728"/>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71" name="Rectangle 370"/>
              <p:cNvSpPr/>
              <p:nvPr/>
            </p:nvSpPr>
            <p:spPr>
              <a:xfrm>
                <a:off x="2285984" y="4947881"/>
                <a:ext cx="1000132" cy="408847"/>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4</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Cores</a:t>
                </a:r>
              </a:p>
            </p:txBody>
          </p:sp>
          <p:sp>
            <p:nvSpPr>
              <p:cNvPr id="372" name="Rectangle 371"/>
              <p:cNvSpPr/>
              <p:nvPr/>
            </p:nvSpPr>
            <p:spPr>
              <a:xfrm>
                <a:off x="3179508" y="4840175"/>
                <a:ext cx="1000132" cy="408847"/>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8</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Cores</a:t>
                </a:r>
              </a:p>
            </p:txBody>
          </p:sp>
          <p:sp>
            <p:nvSpPr>
              <p:cNvPr id="373" name="Oval 372"/>
              <p:cNvSpPr/>
              <p:nvPr/>
            </p:nvSpPr>
            <p:spPr>
              <a:xfrm>
                <a:off x="4572000" y="5250120"/>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74" name="Rectangle 373"/>
              <p:cNvSpPr/>
              <p:nvPr/>
            </p:nvSpPr>
            <p:spPr>
              <a:xfrm>
                <a:off x="4160957" y="4786322"/>
                <a:ext cx="1000132" cy="408847"/>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16</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Cores</a:t>
                </a:r>
              </a:p>
            </p:txBody>
          </p:sp>
          <p:sp>
            <p:nvSpPr>
              <p:cNvPr id="375" name="Oval 374"/>
              <p:cNvSpPr/>
              <p:nvPr/>
            </p:nvSpPr>
            <p:spPr>
              <a:xfrm>
                <a:off x="5410573" y="5054489"/>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76" name="Rectangle 375"/>
              <p:cNvSpPr/>
              <p:nvPr/>
            </p:nvSpPr>
            <p:spPr>
              <a:xfrm>
                <a:off x="4929190" y="5143512"/>
                <a:ext cx="1143008" cy="480285"/>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32 Cores</a:t>
                </a:r>
              </a:p>
            </p:txBody>
          </p:sp>
          <p:sp>
            <p:nvSpPr>
              <p:cNvPr id="377" name="Oval 376"/>
              <p:cNvSpPr/>
              <p:nvPr/>
            </p:nvSpPr>
            <p:spPr>
              <a:xfrm>
                <a:off x="6340365" y="4500570"/>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78" name="Rectangle 377"/>
              <p:cNvSpPr/>
              <p:nvPr/>
            </p:nvSpPr>
            <p:spPr>
              <a:xfrm>
                <a:off x="6429388" y="4464302"/>
                <a:ext cx="1143008" cy="480285"/>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64 Cores</a:t>
                </a:r>
              </a:p>
            </p:txBody>
          </p:sp>
          <p:sp>
            <p:nvSpPr>
              <p:cNvPr id="379" name="Oval 378"/>
              <p:cNvSpPr/>
              <p:nvPr/>
            </p:nvSpPr>
            <p:spPr>
              <a:xfrm>
                <a:off x="7267961" y="3411415"/>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80" name="Rectangle 379"/>
              <p:cNvSpPr/>
              <p:nvPr/>
            </p:nvSpPr>
            <p:spPr>
              <a:xfrm>
                <a:off x="6072198" y="3091591"/>
                <a:ext cx="1285884" cy="480285"/>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128 Cores</a:t>
                </a:r>
              </a:p>
            </p:txBody>
          </p:sp>
          <p:sp>
            <p:nvSpPr>
              <p:cNvPr id="381" name="Oval 380"/>
              <p:cNvSpPr/>
              <p:nvPr/>
            </p:nvSpPr>
            <p:spPr>
              <a:xfrm>
                <a:off x="8196655" y="1230909"/>
                <a:ext cx="214314" cy="214314"/>
              </a:xfrm>
              <a:prstGeom prst="ellipse">
                <a:avLst/>
              </a:prstGeom>
              <a:solidFill>
                <a:srgbClr val="F37720"/>
              </a:solidFill>
              <a:ln w="19050" cap="flat" cmpd="sng" algn="ctr">
                <a:solidFill>
                  <a:srgbClr val="F37720"/>
                </a:solidFill>
                <a:prstDash val="solid"/>
              </a:ln>
              <a:effectLst>
                <a:reflection blurRad="6350" stA="52000" endA="300" endPos="35000" dir="5400000" sy="-100000" algn="bl" rotWithShape="0"/>
              </a:effectLst>
              <a:scene3d>
                <a:camera prst="orthographicFront"/>
                <a:lightRig rig="threePt" dir="t"/>
              </a:scene3d>
              <a:sp3d>
                <a:bevelT w="152400" h="50800" prst="softRound"/>
              </a:sp3d>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uLnTx/>
                  <a:uFillTx/>
                  <a:latin typeface="Segoe"/>
                  <a:ea typeface="+mn-ea"/>
                  <a:cs typeface="+mn-cs"/>
                </a:endParaRPr>
              </a:p>
            </p:txBody>
          </p:sp>
          <p:sp>
            <p:nvSpPr>
              <p:cNvPr id="382" name="Rectangle 381"/>
              <p:cNvSpPr/>
              <p:nvPr/>
            </p:nvSpPr>
            <p:spPr>
              <a:xfrm>
                <a:off x="6929454" y="1162765"/>
                <a:ext cx="1285884" cy="480285"/>
              </a:xfrm>
              <a:prstGeom prst="rect">
                <a:avLst/>
              </a:prstGeom>
              <a:noFill/>
              <a:ln w="25400" cap="flat" cmpd="sng" algn="ctr">
                <a:no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uLnTx/>
                    <a:uFillTx/>
                    <a:latin typeface="Segoe"/>
                    <a:ea typeface="+mn-ea"/>
                    <a:cs typeface="+mn-cs"/>
                  </a:rPr>
                  <a:t>256 Cores</a:t>
                </a:r>
              </a:p>
            </p:txBody>
          </p:sp>
        </p:grpSp>
        <p:sp>
          <p:nvSpPr>
            <p:cNvPr id="366" name="Freeform 365"/>
            <p:cNvSpPr/>
            <p:nvPr/>
          </p:nvSpPr>
          <p:spPr>
            <a:xfrm>
              <a:off x="1846385" y="1301262"/>
              <a:ext cx="6435969" cy="4290646"/>
            </a:xfrm>
            <a:custGeom>
              <a:avLst/>
              <a:gdLst>
                <a:gd name="connsiteX0" fmla="*/ 0 w 6435969"/>
                <a:gd name="connsiteY0" fmla="*/ 4290646 h 4290646"/>
                <a:gd name="connsiteX1" fmla="*/ 896815 w 6435969"/>
                <a:gd name="connsiteY1" fmla="*/ 4220307 h 4290646"/>
                <a:gd name="connsiteX2" fmla="*/ 1811215 w 6435969"/>
                <a:gd name="connsiteY2" fmla="*/ 4149969 h 4290646"/>
                <a:gd name="connsiteX3" fmla="*/ 2813538 w 6435969"/>
                <a:gd name="connsiteY3" fmla="*/ 4026876 h 4290646"/>
                <a:gd name="connsiteX4" fmla="*/ 3657600 w 6435969"/>
                <a:gd name="connsiteY4" fmla="*/ 3833446 h 4290646"/>
                <a:gd name="connsiteX5" fmla="*/ 4589584 w 6435969"/>
                <a:gd name="connsiteY5" fmla="*/ 3270738 h 4290646"/>
                <a:gd name="connsiteX6" fmla="*/ 5503984 w 6435969"/>
                <a:gd name="connsiteY6" fmla="*/ 2180492 h 4290646"/>
                <a:gd name="connsiteX7" fmla="*/ 6435969 w 6435969"/>
                <a:gd name="connsiteY7" fmla="*/ 0 h 4290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35969" h="4290646">
                  <a:moveTo>
                    <a:pt x="0" y="4290646"/>
                  </a:moveTo>
                  <a:lnTo>
                    <a:pt x="896815" y="4220307"/>
                  </a:lnTo>
                  <a:lnTo>
                    <a:pt x="1811215" y="4149969"/>
                  </a:lnTo>
                  <a:lnTo>
                    <a:pt x="2813538" y="4026876"/>
                  </a:lnTo>
                  <a:lnTo>
                    <a:pt x="3657600" y="3833446"/>
                  </a:lnTo>
                  <a:lnTo>
                    <a:pt x="4589584" y="3270738"/>
                  </a:lnTo>
                  <a:lnTo>
                    <a:pt x="5503984" y="2180492"/>
                  </a:lnTo>
                  <a:lnTo>
                    <a:pt x="6435969" y="0"/>
                  </a:lnTo>
                </a:path>
              </a:pathLst>
            </a:custGeom>
            <a:noFill/>
            <a:ln w="9525" cap="flat" cmpd="sng" algn="ctr">
              <a:solidFill>
                <a:srgbClr val="F37720">
                  <a:shade val="95000"/>
                  <a:satMod val="105000"/>
                </a:srgbClr>
              </a:solidFill>
              <a:prstDash val="solid"/>
            </a:ln>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000000"/>
                </a:solidFill>
                <a:uLnTx/>
                <a:uFillTx/>
                <a:latin typeface="Segoe"/>
                <a:ea typeface="+mn-ea"/>
                <a:cs typeface="+mn-cs"/>
              </a:endParaRPr>
            </a:p>
          </p:txBody>
        </p:sp>
      </p:grpSp>
    </p:spTree>
  </p:cSld>
  <p:clrMapOvr>
    <a:masterClrMapping/>
  </p:clrMapOvr>
  <p:transition advTm="6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1"/>
                                        </p:tgtEl>
                                        <p:attrNameLst>
                                          <p:attrName>style.visibility</p:attrName>
                                        </p:attrNameLst>
                                      </p:cBhvr>
                                      <p:to>
                                        <p:strVal val="visible"/>
                                      </p:to>
                                    </p:set>
                                    <p:animEffect transition="in" filter="wipe(left)">
                                      <p:cBhvr>
                                        <p:cTn id="7" dur="3000"/>
                                        <p:tgtEl>
                                          <p:spTgt spid="3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64"/>
                                        </p:tgtEl>
                                        <p:attrNameLst>
                                          <p:attrName>style.visibility</p:attrName>
                                        </p:attrNameLst>
                                      </p:cBhvr>
                                      <p:to>
                                        <p:strVal val="visible"/>
                                      </p:to>
                                    </p:set>
                                    <p:animEffect transition="in" filter="wipe(left)">
                                      <p:cBhvr>
                                        <p:cTn id="12" dur="3000"/>
                                        <p:tgtEl>
                                          <p:spTgt spid="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382000" cy="664797"/>
          </a:xfrm>
        </p:spPr>
        <p:txBody>
          <a:bodyPr/>
          <a:lstStyle/>
          <a:p>
            <a:r>
              <a:rPr smtClean="0">
                <a:effectLst/>
              </a:rPr>
              <a:t>Hardware Paradigm Shift</a:t>
            </a:r>
            <a:endParaRPr lang="en-US" dirty="0">
              <a:effectLst/>
            </a:endParaRPr>
          </a:p>
        </p:txBody>
      </p:sp>
      <p:grpSp>
        <p:nvGrpSpPr>
          <p:cNvPr id="48" name="Group 47"/>
          <p:cNvGrpSpPr/>
          <p:nvPr/>
        </p:nvGrpSpPr>
        <p:grpSpPr>
          <a:xfrm>
            <a:off x="0" y="3752850"/>
            <a:ext cx="9144000" cy="3238500"/>
            <a:chOff x="0" y="3752850"/>
            <a:chExt cx="9144000" cy="3238500"/>
          </a:xfrm>
        </p:grpSpPr>
        <p:pic>
          <p:nvPicPr>
            <p:cNvPr id="53" name="Picture 2" descr="newspaper headline 1"/>
            <p:cNvPicPr>
              <a:picLocks noChangeAspect="1" noChangeArrowheads="1"/>
            </p:cNvPicPr>
            <p:nvPr/>
          </p:nvPicPr>
          <p:blipFill>
            <a:blip r:embed="rId3"/>
            <a:srcRect/>
            <a:stretch>
              <a:fillRect/>
            </a:stretch>
          </p:blipFill>
          <p:spPr bwMode="auto">
            <a:xfrm>
              <a:off x="0" y="3752850"/>
              <a:ext cx="9144000" cy="3238500"/>
            </a:xfrm>
            <a:prstGeom prst="rect">
              <a:avLst/>
            </a:prstGeom>
            <a:noFill/>
          </p:spPr>
        </p:pic>
        <p:sp>
          <p:nvSpPr>
            <p:cNvPr id="4" name="Text Box 4"/>
            <p:cNvSpPr txBox="1">
              <a:spLocks noChangeArrowheads="1"/>
            </p:cNvSpPr>
            <p:nvPr/>
          </p:nvSpPr>
          <p:spPr bwMode="auto">
            <a:xfrm>
              <a:off x="500062" y="3962400"/>
              <a:ext cx="8143875" cy="2471737"/>
            </a:xfrm>
            <a:prstGeom prst="rect">
              <a:avLst/>
            </a:prstGeom>
            <a:noFill/>
            <a:ln w="9525" algn="ctr">
              <a:noFill/>
              <a:miter lim="800000"/>
              <a:headEnd/>
              <a:tailEnd/>
            </a:ln>
            <a:effectLst/>
          </p:spPr>
          <p:txBody>
            <a:bodyPr>
              <a:spAutoFit/>
            </a:bodyPr>
            <a:lstStyle/>
            <a:p>
              <a:pPr algn="l" defTabSz="912813" rtl="0" fontAlgn="base">
                <a:spcBef>
                  <a:spcPct val="0"/>
                </a:spcBef>
                <a:spcAft>
                  <a:spcPct val="0"/>
                </a:spcAft>
              </a:pPr>
              <a:r>
                <a:rPr lang="en-US" sz="1600" kern="1200" dirty="0">
                  <a:solidFill>
                    <a:srgbClr val="9C2828">
                      <a:lumMod val="25000"/>
                    </a:srgbClr>
                  </a:solidFill>
                  <a:latin typeface="Arial" charset="0"/>
                  <a:ea typeface="+mn-ea"/>
                  <a:cs typeface="Arial" charset="0"/>
                </a:rPr>
                <a:t>“… we see a very significant shift in what architectures will look like in the future ...</a:t>
              </a:r>
              <a:br>
                <a:rPr lang="en-US" sz="1600" kern="1200" dirty="0">
                  <a:solidFill>
                    <a:srgbClr val="9C2828">
                      <a:lumMod val="25000"/>
                    </a:srgbClr>
                  </a:solidFill>
                  <a:latin typeface="Arial" charset="0"/>
                  <a:ea typeface="+mn-ea"/>
                  <a:cs typeface="Arial" charset="0"/>
                </a:rPr>
              </a:br>
              <a:r>
                <a:rPr lang="en-US" sz="1600" kern="1200" dirty="0">
                  <a:solidFill>
                    <a:srgbClr val="9C2828">
                      <a:lumMod val="25000"/>
                    </a:srgbClr>
                  </a:solidFill>
                  <a:latin typeface="Arial" charset="0"/>
                  <a:ea typeface="+mn-ea"/>
                  <a:cs typeface="Arial" charset="0"/>
                </a:rPr>
                <a:t>fundamentally the way we've begun to look at doing that is to move from instruction level concurrency to … multiple cores per die. But we're going to continue to go beyond there. And that just won't be in our server lines in the future; </a:t>
              </a:r>
              <a:r>
                <a:rPr lang="en-US" sz="1600" u="sng" kern="1200" dirty="0">
                  <a:solidFill>
                    <a:srgbClr val="9C2828">
                      <a:lumMod val="25000"/>
                    </a:srgbClr>
                  </a:solidFill>
                  <a:latin typeface="Arial" charset="0"/>
                  <a:ea typeface="+mn-ea"/>
                  <a:cs typeface="Arial" charset="0"/>
                </a:rPr>
                <a:t>this will permeate every architecture that we build. </a:t>
              </a:r>
              <a:r>
                <a:rPr lang="en-US" sz="1600" i="1" u="sng" kern="1200" dirty="0">
                  <a:solidFill>
                    <a:srgbClr val="9C2828">
                      <a:lumMod val="25000"/>
                    </a:srgbClr>
                  </a:solidFill>
                  <a:latin typeface="Arial" charset="0"/>
                  <a:ea typeface="+mn-ea"/>
                  <a:cs typeface="Arial" charset="0"/>
                </a:rPr>
                <a:t>All</a:t>
              </a:r>
              <a:r>
                <a:rPr lang="en-US" sz="1600" u="sng" kern="1200" dirty="0">
                  <a:solidFill>
                    <a:srgbClr val="9C2828">
                      <a:lumMod val="25000"/>
                    </a:srgbClr>
                  </a:solidFill>
                  <a:latin typeface="Arial" charset="0"/>
                  <a:ea typeface="+mn-ea"/>
                  <a:cs typeface="Arial" charset="0"/>
                </a:rPr>
                <a:t> will have </a:t>
              </a:r>
              <a:r>
                <a:rPr lang="en-US" sz="1600" i="1" u="sng" kern="1200" dirty="0">
                  <a:solidFill>
                    <a:srgbClr val="9C2828">
                      <a:lumMod val="25000"/>
                    </a:srgbClr>
                  </a:solidFill>
                  <a:latin typeface="Arial" charset="0"/>
                  <a:ea typeface="+mn-ea"/>
                  <a:cs typeface="Arial" charset="0"/>
                </a:rPr>
                <a:t>massively</a:t>
              </a:r>
              <a:r>
                <a:rPr lang="en-US" sz="1600" u="sng" kern="1200" dirty="0">
                  <a:solidFill>
                    <a:srgbClr val="9C2828">
                      <a:lumMod val="25000"/>
                    </a:srgbClr>
                  </a:solidFill>
                  <a:latin typeface="Arial" charset="0"/>
                  <a:ea typeface="+mn-ea"/>
                  <a:cs typeface="Arial" charset="0"/>
                </a:rPr>
                <a:t> </a:t>
              </a:r>
              <a:r>
                <a:rPr lang="en-US" sz="1600" u="sng" kern="1200" dirty="0" err="1">
                  <a:solidFill>
                    <a:srgbClr val="9C2828">
                      <a:lumMod val="25000"/>
                    </a:srgbClr>
                  </a:solidFill>
                  <a:latin typeface="Arial" charset="0"/>
                  <a:ea typeface="+mn-ea"/>
                  <a:cs typeface="Arial" charset="0"/>
                </a:rPr>
                <a:t>multicore</a:t>
              </a:r>
              <a:r>
                <a:rPr lang="en-US" sz="1600" u="sng" kern="1200" dirty="0">
                  <a:solidFill>
                    <a:srgbClr val="9C2828">
                      <a:lumMod val="25000"/>
                    </a:srgbClr>
                  </a:solidFill>
                  <a:latin typeface="Arial" charset="0"/>
                  <a:ea typeface="+mn-ea"/>
                  <a:cs typeface="Arial" charset="0"/>
                </a:rPr>
                <a:t> implementations.</a:t>
              </a:r>
              <a:r>
                <a:rPr lang="en-US" sz="1600" kern="1200" dirty="0">
                  <a:solidFill>
                    <a:srgbClr val="9C2828">
                      <a:lumMod val="25000"/>
                    </a:srgbClr>
                  </a:solidFill>
                  <a:latin typeface="Arial" charset="0"/>
                  <a:ea typeface="+mn-ea"/>
                  <a:cs typeface="Arial" charset="0"/>
                </a:rPr>
                <a:t>”</a:t>
              </a:r>
            </a:p>
            <a:p>
              <a:pPr algn="l" defTabSz="912813" rtl="0" fontAlgn="base">
                <a:spcBef>
                  <a:spcPct val="0"/>
                </a:spcBef>
                <a:spcAft>
                  <a:spcPct val="0"/>
                </a:spcAft>
              </a:pPr>
              <a:endParaRPr lang="en-US" sz="1600" kern="1200" dirty="0">
                <a:solidFill>
                  <a:srgbClr val="9C2828"/>
                </a:solidFill>
                <a:latin typeface="Arial" charset="0"/>
                <a:ea typeface="+mn-ea"/>
                <a:cs typeface="Arial" charset="0"/>
              </a:endParaRPr>
            </a:p>
            <a:p>
              <a:pPr algn="l" defTabSz="912813" rtl="0" fontAlgn="base">
                <a:spcBef>
                  <a:spcPct val="0"/>
                </a:spcBef>
                <a:spcAft>
                  <a:spcPct val="0"/>
                </a:spcAft>
              </a:pPr>
              <a:r>
                <a:rPr lang="en-US" sz="1200" kern="1200" dirty="0">
                  <a:solidFill>
                    <a:srgbClr val="777777"/>
                  </a:solidFill>
                  <a:latin typeface="Arial" charset="0"/>
                  <a:ea typeface="+mn-ea"/>
                  <a:cs typeface="Arial" charset="0"/>
                </a:rPr>
                <a:t>Intel Developer Forum, Spring 2004</a:t>
              </a:r>
            </a:p>
            <a:p>
              <a:pPr algn="l" defTabSz="912813" rtl="0" fontAlgn="base">
                <a:spcBef>
                  <a:spcPct val="0"/>
                </a:spcBef>
                <a:spcAft>
                  <a:spcPct val="0"/>
                </a:spcAft>
              </a:pPr>
              <a:r>
                <a:rPr lang="en-US" sz="1200" kern="1200" dirty="0">
                  <a:solidFill>
                    <a:srgbClr val="777777"/>
                  </a:solidFill>
                  <a:latin typeface="Arial" charset="0"/>
                  <a:ea typeface="+mn-ea"/>
                  <a:cs typeface="Arial" charset="0"/>
                </a:rPr>
                <a:t>Pat </a:t>
              </a:r>
              <a:r>
                <a:rPr lang="en-US" sz="1200" kern="1200" dirty="0" err="1">
                  <a:solidFill>
                    <a:srgbClr val="777777"/>
                  </a:solidFill>
                  <a:latin typeface="Arial" charset="0"/>
                  <a:ea typeface="+mn-ea"/>
                  <a:cs typeface="Arial" charset="0"/>
                </a:rPr>
                <a:t>Gelsinger</a:t>
              </a:r>
              <a:endParaRPr lang="en-US" sz="1200" kern="1200" dirty="0">
                <a:solidFill>
                  <a:srgbClr val="777777"/>
                </a:solidFill>
                <a:latin typeface="Arial" charset="0"/>
                <a:ea typeface="+mn-ea"/>
                <a:cs typeface="Arial" charset="0"/>
              </a:endParaRPr>
            </a:p>
            <a:p>
              <a:pPr algn="l" defTabSz="912813" rtl="0" fontAlgn="base">
                <a:spcBef>
                  <a:spcPct val="0"/>
                </a:spcBef>
                <a:spcAft>
                  <a:spcPct val="0"/>
                </a:spcAft>
              </a:pPr>
              <a:r>
                <a:rPr lang="en-US" sz="1200" kern="1200" dirty="0">
                  <a:solidFill>
                    <a:srgbClr val="777777"/>
                  </a:solidFill>
                  <a:latin typeface="Arial" charset="0"/>
                  <a:ea typeface="+mn-ea"/>
                  <a:cs typeface="Arial" charset="0"/>
                </a:rPr>
                <a:t>Chief Technology Officer, Senior Vice President</a:t>
              </a:r>
            </a:p>
            <a:p>
              <a:pPr algn="l" defTabSz="912813" rtl="0" fontAlgn="base">
                <a:spcBef>
                  <a:spcPct val="0"/>
                </a:spcBef>
                <a:spcAft>
                  <a:spcPct val="0"/>
                </a:spcAft>
              </a:pPr>
              <a:r>
                <a:rPr lang="en-US" sz="1200" kern="1200" dirty="0">
                  <a:solidFill>
                    <a:srgbClr val="777777"/>
                  </a:solidFill>
                  <a:latin typeface="Arial" charset="0"/>
                  <a:ea typeface="+mn-ea"/>
                  <a:cs typeface="Arial" charset="0"/>
                </a:rPr>
                <a:t>Intel Corporation</a:t>
              </a:r>
            </a:p>
            <a:p>
              <a:pPr algn="l" defTabSz="912813" rtl="0" fontAlgn="base">
                <a:spcBef>
                  <a:spcPct val="0"/>
                </a:spcBef>
                <a:spcAft>
                  <a:spcPct val="0"/>
                </a:spcAft>
              </a:pPr>
              <a:r>
                <a:rPr lang="en-US" sz="1200" kern="1200" dirty="0">
                  <a:solidFill>
                    <a:srgbClr val="777777"/>
                  </a:solidFill>
                  <a:latin typeface="Arial" charset="0"/>
                  <a:ea typeface="+mn-ea"/>
                  <a:cs typeface="Arial" charset="0"/>
                </a:rPr>
                <a:t>February, 19, 2004</a:t>
              </a:r>
              <a:r>
                <a:rPr lang="en-US" sz="1000" kern="1200" dirty="0">
                  <a:solidFill>
                    <a:srgbClr val="777777"/>
                  </a:solidFill>
                  <a:latin typeface="Arial" charset="0"/>
                  <a:ea typeface="+mn-ea"/>
                  <a:cs typeface="Arial" charset="0"/>
                </a:rPr>
                <a:t> </a:t>
              </a:r>
            </a:p>
          </p:txBody>
        </p:sp>
      </p:grpSp>
      <p:grpSp>
        <p:nvGrpSpPr>
          <p:cNvPr id="3" name="Group 7"/>
          <p:cNvGrpSpPr>
            <a:grpSpLocks/>
          </p:cNvGrpSpPr>
          <p:nvPr/>
        </p:nvGrpSpPr>
        <p:grpSpPr bwMode="auto">
          <a:xfrm>
            <a:off x="330200" y="1312863"/>
            <a:ext cx="4249738" cy="2287587"/>
            <a:chOff x="-2777" y="1442"/>
            <a:chExt cx="2677" cy="1441"/>
          </a:xfrm>
        </p:grpSpPr>
        <p:pic>
          <p:nvPicPr>
            <p:cNvPr id="6" name="Picture 8" descr="empty blue rectangle"/>
            <p:cNvPicPr>
              <a:picLocks noChangeAspect="1" noChangeArrowheads="1"/>
            </p:cNvPicPr>
            <p:nvPr/>
          </p:nvPicPr>
          <p:blipFill>
            <a:blip r:embed="rId4"/>
            <a:srcRect/>
            <a:stretch>
              <a:fillRect/>
            </a:stretch>
          </p:blipFill>
          <p:spPr bwMode="auto">
            <a:xfrm>
              <a:off x="-2777" y="1442"/>
              <a:ext cx="2666" cy="1441"/>
            </a:xfrm>
            <a:prstGeom prst="rect">
              <a:avLst/>
            </a:prstGeom>
            <a:noFill/>
          </p:spPr>
        </p:pic>
        <p:pic>
          <p:nvPicPr>
            <p:cNvPr id="7" name="Picture 9" descr="line"/>
            <p:cNvPicPr>
              <a:picLocks noChangeAspect="1" noChangeArrowheads="1"/>
            </p:cNvPicPr>
            <p:nvPr/>
          </p:nvPicPr>
          <p:blipFill>
            <a:blip r:embed="rId5"/>
            <a:srcRect/>
            <a:stretch>
              <a:fillRect/>
            </a:stretch>
          </p:blipFill>
          <p:spPr bwMode="auto">
            <a:xfrm>
              <a:off x="-2358" y="1769"/>
              <a:ext cx="2146" cy="782"/>
            </a:xfrm>
            <a:prstGeom prst="rect">
              <a:avLst/>
            </a:prstGeom>
            <a:noFill/>
          </p:spPr>
        </p:pic>
        <p:sp>
          <p:nvSpPr>
            <p:cNvPr id="8" name="Text Box 10"/>
            <p:cNvSpPr txBox="1">
              <a:spLocks noChangeArrowheads="1"/>
            </p:cNvSpPr>
            <p:nvPr/>
          </p:nvSpPr>
          <p:spPr bwMode="auto">
            <a:xfrm>
              <a:off x="-2646" y="1594"/>
              <a:ext cx="287" cy="1023"/>
            </a:xfrm>
            <a:prstGeom prst="rect">
              <a:avLst/>
            </a:prstGeom>
            <a:noFill/>
            <a:ln w="12700" algn="ctr">
              <a:noFill/>
              <a:miter lim="800000"/>
              <a:headEnd/>
              <a:tailEnd/>
            </a:ln>
            <a:effectLst/>
          </p:spPr>
          <p:txBody>
            <a:bodyPr wrap="none">
              <a:spAutoFit/>
            </a:bodyPr>
            <a:lstStyle/>
            <a:p>
              <a:pPr algn="r" defTabSz="912813" rtl="0" fontAlgn="base">
                <a:lnSpc>
                  <a:spcPct val="150000"/>
                </a:lnSpc>
                <a:spcBef>
                  <a:spcPct val="10000"/>
                </a:spcBef>
                <a:spcAft>
                  <a:spcPct val="0"/>
                </a:spcAft>
              </a:pPr>
              <a:r>
                <a:rPr lang="en-US" sz="700" kern="1200">
                  <a:solidFill>
                    <a:srgbClr val="FFFFFF"/>
                  </a:solidFill>
                  <a:latin typeface="Arial" charset="0"/>
                  <a:ea typeface="+mn-ea"/>
                  <a:cs typeface="+mn-cs"/>
                </a:rPr>
                <a:t>10,000</a:t>
              </a:r>
            </a:p>
            <a:p>
              <a:pPr algn="r" defTabSz="912813" rtl="0" fontAlgn="base">
                <a:lnSpc>
                  <a:spcPct val="150000"/>
                </a:lnSpc>
                <a:spcBef>
                  <a:spcPct val="10000"/>
                </a:spcBef>
                <a:spcAft>
                  <a:spcPct val="0"/>
                </a:spcAft>
              </a:pPr>
              <a:endParaRPr lang="en-US" sz="700" kern="1200">
                <a:solidFill>
                  <a:srgbClr val="FFFFFF"/>
                </a:solidFill>
                <a:latin typeface="Arial" charset="0"/>
                <a:ea typeface="+mn-ea"/>
                <a:cs typeface="+mn-cs"/>
              </a:endParaRPr>
            </a:p>
            <a:p>
              <a:pPr algn="r" defTabSz="912813" rtl="0" fontAlgn="base">
                <a:lnSpc>
                  <a:spcPct val="150000"/>
                </a:lnSpc>
                <a:spcBef>
                  <a:spcPct val="10000"/>
                </a:spcBef>
                <a:spcAft>
                  <a:spcPct val="0"/>
                </a:spcAft>
              </a:pPr>
              <a:r>
                <a:rPr lang="en-US" sz="700" kern="1200">
                  <a:solidFill>
                    <a:srgbClr val="FFFFFF"/>
                  </a:solidFill>
                  <a:latin typeface="Arial" charset="0"/>
                  <a:ea typeface="+mn-ea"/>
                  <a:cs typeface="+mn-cs"/>
                </a:rPr>
                <a:t>1,000</a:t>
              </a:r>
            </a:p>
            <a:p>
              <a:pPr algn="r" defTabSz="912813" rtl="0" fontAlgn="base">
                <a:lnSpc>
                  <a:spcPct val="150000"/>
                </a:lnSpc>
                <a:spcBef>
                  <a:spcPct val="10000"/>
                </a:spcBef>
                <a:spcAft>
                  <a:spcPct val="0"/>
                </a:spcAft>
              </a:pPr>
              <a:endParaRPr lang="en-US" sz="700" kern="1200">
                <a:solidFill>
                  <a:srgbClr val="FFFFFF"/>
                </a:solidFill>
                <a:latin typeface="Arial" charset="0"/>
                <a:ea typeface="+mn-ea"/>
                <a:cs typeface="+mn-cs"/>
              </a:endParaRPr>
            </a:p>
            <a:p>
              <a:pPr algn="r" defTabSz="912813" rtl="0" fontAlgn="base">
                <a:lnSpc>
                  <a:spcPct val="150000"/>
                </a:lnSpc>
                <a:spcBef>
                  <a:spcPct val="10000"/>
                </a:spcBef>
                <a:spcAft>
                  <a:spcPct val="0"/>
                </a:spcAft>
              </a:pPr>
              <a:r>
                <a:rPr lang="en-US" sz="700" kern="1200">
                  <a:solidFill>
                    <a:srgbClr val="FFFFFF"/>
                  </a:solidFill>
                  <a:latin typeface="Arial" charset="0"/>
                  <a:ea typeface="+mn-ea"/>
                  <a:cs typeface="+mn-cs"/>
                </a:rPr>
                <a:t>100</a:t>
              </a:r>
            </a:p>
            <a:p>
              <a:pPr algn="r" defTabSz="912813" rtl="0" fontAlgn="base">
                <a:lnSpc>
                  <a:spcPct val="150000"/>
                </a:lnSpc>
                <a:spcBef>
                  <a:spcPct val="10000"/>
                </a:spcBef>
                <a:spcAft>
                  <a:spcPct val="0"/>
                </a:spcAft>
              </a:pPr>
              <a:endParaRPr lang="en-US" sz="700" kern="1200">
                <a:solidFill>
                  <a:srgbClr val="FFFFFF"/>
                </a:solidFill>
                <a:latin typeface="Arial" charset="0"/>
                <a:ea typeface="+mn-ea"/>
                <a:cs typeface="+mn-cs"/>
              </a:endParaRPr>
            </a:p>
            <a:p>
              <a:pPr algn="r" defTabSz="912813" rtl="0" fontAlgn="base">
                <a:lnSpc>
                  <a:spcPct val="150000"/>
                </a:lnSpc>
                <a:spcBef>
                  <a:spcPct val="10000"/>
                </a:spcBef>
                <a:spcAft>
                  <a:spcPct val="0"/>
                </a:spcAft>
              </a:pPr>
              <a:r>
                <a:rPr lang="en-US" sz="700" kern="1200">
                  <a:solidFill>
                    <a:srgbClr val="FFFFFF"/>
                  </a:solidFill>
                  <a:latin typeface="Arial" charset="0"/>
                  <a:ea typeface="+mn-ea"/>
                  <a:cs typeface="+mn-cs"/>
                </a:rPr>
                <a:t>10</a:t>
              </a:r>
            </a:p>
            <a:p>
              <a:pPr algn="r" defTabSz="912813" rtl="0" fontAlgn="base">
                <a:lnSpc>
                  <a:spcPct val="150000"/>
                </a:lnSpc>
                <a:spcBef>
                  <a:spcPct val="10000"/>
                </a:spcBef>
                <a:spcAft>
                  <a:spcPct val="0"/>
                </a:spcAft>
              </a:pPr>
              <a:endParaRPr lang="en-US" sz="700" kern="1200">
                <a:solidFill>
                  <a:srgbClr val="FFFFFF"/>
                </a:solidFill>
                <a:latin typeface="Arial" charset="0"/>
                <a:ea typeface="+mn-ea"/>
                <a:cs typeface="+mn-cs"/>
              </a:endParaRPr>
            </a:p>
            <a:p>
              <a:pPr algn="r" defTabSz="912813" rtl="0" fontAlgn="base">
                <a:lnSpc>
                  <a:spcPct val="150000"/>
                </a:lnSpc>
                <a:spcBef>
                  <a:spcPct val="10000"/>
                </a:spcBef>
                <a:spcAft>
                  <a:spcPct val="0"/>
                </a:spcAft>
              </a:pPr>
              <a:r>
                <a:rPr lang="en-US" sz="700" kern="1200">
                  <a:solidFill>
                    <a:srgbClr val="FFFFFF"/>
                  </a:solidFill>
                  <a:latin typeface="Arial" charset="0"/>
                  <a:ea typeface="+mn-ea"/>
                  <a:cs typeface="+mn-cs"/>
                </a:rPr>
                <a:t>1</a:t>
              </a:r>
            </a:p>
          </p:txBody>
        </p:sp>
        <p:sp>
          <p:nvSpPr>
            <p:cNvPr id="9" name="Text Box 11"/>
            <p:cNvSpPr txBox="1">
              <a:spLocks noChangeArrowheads="1"/>
            </p:cNvSpPr>
            <p:nvPr/>
          </p:nvSpPr>
          <p:spPr bwMode="auto">
            <a:xfrm>
              <a:off x="-2435" y="2575"/>
              <a:ext cx="2235"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‘70	‘80	‘90	‘00	‘10</a:t>
              </a:r>
            </a:p>
          </p:txBody>
        </p:sp>
        <p:sp>
          <p:nvSpPr>
            <p:cNvPr id="10" name="Text Box 12"/>
            <p:cNvSpPr txBox="1">
              <a:spLocks noChangeArrowheads="1"/>
            </p:cNvSpPr>
            <p:nvPr/>
          </p:nvSpPr>
          <p:spPr bwMode="auto">
            <a:xfrm rot="16200000">
              <a:off x="-3044" y="2018"/>
              <a:ext cx="784" cy="136"/>
            </a:xfrm>
            <a:prstGeom prst="rect">
              <a:avLst/>
            </a:prstGeom>
            <a:noFill/>
            <a:ln w="12700" algn="ctr">
              <a:noFill/>
              <a:miter lim="800000"/>
              <a:headEnd/>
              <a:tailEnd/>
            </a:ln>
            <a:effectLst/>
          </p:spPr>
          <p:txBody>
            <a:bodyPr wrap="none">
              <a:spAutoFit/>
            </a:bodyPr>
            <a:lstStyle/>
            <a:p>
              <a:pPr algn="l" defTabSz="912813" rtl="0" fontAlgn="base">
                <a:spcBef>
                  <a:spcPct val="0"/>
                </a:spcBef>
                <a:spcAft>
                  <a:spcPct val="0"/>
                </a:spcAft>
              </a:pPr>
              <a:r>
                <a:rPr lang="en-US" sz="800" kern="1200">
                  <a:solidFill>
                    <a:srgbClr val="FFC409"/>
                  </a:solidFill>
                  <a:latin typeface="Arial" charset="0"/>
                  <a:ea typeface="+mn-ea"/>
                  <a:cs typeface="+mn-cs"/>
                </a:rPr>
                <a:t>Power Density (W/cm</a:t>
              </a:r>
              <a:r>
                <a:rPr lang="en-US" sz="800" kern="1200" baseline="30000">
                  <a:solidFill>
                    <a:srgbClr val="FFC409"/>
                  </a:solidFill>
                  <a:latin typeface="Arial" charset="0"/>
                  <a:ea typeface="+mn-ea"/>
                  <a:cs typeface="+mn-cs"/>
                </a:rPr>
                <a:t>2</a:t>
              </a:r>
              <a:r>
                <a:rPr lang="en-US" sz="800" kern="1200">
                  <a:solidFill>
                    <a:srgbClr val="FFC409"/>
                  </a:solidFill>
                  <a:latin typeface="Arial" charset="0"/>
                  <a:ea typeface="+mn-ea"/>
                  <a:cs typeface="+mn-cs"/>
                </a:rPr>
                <a:t>)</a:t>
              </a:r>
            </a:p>
          </p:txBody>
        </p:sp>
        <p:sp>
          <p:nvSpPr>
            <p:cNvPr id="11" name="Line 13"/>
            <p:cNvSpPr>
              <a:spLocks noChangeShapeType="1"/>
            </p:cNvSpPr>
            <p:nvPr/>
          </p:nvSpPr>
          <p:spPr bwMode="auto">
            <a:xfrm>
              <a:off x="-2364" y="1663"/>
              <a:ext cx="0" cy="927"/>
            </a:xfrm>
            <a:prstGeom prst="line">
              <a:avLst/>
            </a:prstGeom>
            <a:noFill/>
            <a:ln w="9525">
              <a:solidFill>
                <a:schemeClr val="tx1"/>
              </a:solidFill>
              <a:round/>
              <a:headEnd/>
              <a:tailEnd/>
            </a:ln>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sp>
          <p:nvSpPr>
            <p:cNvPr id="12" name="Line 14"/>
            <p:cNvSpPr>
              <a:spLocks noChangeShapeType="1"/>
            </p:cNvSpPr>
            <p:nvPr/>
          </p:nvSpPr>
          <p:spPr bwMode="auto">
            <a:xfrm flipH="1">
              <a:off x="-2365" y="2584"/>
              <a:ext cx="2038" cy="10"/>
            </a:xfrm>
            <a:prstGeom prst="line">
              <a:avLst/>
            </a:prstGeom>
            <a:noFill/>
            <a:ln w="9525">
              <a:solidFill>
                <a:schemeClr val="tx1"/>
              </a:solidFill>
              <a:round/>
              <a:headEnd/>
              <a:tailEnd/>
            </a:ln>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sp>
          <p:nvSpPr>
            <p:cNvPr id="13" name="Text Box 15"/>
            <p:cNvSpPr txBox="1">
              <a:spLocks noChangeArrowheads="1"/>
            </p:cNvSpPr>
            <p:nvPr/>
          </p:nvSpPr>
          <p:spPr bwMode="auto">
            <a:xfrm>
              <a:off x="-2403" y="2225"/>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4004</a:t>
              </a:r>
            </a:p>
          </p:txBody>
        </p:sp>
        <p:sp>
          <p:nvSpPr>
            <p:cNvPr id="14" name="Text Box 16"/>
            <p:cNvSpPr txBox="1">
              <a:spLocks noChangeArrowheads="1"/>
            </p:cNvSpPr>
            <p:nvPr/>
          </p:nvSpPr>
          <p:spPr bwMode="auto">
            <a:xfrm>
              <a:off x="-2382" y="2296"/>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8008</a:t>
              </a:r>
            </a:p>
          </p:txBody>
        </p:sp>
        <p:sp>
          <p:nvSpPr>
            <p:cNvPr id="15" name="Text Box 17"/>
            <p:cNvSpPr txBox="1">
              <a:spLocks noChangeArrowheads="1"/>
            </p:cNvSpPr>
            <p:nvPr/>
          </p:nvSpPr>
          <p:spPr bwMode="auto">
            <a:xfrm>
              <a:off x="-2325" y="2396"/>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8080</a:t>
              </a:r>
            </a:p>
          </p:txBody>
        </p:sp>
        <p:sp>
          <p:nvSpPr>
            <p:cNvPr id="16" name="Text Box 18"/>
            <p:cNvSpPr txBox="1">
              <a:spLocks noChangeArrowheads="1"/>
            </p:cNvSpPr>
            <p:nvPr/>
          </p:nvSpPr>
          <p:spPr bwMode="auto">
            <a:xfrm>
              <a:off x="-2102" y="2230"/>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8085</a:t>
              </a:r>
            </a:p>
          </p:txBody>
        </p:sp>
        <p:sp>
          <p:nvSpPr>
            <p:cNvPr id="17" name="Text Box 19"/>
            <p:cNvSpPr txBox="1">
              <a:spLocks noChangeArrowheads="1"/>
            </p:cNvSpPr>
            <p:nvPr/>
          </p:nvSpPr>
          <p:spPr bwMode="auto">
            <a:xfrm>
              <a:off x="-2021" y="2156"/>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8086</a:t>
              </a:r>
            </a:p>
          </p:txBody>
        </p:sp>
        <p:sp>
          <p:nvSpPr>
            <p:cNvPr id="18" name="Text Box 20"/>
            <p:cNvSpPr txBox="1">
              <a:spLocks noChangeArrowheads="1"/>
            </p:cNvSpPr>
            <p:nvPr/>
          </p:nvSpPr>
          <p:spPr bwMode="auto">
            <a:xfrm>
              <a:off x="-1928" y="2332"/>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286</a:t>
              </a:r>
            </a:p>
          </p:txBody>
        </p:sp>
        <p:sp>
          <p:nvSpPr>
            <p:cNvPr id="19" name="Text Box 21"/>
            <p:cNvSpPr txBox="1">
              <a:spLocks noChangeArrowheads="1"/>
            </p:cNvSpPr>
            <p:nvPr/>
          </p:nvSpPr>
          <p:spPr bwMode="auto">
            <a:xfrm>
              <a:off x="-1697" y="2297"/>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386</a:t>
              </a:r>
            </a:p>
          </p:txBody>
        </p:sp>
        <p:sp>
          <p:nvSpPr>
            <p:cNvPr id="20" name="Text Box 22"/>
            <p:cNvSpPr txBox="1">
              <a:spLocks noChangeArrowheads="1"/>
            </p:cNvSpPr>
            <p:nvPr/>
          </p:nvSpPr>
          <p:spPr bwMode="auto">
            <a:xfrm>
              <a:off x="-1380" y="2383"/>
              <a:ext cx="281"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FFFF"/>
                  </a:solidFill>
                  <a:latin typeface="Arial" charset="0"/>
                  <a:ea typeface="+mn-ea"/>
                  <a:cs typeface="+mn-cs"/>
                </a:rPr>
                <a:t>486</a:t>
              </a:r>
            </a:p>
          </p:txBody>
        </p:sp>
        <p:sp>
          <p:nvSpPr>
            <p:cNvPr id="21" name="Text Box 23"/>
            <p:cNvSpPr txBox="1">
              <a:spLocks noChangeArrowheads="1"/>
            </p:cNvSpPr>
            <p:nvPr/>
          </p:nvSpPr>
          <p:spPr bwMode="auto">
            <a:xfrm>
              <a:off x="-854" y="2249"/>
              <a:ext cx="754" cy="147"/>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C409"/>
                  </a:solidFill>
                  <a:latin typeface="Arial" charset="0"/>
                  <a:ea typeface="+mn-ea"/>
                  <a:cs typeface="+mn-cs"/>
                </a:rPr>
                <a:t>Pentium</a:t>
              </a:r>
              <a:r>
                <a:rPr lang="en-US" sz="700" kern="1200" baseline="30000">
                  <a:solidFill>
                    <a:srgbClr val="FFC409"/>
                  </a:solidFill>
                  <a:latin typeface="Arial" charset="0"/>
                  <a:ea typeface="+mn-ea"/>
                  <a:cs typeface="+mn-cs"/>
                </a:rPr>
                <a:t>®</a:t>
              </a:r>
              <a:r>
                <a:rPr lang="en-US" sz="700" kern="1200">
                  <a:solidFill>
                    <a:srgbClr val="FFC409"/>
                  </a:solidFill>
                  <a:latin typeface="Arial" charset="0"/>
                  <a:ea typeface="+mn-ea"/>
                  <a:cs typeface="+mn-cs"/>
                </a:rPr>
                <a:t> processors</a:t>
              </a:r>
            </a:p>
          </p:txBody>
        </p:sp>
        <p:sp>
          <p:nvSpPr>
            <p:cNvPr id="22" name="Text Box 24"/>
            <p:cNvSpPr txBox="1">
              <a:spLocks noChangeArrowheads="1"/>
            </p:cNvSpPr>
            <p:nvPr/>
          </p:nvSpPr>
          <p:spPr bwMode="auto">
            <a:xfrm>
              <a:off x="-1542" y="2170"/>
              <a:ext cx="396"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C409"/>
                  </a:solidFill>
                  <a:latin typeface="Arial" charset="0"/>
                  <a:ea typeface="+mn-ea"/>
                  <a:cs typeface="+mn-cs"/>
                </a:rPr>
                <a:t>Hot Plate</a:t>
              </a:r>
            </a:p>
          </p:txBody>
        </p:sp>
        <p:sp>
          <p:nvSpPr>
            <p:cNvPr id="23" name="Text Box 25"/>
            <p:cNvSpPr txBox="1">
              <a:spLocks noChangeArrowheads="1"/>
            </p:cNvSpPr>
            <p:nvPr/>
          </p:nvSpPr>
          <p:spPr bwMode="auto">
            <a:xfrm>
              <a:off x="-1201" y="1917"/>
              <a:ext cx="580"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C409"/>
                  </a:solidFill>
                  <a:latin typeface="Arial" charset="0"/>
                  <a:ea typeface="+mn-ea"/>
                  <a:cs typeface="+mn-cs"/>
                </a:rPr>
                <a:t>Nuclear Reactor</a:t>
              </a:r>
            </a:p>
          </p:txBody>
        </p:sp>
        <p:sp>
          <p:nvSpPr>
            <p:cNvPr id="24" name="Text Box 26"/>
            <p:cNvSpPr txBox="1">
              <a:spLocks noChangeArrowheads="1"/>
            </p:cNvSpPr>
            <p:nvPr/>
          </p:nvSpPr>
          <p:spPr bwMode="auto">
            <a:xfrm>
              <a:off x="-921" y="1728"/>
              <a:ext cx="580"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C409"/>
                  </a:solidFill>
                  <a:latin typeface="Arial" charset="0"/>
                  <a:ea typeface="+mn-ea"/>
                  <a:cs typeface="+mn-cs"/>
                </a:rPr>
                <a:t>Rocket Nozzle</a:t>
              </a:r>
            </a:p>
          </p:txBody>
        </p:sp>
        <p:sp>
          <p:nvSpPr>
            <p:cNvPr id="25" name="Text Box 27"/>
            <p:cNvSpPr txBox="1">
              <a:spLocks noChangeArrowheads="1"/>
            </p:cNvSpPr>
            <p:nvPr/>
          </p:nvSpPr>
          <p:spPr bwMode="auto">
            <a:xfrm>
              <a:off x="-689" y="1532"/>
              <a:ext cx="580" cy="159"/>
            </a:xfrm>
            <a:prstGeom prst="rect">
              <a:avLst/>
            </a:prstGeom>
            <a:noFill/>
            <a:ln w="12700" algn="ctr">
              <a:noFill/>
              <a:miter lim="800000"/>
              <a:headEnd/>
              <a:tailEnd/>
            </a:ln>
            <a:effectLst/>
          </p:spPr>
          <p:txBody>
            <a:bodyPr>
              <a:spAutoFit/>
            </a:bodyPr>
            <a:lstStyle/>
            <a:p>
              <a:pPr algn="l" defTabSz="912813" rtl="0" fontAlgn="base">
                <a:lnSpc>
                  <a:spcPct val="150000"/>
                </a:lnSpc>
                <a:spcBef>
                  <a:spcPct val="10000"/>
                </a:spcBef>
                <a:spcAft>
                  <a:spcPct val="0"/>
                </a:spcAft>
                <a:tabLst>
                  <a:tab pos="796925" algn="ctr"/>
                  <a:tab pos="1601788" algn="ctr"/>
                  <a:tab pos="2398713" algn="ctr"/>
                  <a:tab pos="3203575" algn="ctr"/>
                </a:tabLst>
              </a:pPr>
              <a:r>
                <a:rPr lang="en-US" sz="700" kern="1200">
                  <a:solidFill>
                    <a:srgbClr val="FFC409"/>
                  </a:solidFill>
                  <a:latin typeface="Arial" charset="0"/>
                  <a:ea typeface="+mn-ea"/>
                  <a:cs typeface="+mn-cs"/>
                </a:rPr>
                <a:t>Sun’s Surface</a:t>
              </a:r>
            </a:p>
          </p:txBody>
        </p:sp>
        <p:pic>
          <p:nvPicPr>
            <p:cNvPr id="26" name="Picture 28" descr="GEL Long Arrow MS-red"/>
            <p:cNvPicPr>
              <a:picLocks noChangeAspect="1" noChangeArrowheads="1"/>
            </p:cNvPicPr>
            <p:nvPr/>
          </p:nvPicPr>
          <p:blipFill>
            <a:blip r:embed="rId6" cstate="print"/>
            <a:srcRect/>
            <a:stretch>
              <a:fillRect/>
            </a:stretch>
          </p:blipFill>
          <p:spPr bwMode="auto">
            <a:xfrm>
              <a:off x="-1696" y="2280"/>
              <a:ext cx="598" cy="81"/>
            </a:xfrm>
            <a:prstGeom prst="rect">
              <a:avLst/>
            </a:prstGeom>
            <a:noFill/>
          </p:spPr>
        </p:pic>
        <p:pic>
          <p:nvPicPr>
            <p:cNvPr id="27" name="Picture 29" descr="GEL Long Arrow MS-red"/>
            <p:cNvPicPr>
              <a:picLocks noChangeAspect="1" noChangeArrowheads="1"/>
            </p:cNvPicPr>
            <p:nvPr/>
          </p:nvPicPr>
          <p:blipFill>
            <a:blip r:embed="rId6" cstate="print"/>
            <a:srcRect/>
            <a:stretch>
              <a:fillRect/>
            </a:stretch>
          </p:blipFill>
          <p:spPr bwMode="auto">
            <a:xfrm>
              <a:off x="-1221" y="2032"/>
              <a:ext cx="598" cy="81"/>
            </a:xfrm>
            <a:prstGeom prst="rect">
              <a:avLst/>
            </a:prstGeom>
            <a:noFill/>
          </p:spPr>
        </p:pic>
        <p:pic>
          <p:nvPicPr>
            <p:cNvPr id="28" name="Picture 30" descr="GEL Long Arrow MS-red"/>
            <p:cNvPicPr>
              <a:picLocks noChangeAspect="1" noChangeArrowheads="1"/>
            </p:cNvPicPr>
            <p:nvPr/>
          </p:nvPicPr>
          <p:blipFill>
            <a:blip r:embed="rId6" cstate="print"/>
            <a:srcRect/>
            <a:stretch>
              <a:fillRect/>
            </a:stretch>
          </p:blipFill>
          <p:spPr bwMode="auto">
            <a:xfrm>
              <a:off x="-981" y="1849"/>
              <a:ext cx="598" cy="81"/>
            </a:xfrm>
            <a:prstGeom prst="rect">
              <a:avLst/>
            </a:prstGeom>
            <a:noFill/>
          </p:spPr>
        </p:pic>
        <p:pic>
          <p:nvPicPr>
            <p:cNvPr id="29" name="Picture 31" descr="GEL Long Arrow MS-red"/>
            <p:cNvPicPr>
              <a:picLocks noChangeAspect="1" noChangeArrowheads="1"/>
            </p:cNvPicPr>
            <p:nvPr/>
          </p:nvPicPr>
          <p:blipFill>
            <a:blip r:embed="rId6" cstate="print"/>
            <a:srcRect/>
            <a:stretch>
              <a:fillRect/>
            </a:stretch>
          </p:blipFill>
          <p:spPr bwMode="auto">
            <a:xfrm>
              <a:off x="-796" y="1646"/>
              <a:ext cx="598" cy="81"/>
            </a:xfrm>
            <a:prstGeom prst="rect">
              <a:avLst/>
            </a:prstGeom>
            <a:noFill/>
          </p:spPr>
        </p:pic>
      </p:grpSp>
      <p:sp>
        <p:nvSpPr>
          <p:cNvPr id="30" name="Text Box 32"/>
          <p:cNvSpPr txBox="1">
            <a:spLocks noChangeArrowheads="1"/>
          </p:cNvSpPr>
          <p:nvPr/>
        </p:nvSpPr>
        <p:spPr bwMode="auto">
          <a:xfrm>
            <a:off x="422275" y="3602038"/>
            <a:ext cx="4408488" cy="230832"/>
          </a:xfrm>
          <a:prstGeom prst="rect">
            <a:avLst/>
          </a:prstGeom>
          <a:noFill/>
          <a:ln w="12700" algn="ctr">
            <a:noFill/>
            <a:miter lim="800000"/>
            <a:headEnd/>
            <a:tailEnd/>
          </a:ln>
          <a:effectLst/>
        </p:spPr>
        <p:txBody>
          <a:bodyPr>
            <a:spAutoFit/>
          </a:bodyPr>
          <a:lstStyle/>
          <a:p>
            <a:pPr algn="l" defTabSz="912813" rtl="0" fontAlgn="base">
              <a:spcBef>
                <a:spcPct val="0"/>
              </a:spcBef>
              <a:spcAft>
                <a:spcPct val="0"/>
              </a:spcAft>
            </a:pPr>
            <a:r>
              <a:rPr lang="en-US" sz="900" kern="1200" dirty="0">
                <a:solidFill>
                  <a:srgbClr val="FFFF99"/>
                </a:solidFill>
                <a:latin typeface="Arial" charset="0"/>
                <a:ea typeface="+mn-ea"/>
                <a:cs typeface="+mn-cs"/>
              </a:rPr>
              <a:t>Intel Developer Forum, Spring 2004 - Pat </a:t>
            </a:r>
            <a:r>
              <a:rPr lang="en-US" sz="900" kern="1200" dirty="0" err="1">
                <a:solidFill>
                  <a:srgbClr val="FFFF99"/>
                </a:solidFill>
                <a:latin typeface="Arial" charset="0"/>
                <a:ea typeface="+mn-ea"/>
                <a:cs typeface="+mn-cs"/>
              </a:rPr>
              <a:t>Gelsinger</a:t>
            </a:r>
            <a:endParaRPr lang="en-US" sz="900" kern="1200" dirty="0">
              <a:solidFill>
                <a:srgbClr val="FFFF99"/>
              </a:solidFill>
              <a:latin typeface="Arial" charset="0"/>
              <a:ea typeface="+mn-ea"/>
              <a:cs typeface="+mn-cs"/>
            </a:endParaRPr>
          </a:p>
        </p:txBody>
      </p:sp>
      <p:sp>
        <p:nvSpPr>
          <p:cNvPr id="50" name="Text Box 52"/>
          <p:cNvSpPr txBox="1">
            <a:spLocks noChangeArrowheads="1"/>
          </p:cNvSpPr>
          <p:nvPr/>
        </p:nvSpPr>
        <p:spPr bwMode="auto">
          <a:xfrm>
            <a:off x="904875" y="1354138"/>
            <a:ext cx="3097213" cy="400110"/>
          </a:xfrm>
          <a:prstGeom prst="rect">
            <a:avLst/>
          </a:prstGeom>
          <a:noFill/>
          <a:ln w="12700" algn="ctr">
            <a:noFill/>
            <a:miter lim="800000"/>
            <a:headEnd/>
            <a:tailEnd/>
          </a:ln>
          <a:effectLst/>
        </p:spPr>
        <p:txBody>
          <a:bodyPr>
            <a:spAutoFit/>
          </a:bodyPr>
          <a:lstStyle/>
          <a:p>
            <a:pPr algn="l" defTabSz="912813" rtl="0" fontAlgn="base">
              <a:spcBef>
                <a:spcPct val="0"/>
              </a:spcBef>
              <a:spcAft>
                <a:spcPct val="0"/>
              </a:spcAft>
            </a:pPr>
            <a:r>
              <a:rPr lang="en-US" sz="1000" kern="1200">
                <a:solidFill>
                  <a:srgbClr val="FFFF99"/>
                </a:solidFill>
                <a:latin typeface="Arial" charset="0"/>
                <a:ea typeface="+mn-ea"/>
                <a:cs typeface="+mn-cs"/>
              </a:rPr>
              <a:t>Today’s Architecture: Heat becoming an unmanageable problem!</a:t>
            </a:r>
          </a:p>
        </p:txBody>
      </p:sp>
      <p:grpSp>
        <p:nvGrpSpPr>
          <p:cNvPr id="47" name="Group 46"/>
          <p:cNvGrpSpPr/>
          <p:nvPr/>
        </p:nvGrpSpPr>
        <p:grpSpPr>
          <a:xfrm>
            <a:off x="4660900" y="1331913"/>
            <a:ext cx="4330700" cy="2357010"/>
            <a:chOff x="4660900" y="1331913"/>
            <a:chExt cx="4330700" cy="2357010"/>
          </a:xfrm>
        </p:grpSpPr>
        <p:pic>
          <p:nvPicPr>
            <p:cNvPr id="31" name="Picture 33" descr="empty blue rectangle"/>
            <p:cNvPicPr>
              <a:picLocks noChangeAspect="1" noChangeArrowheads="1"/>
            </p:cNvPicPr>
            <p:nvPr/>
          </p:nvPicPr>
          <p:blipFill>
            <a:blip r:embed="rId4"/>
            <a:srcRect/>
            <a:stretch>
              <a:fillRect/>
            </a:stretch>
          </p:blipFill>
          <p:spPr bwMode="auto">
            <a:xfrm>
              <a:off x="4660900" y="1331913"/>
              <a:ext cx="4173538" cy="2287587"/>
            </a:xfrm>
            <a:prstGeom prst="rect">
              <a:avLst/>
            </a:prstGeom>
            <a:noFill/>
          </p:spPr>
        </p:pic>
        <p:sp>
          <p:nvSpPr>
            <p:cNvPr id="32" name="Text Box 34"/>
            <p:cNvSpPr txBox="1">
              <a:spLocks noChangeArrowheads="1"/>
            </p:cNvSpPr>
            <p:nvPr/>
          </p:nvSpPr>
          <p:spPr bwMode="auto">
            <a:xfrm rot="-1134880">
              <a:off x="5544905" y="2197064"/>
              <a:ext cx="2318263" cy="276999"/>
            </a:xfrm>
            <a:prstGeom prst="rect">
              <a:avLst/>
            </a:prstGeom>
            <a:noFill/>
            <a:ln w="9525" algn="ctr">
              <a:noFill/>
              <a:miter lim="800000"/>
              <a:headEnd/>
              <a:tailEnd/>
            </a:ln>
            <a:effectLst/>
          </p:spPr>
          <p:txBody>
            <a:bodyPr wrap="none">
              <a:spAutoFit/>
            </a:bodyPr>
            <a:lstStyle/>
            <a:p>
              <a:pPr algn="l" defTabSz="912813" rtl="0" fontAlgn="base">
                <a:spcBef>
                  <a:spcPct val="0"/>
                </a:spcBef>
                <a:spcAft>
                  <a:spcPct val="0"/>
                </a:spcAft>
              </a:pPr>
              <a:r>
                <a:rPr lang="en-US" sz="1200" kern="1200" dirty="0">
                  <a:solidFill>
                    <a:srgbClr val="FFC409"/>
                  </a:solidFill>
                  <a:latin typeface="Arial" charset="0"/>
                  <a:ea typeface="+mn-ea"/>
                  <a:cs typeface="Arial" charset="0"/>
                </a:rPr>
                <a:t>Many-core Peak Parallel GOPs</a:t>
              </a:r>
            </a:p>
          </p:txBody>
        </p:sp>
        <p:sp>
          <p:nvSpPr>
            <p:cNvPr id="33" name="Text Box 35"/>
            <p:cNvSpPr txBox="1">
              <a:spLocks noChangeArrowheads="1"/>
            </p:cNvSpPr>
            <p:nvPr/>
          </p:nvSpPr>
          <p:spPr bwMode="auto">
            <a:xfrm rot="-264598">
              <a:off x="5878694" y="2860045"/>
              <a:ext cx="2393604" cy="261610"/>
            </a:xfrm>
            <a:prstGeom prst="rect">
              <a:avLst/>
            </a:prstGeom>
            <a:noFill/>
            <a:ln w="9525" algn="ctr">
              <a:noFill/>
              <a:miter lim="800000"/>
              <a:headEnd/>
              <a:tailEnd/>
            </a:ln>
            <a:effectLst/>
          </p:spPr>
          <p:txBody>
            <a:bodyPr wrap="none">
              <a:spAutoFit/>
            </a:bodyPr>
            <a:lstStyle/>
            <a:p>
              <a:pPr algn="l" defTabSz="912813" rtl="0" fontAlgn="base">
                <a:spcBef>
                  <a:spcPct val="0"/>
                </a:spcBef>
                <a:spcAft>
                  <a:spcPct val="0"/>
                </a:spcAft>
              </a:pPr>
              <a:r>
                <a:rPr lang="en-US" sz="1100" kern="1200" dirty="0">
                  <a:solidFill>
                    <a:srgbClr val="FFC409"/>
                  </a:solidFill>
                  <a:latin typeface="Arial" charset="0"/>
                  <a:ea typeface="+mn-ea"/>
                  <a:cs typeface="Arial" charset="0"/>
                </a:rPr>
                <a:t>Single Threaded </a:t>
              </a:r>
              <a:r>
                <a:rPr lang="en-US" sz="1100" kern="1200" dirty="0" err="1">
                  <a:solidFill>
                    <a:srgbClr val="FFC409"/>
                  </a:solidFill>
                  <a:latin typeface="Arial" charset="0"/>
                  <a:ea typeface="+mn-ea"/>
                  <a:cs typeface="Arial" charset="0"/>
                </a:rPr>
                <a:t>Perf</a:t>
              </a:r>
              <a:r>
                <a:rPr lang="en-US" sz="1100" kern="1200" dirty="0">
                  <a:solidFill>
                    <a:srgbClr val="FFC409"/>
                  </a:solidFill>
                  <a:latin typeface="Arial" charset="0"/>
                  <a:ea typeface="+mn-ea"/>
                  <a:cs typeface="Arial" charset="0"/>
                </a:rPr>
                <a:t> 10% per year</a:t>
              </a:r>
            </a:p>
          </p:txBody>
        </p:sp>
        <p:sp>
          <p:nvSpPr>
            <p:cNvPr id="34" name="Text Box 36"/>
            <p:cNvSpPr txBox="1">
              <a:spLocks noChangeArrowheads="1"/>
            </p:cNvSpPr>
            <p:nvPr/>
          </p:nvSpPr>
          <p:spPr bwMode="auto">
            <a:xfrm>
              <a:off x="5216525" y="1373188"/>
              <a:ext cx="3097213" cy="400110"/>
            </a:xfrm>
            <a:prstGeom prst="rect">
              <a:avLst/>
            </a:prstGeom>
            <a:noFill/>
            <a:ln w="12700" algn="ctr">
              <a:noFill/>
              <a:miter lim="800000"/>
              <a:headEnd/>
              <a:tailEnd/>
            </a:ln>
            <a:effectLst/>
          </p:spPr>
          <p:txBody>
            <a:bodyPr>
              <a:spAutoFit/>
            </a:bodyPr>
            <a:lstStyle/>
            <a:p>
              <a:pPr algn="l" defTabSz="912813" rtl="0" fontAlgn="base">
                <a:spcBef>
                  <a:spcPct val="0"/>
                </a:spcBef>
                <a:spcAft>
                  <a:spcPct val="0"/>
                </a:spcAft>
              </a:pPr>
              <a:r>
                <a:rPr lang="en-US" sz="1000" kern="1200" dirty="0">
                  <a:solidFill>
                    <a:srgbClr val="FFFF99"/>
                  </a:solidFill>
                  <a:latin typeface="Arial" charset="0"/>
                  <a:ea typeface="+mn-ea"/>
                  <a:cs typeface="+mn-cs"/>
                </a:rPr>
                <a:t>To Grow, To Keep Up,</a:t>
              </a:r>
            </a:p>
            <a:p>
              <a:pPr algn="l" defTabSz="912813" rtl="0" fontAlgn="base">
                <a:spcBef>
                  <a:spcPct val="0"/>
                </a:spcBef>
                <a:spcAft>
                  <a:spcPct val="0"/>
                </a:spcAft>
              </a:pPr>
              <a:r>
                <a:rPr lang="en-US" sz="1000" kern="1200" dirty="0">
                  <a:solidFill>
                    <a:srgbClr val="FFFF99"/>
                  </a:solidFill>
                  <a:latin typeface="Arial" charset="0"/>
                  <a:ea typeface="+mn-ea"/>
                  <a:cs typeface="+mn-cs"/>
                </a:rPr>
                <a:t>We Must Embrace Parallel Computing</a:t>
              </a:r>
            </a:p>
          </p:txBody>
        </p:sp>
        <p:grpSp>
          <p:nvGrpSpPr>
            <p:cNvPr id="5" name="Group 38"/>
            <p:cNvGrpSpPr>
              <a:grpSpLocks/>
            </p:cNvGrpSpPr>
            <p:nvPr/>
          </p:nvGrpSpPr>
          <p:grpSpPr bwMode="auto">
            <a:xfrm>
              <a:off x="5229225" y="1593850"/>
              <a:ext cx="3367088" cy="1719263"/>
              <a:chOff x="-2332" y="1175"/>
              <a:chExt cx="2038" cy="931"/>
            </a:xfrm>
          </p:grpSpPr>
          <p:sp>
            <p:nvSpPr>
              <p:cNvPr id="37" name="Line 39"/>
              <p:cNvSpPr>
                <a:spLocks noChangeShapeType="1"/>
              </p:cNvSpPr>
              <p:nvPr/>
            </p:nvSpPr>
            <p:spPr bwMode="auto">
              <a:xfrm>
                <a:off x="-2331" y="1175"/>
                <a:ext cx="0" cy="927"/>
              </a:xfrm>
              <a:prstGeom prst="line">
                <a:avLst/>
              </a:prstGeom>
              <a:noFill/>
              <a:ln w="9525">
                <a:solidFill>
                  <a:schemeClr val="tx1"/>
                </a:solidFill>
                <a:round/>
                <a:headEnd/>
                <a:tailEnd/>
              </a:ln>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sp>
            <p:nvSpPr>
              <p:cNvPr id="38" name="Line 40"/>
              <p:cNvSpPr>
                <a:spLocks noChangeShapeType="1"/>
              </p:cNvSpPr>
              <p:nvPr/>
            </p:nvSpPr>
            <p:spPr bwMode="auto">
              <a:xfrm flipH="1">
                <a:off x="-2332" y="2096"/>
                <a:ext cx="2038" cy="10"/>
              </a:xfrm>
              <a:prstGeom prst="line">
                <a:avLst/>
              </a:prstGeom>
              <a:noFill/>
              <a:ln w="9525">
                <a:solidFill>
                  <a:schemeClr val="tx1"/>
                </a:solidFill>
                <a:round/>
                <a:headEnd/>
                <a:tailEnd/>
              </a:ln>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grpSp>
        <p:sp>
          <p:nvSpPr>
            <p:cNvPr id="39" name="Text Box 41"/>
            <p:cNvSpPr txBox="1">
              <a:spLocks noChangeArrowheads="1"/>
            </p:cNvSpPr>
            <p:nvPr/>
          </p:nvSpPr>
          <p:spPr bwMode="auto">
            <a:xfrm rot="-5400000">
              <a:off x="4678452" y="2408148"/>
              <a:ext cx="444352" cy="200055"/>
            </a:xfrm>
            <a:prstGeom prst="rect">
              <a:avLst/>
            </a:prstGeom>
            <a:noFill/>
            <a:ln w="12700" algn="ctr">
              <a:noFill/>
              <a:miter lim="800000"/>
              <a:headEnd/>
              <a:tailEnd/>
            </a:ln>
            <a:effectLst/>
          </p:spPr>
          <p:txBody>
            <a:bodyPr wrap="none">
              <a:spAutoFit/>
            </a:bodyPr>
            <a:lstStyle/>
            <a:p>
              <a:pPr algn="l" defTabSz="912813" rtl="0" fontAlgn="base">
                <a:spcBef>
                  <a:spcPct val="0"/>
                </a:spcBef>
                <a:spcAft>
                  <a:spcPct val="0"/>
                </a:spcAft>
              </a:pPr>
              <a:r>
                <a:rPr lang="en-US" sz="1050" kern="1200" baseline="30000" dirty="0">
                  <a:solidFill>
                    <a:srgbClr val="FFC409"/>
                  </a:solidFill>
                  <a:latin typeface="Arial" charset="0"/>
                  <a:ea typeface="+mn-ea"/>
                  <a:cs typeface="+mn-cs"/>
                </a:rPr>
                <a:t>GOPS</a:t>
              </a:r>
            </a:p>
          </p:txBody>
        </p:sp>
        <p:sp>
          <p:nvSpPr>
            <p:cNvPr id="40" name="Text Box 42"/>
            <p:cNvSpPr txBox="1">
              <a:spLocks noChangeArrowheads="1"/>
            </p:cNvSpPr>
            <p:nvPr/>
          </p:nvSpPr>
          <p:spPr bwMode="auto">
            <a:xfrm>
              <a:off x="4805307" y="1506538"/>
              <a:ext cx="458845" cy="1934376"/>
            </a:xfrm>
            <a:prstGeom prst="rect">
              <a:avLst/>
            </a:prstGeom>
            <a:noFill/>
            <a:ln w="12700" algn="ctr">
              <a:noFill/>
              <a:miter lim="800000"/>
              <a:headEnd/>
              <a:tailEnd/>
            </a:ln>
            <a:effectLst/>
          </p:spPr>
          <p:txBody>
            <a:bodyPr wrap="none">
              <a:spAutoFit/>
            </a:bodyPr>
            <a:lstStyle/>
            <a:p>
              <a:pPr algn="r" defTabSz="912813" rtl="0" fontAlgn="base">
                <a:lnSpc>
                  <a:spcPct val="240000"/>
                </a:lnSpc>
                <a:spcBef>
                  <a:spcPct val="5000"/>
                </a:spcBef>
                <a:spcAft>
                  <a:spcPct val="0"/>
                </a:spcAft>
              </a:pPr>
              <a:r>
                <a:rPr lang="en-US" sz="700" kern="1200" dirty="0">
                  <a:solidFill>
                    <a:srgbClr val="FFFFFF"/>
                  </a:solidFill>
                  <a:latin typeface="Arial" charset="0"/>
                  <a:ea typeface="+mn-ea"/>
                  <a:cs typeface="+mn-cs"/>
                </a:rPr>
                <a:t>32,768</a:t>
              </a:r>
            </a:p>
            <a:p>
              <a:pPr algn="r" defTabSz="912813" rtl="0" fontAlgn="base">
                <a:lnSpc>
                  <a:spcPct val="240000"/>
                </a:lnSpc>
                <a:spcBef>
                  <a:spcPct val="5000"/>
                </a:spcBef>
                <a:spcAft>
                  <a:spcPct val="0"/>
                </a:spcAft>
              </a:pPr>
              <a:endParaRPr lang="en-US" sz="700" kern="1200" dirty="0">
                <a:solidFill>
                  <a:srgbClr val="FFFFFF"/>
                </a:solidFill>
                <a:latin typeface="Arial" charset="0"/>
                <a:ea typeface="+mn-ea"/>
                <a:cs typeface="+mn-cs"/>
              </a:endParaRPr>
            </a:p>
            <a:p>
              <a:pPr algn="r" defTabSz="912813" rtl="0" fontAlgn="base">
                <a:lnSpc>
                  <a:spcPct val="240000"/>
                </a:lnSpc>
                <a:spcBef>
                  <a:spcPct val="5000"/>
                </a:spcBef>
                <a:spcAft>
                  <a:spcPct val="0"/>
                </a:spcAft>
              </a:pPr>
              <a:r>
                <a:rPr lang="en-US" sz="700" kern="1200" dirty="0">
                  <a:solidFill>
                    <a:srgbClr val="FFFFFF"/>
                  </a:solidFill>
                  <a:latin typeface="Arial" charset="0"/>
                  <a:ea typeface="+mn-ea"/>
                  <a:cs typeface="+mn-cs"/>
                </a:rPr>
                <a:t>2,048</a:t>
              </a:r>
            </a:p>
            <a:p>
              <a:pPr algn="r" defTabSz="912813" rtl="0" fontAlgn="base">
                <a:lnSpc>
                  <a:spcPct val="240000"/>
                </a:lnSpc>
                <a:spcBef>
                  <a:spcPct val="5000"/>
                </a:spcBef>
                <a:spcAft>
                  <a:spcPct val="0"/>
                </a:spcAft>
              </a:pPr>
              <a:endParaRPr lang="en-US" sz="700" kern="1200" dirty="0">
                <a:solidFill>
                  <a:srgbClr val="FFFFFF"/>
                </a:solidFill>
                <a:latin typeface="Arial" charset="0"/>
                <a:ea typeface="+mn-ea"/>
                <a:cs typeface="+mn-cs"/>
              </a:endParaRPr>
            </a:p>
            <a:p>
              <a:pPr algn="r" defTabSz="912813" rtl="0" fontAlgn="base">
                <a:lnSpc>
                  <a:spcPct val="240000"/>
                </a:lnSpc>
                <a:spcBef>
                  <a:spcPct val="5000"/>
                </a:spcBef>
                <a:spcAft>
                  <a:spcPct val="0"/>
                </a:spcAft>
              </a:pPr>
              <a:r>
                <a:rPr lang="en-US" sz="700" kern="1200" dirty="0">
                  <a:solidFill>
                    <a:srgbClr val="FFFFFF"/>
                  </a:solidFill>
                  <a:latin typeface="Arial" charset="0"/>
                  <a:ea typeface="+mn-ea"/>
                  <a:cs typeface="+mn-cs"/>
                </a:rPr>
                <a:t>128</a:t>
              </a:r>
            </a:p>
            <a:p>
              <a:pPr algn="r" defTabSz="912813" rtl="0" fontAlgn="base">
                <a:lnSpc>
                  <a:spcPct val="240000"/>
                </a:lnSpc>
                <a:spcBef>
                  <a:spcPct val="5000"/>
                </a:spcBef>
                <a:spcAft>
                  <a:spcPct val="0"/>
                </a:spcAft>
              </a:pPr>
              <a:endParaRPr lang="en-US" sz="700" kern="1200" dirty="0">
                <a:solidFill>
                  <a:srgbClr val="FFFFFF"/>
                </a:solidFill>
                <a:latin typeface="Arial" charset="0"/>
                <a:ea typeface="+mn-ea"/>
                <a:cs typeface="+mn-cs"/>
              </a:endParaRPr>
            </a:p>
            <a:p>
              <a:pPr algn="r" defTabSz="912813" rtl="0" fontAlgn="base">
                <a:lnSpc>
                  <a:spcPct val="240000"/>
                </a:lnSpc>
                <a:spcBef>
                  <a:spcPct val="5000"/>
                </a:spcBef>
                <a:spcAft>
                  <a:spcPct val="0"/>
                </a:spcAft>
              </a:pPr>
              <a:r>
                <a:rPr lang="en-US" sz="700" kern="1200" dirty="0">
                  <a:solidFill>
                    <a:srgbClr val="FFFFFF"/>
                  </a:solidFill>
                  <a:latin typeface="Arial" charset="0"/>
                  <a:ea typeface="+mn-ea"/>
                  <a:cs typeface="+mn-cs"/>
                </a:rPr>
                <a:t>16</a:t>
              </a:r>
            </a:p>
          </p:txBody>
        </p:sp>
        <p:sp>
          <p:nvSpPr>
            <p:cNvPr id="41" name="Text Box 43"/>
            <p:cNvSpPr txBox="1">
              <a:spLocks noChangeArrowheads="1"/>
            </p:cNvSpPr>
            <p:nvPr/>
          </p:nvSpPr>
          <p:spPr bwMode="auto">
            <a:xfrm>
              <a:off x="5140325" y="3273425"/>
              <a:ext cx="3851275" cy="415498"/>
            </a:xfrm>
            <a:prstGeom prst="rect">
              <a:avLst/>
            </a:prstGeom>
            <a:noFill/>
            <a:ln w="12700" algn="ctr">
              <a:noFill/>
              <a:miter lim="800000"/>
              <a:headEnd/>
              <a:tailEnd/>
            </a:ln>
            <a:effectLst/>
          </p:spPr>
          <p:txBody>
            <a:bodyPr wrap="square">
              <a:spAutoFit/>
            </a:bodyPr>
            <a:lstStyle/>
            <a:p>
              <a:pPr algn="l" defTabSz="912813" rtl="0" fontAlgn="base">
                <a:lnSpc>
                  <a:spcPct val="150000"/>
                </a:lnSpc>
                <a:spcBef>
                  <a:spcPct val="10000"/>
                </a:spcBef>
                <a:spcAft>
                  <a:spcPct val="0"/>
                </a:spcAft>
                <a:tabLst>
                  <a:tab pos="746125" algn="ctr"/>
                  <a:tab pos="1427163" algn="ctr"/>
                  <a:tab pos="1997075" algn="l"/>
                  <a:tab pos="2684463" algn="ctr"/>
                  <a:tab pos="3313113" algn="ctr"/>
                </a:tabLst>
              </a:pPr>
              <a:r>
                <a:rPr lang="en-US" sz="700" kern="1200" dirty="0">
                  <a:solidFill>
                    <a:srgbClr val="FFFFFF"/>
                  </a:solidFill>
                  <a:latin typeface="Arial" charset="0"/>
                  <a:ea typeface="+mn-ea"/>
                  <a:cs typeface="+mn-cs"/>
                </a:rPr>
                <a:t>2004	2006	2008	2010	2012	2015		</a:t>
              </a:r>
            </a:p>
          </p:txBody>
        </p:sp>
        <p:sp>
          <p:nvSpPr>
            <p:cNvPr id="42" name="Line 44"/>
            <p:cNvSpPr>
              <a:spLocks noChangeShapeType="1"/>
            </p:cNvSpPr>
            <p:nvPr/>
          </p:nvSpPr>
          <p:spPr bwMode="auto">
            <a:xfrm flipV="1">
              <a:off x="5257800" y="3048000"/>
              <a:ext cx="3268662" cy="225425"/>
            </a:xfrm>
            <a:prstGeom prst="line">
              <a:avLst/>
            </a:prstGeom>
            <a:noFill/>
            <a:ln w="57150">
              <a:solidFill>
                <a:schemeClr val="folHlink"/>
              </a:solidFill>
              <a:round/>
              <a:headEnd/>
              <a:tailEnd/>
            </a:ln>
            <a:effectLst>
              <a:outerShdw dist="17961" dir="2700000" algn="ctr" rotWithShape="0">
                <a:srgbClr val="141416">
                  <a:alpha val="50000"/>
                </a:srgbClr>
              </a:outerShdw>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sp>
          <p:nvSpPr>
            <p:cNvPr id="43" name="Line 45"/>
            <p:cNvSpPr>
              <a:spLocks noChangeShapeType="1"/>
            </p:cNvSpPr>
            <p:nvPr/>
          </p:nvSpPr>
          <p:spPr bwMode="auto">
            <a:xfrm flipV="1">
              <a:off x="5316538" y="1860550"/>
              <a:ext cx="3268662" cy="1095375"/>
            </a:xfrm>
            <a:prstGeom prst="line">
              <a:avLst/>
            </a:prstGeom>
            <a:noFill/>
            <a:ln w="57150">
              <a:solidFill>
                <a:schemeClr val="accent2"/>
              </a:solidFill>
              <a:round/>
              <a:headEnd/>
              <a:tailEnd/>
            </a:ln>
            <a:effectLst>
              <a:outerShdw dist="17961" dir="2700000" algn="ctr" rotWithShape="0">
                <a:srgbClr val="141416">
                  <a:alpha val="50000"/>
                </a:srgbClr>
              </a:outerShdw>
            </a:effectLst>
          </p:spPr>
          <p:txBody>
            <a:bodyPr anchor="ctr"/>
            <a:lstStyle/>
            <a:p>
              <a:pPr algn="l" defTabSz="912813" rtl="0" fontAlgn="base">
                <a:spcBef>
                  <a:spcPct val="0"/>
                </a:spcBef>
                <a:spcAft>
                  <a:spcPct val="0"/>
                </a:spcAft>
              </a:pPr>
              <a:endParaRPr lang="en-US" kern="1200">
                <a:solidFill>
                  <a:srgbClr val="FFFFFF"/>
                </a:solidFill>
                <a:latin typeface="Arial" charset="0"/>
                <a:ea typeface="+mn-ea"/>
                <a:cs typeface="+mn-cs"/>
              </a:endParaRPr>
            </a:p>
          </p:txBody>
        </p:sp>
        <p:pic>
          <p:nvPicPr>
            <p:cNvPr id="51" name="Picture 55" descr="arrow 0 gold  arrow double headed 1-1"/>
            <p:cNvPicPr>
              <a:picLocks noChangeAspect="1" noChangeArrowheads="1"/>
            </p:cNvPicPr>
            <p:nvPr/>
          </p:nvPicPr>
          <p:blipFill>
            <a:blip r:embed="rId7" cstate="print"/>
            <a:srcRect/>
            <a:stretch>
              <a:fillRect/>
            </a:stretch>
          </p:blipFill>
          <p:spPr bwMode="auto">
            <a:xfrm>
              <a:off x="8442325" y="1847850"/>
              <a:ext cx="231775" cy="1263650"/>
            </a:xfrm>
            <a:prstGeom prst="rect">
              <a:avLst/>
            </a:prstGeom>
            <a:noFill/>
          </p:spPr>
        </p:pic>
        <p:sp>
          <p:nvSpPr>
            <p:cNvPr id="52" name="Text Box 56"/>
            <p:cNvSpPr txBox="1">
              <a:spLocks noChangeArrowheads="1"/>
            </p:cNvSpPr>
            <p:nvPr/>
          </p:nvSpPr>
          <p:spPr bwMode="auto">
            <a:xfrm>
              <a:off x="6324600" y="2362200"/>
              <a:ext cx="2295525" cy="400110"/>
            </a:xfrm>
            <a:prstGeom prst="rect">
              <a:avLst/>
            </a:prstGeom>
            <a:noFill/>
            <a:ln w="12700" algn="ctr">
              <a:noFill/>
              <a:miter lim="800000"/>
              <a:headEnd/>
              <a:tailEnd/>
            </a:ln>
            <a:effectLst/>
          </p:spPr>
          <p:txBody>
            <a:bodyPr>
              <a:spAutoFit/>
            </a:bodyPr>
            <a:lstStyle/>
            <a:p>
              <a:pPr algn="r" defTabSz="912813" rtl="0" fontAlgn="base">
                <a:spcBef>
                  <a:spcPct val="0"/>
                </a:spcBef>
                <a:spcAft>
                  <a:spcPct val="0"/>
                </a:spcAft>
              </a:pPr>
              <a:r>
                <a:rPr lang="en-US" sz="1000" u="sng" kern="1200" dirty="0">
                  <a:solidFill>
                    <a:srgbClr val="FFFF99"/>
                  </a:solidFill>
                  <a:latin typeface="Arial" charset="0"/>
                  <a:ea typeface="+mn-ea"/>
                  <a:cs typeface="+mn-cs"/>
                </a:rPr>
                <a:t>Parallelism Opportunity</a:t>
              </a:r>
            </a:p>
            <a:p>
              <a:pPr algn="r" defTabSz="912813" rtl="0" fontAlgn="base">
                <a:spcBef>
                  <a:spcPct val="0"/>
                </a:spcBef>
                <a:spcAft>
                  <a:spcPct val="0"/>
                </a:spcAft>
              </a:pPr>
              <a:r>
                <a:rPr lang="en-US" sz="1000" kern="1200" dirty="0">
                  <a:solidFill>
                    <a:srgbClr val="FFFF99"/>
                  </a:solidFill>
                  <a:latin typeface="Arial" charset="0"/>
                  <a:ea typeface="+mn-ea"/>
                  <a:cs typeface="+mn-cs"/>
                </a:rPr>
                <a:t>80X</a:t>
              </a:r>
            </a:p>
          </p:txBody>
        </p:sp>
      </p:grpSp>
      <p:sp>
        <p:nvSpPr>
          <p:cNvPr id="49" name="TextBox 48"/>
          <p:cNvSpPr txBox="1"/>
          <p:nvPr/>
        </p:nvSpPr>
        <p:spPr>
          <a:xfrm>
            <a:off x="4687217" y="863025"/>
            <a:ext cx="4304383" cy="584775"/>
          </a:xfrm>
          <a:prstGeom prst="rect">
            <a:avLst/>
          </a:prstGeom>
          <a:noFill/>
        </p:spPr>
        <p:txBody>
          <a:bodyPr wrap="none" rtlCol="0">
            <a:spAutoFit/>
          </a:bodyPr>
          <a:lstStyle/>
          <a:p>
            <a:r>
              <a:rPr lang="en-US" sz="3200" spc="-150" dirty="0" smtClean="0">
                <a:ln w="3175">
                  <a:noFill/>
                </a:ln>
                <a:solidFill>
                  <a:srgbClr val="FFFF00"/>
                </a:solidFill>
                <a:latin typeface="Segoe" pitchFamily="34" charset="0"/>
                <a:cs typeface="Arial" charset="0"/>
              </a:rPr>
              <a:t>Disruption &amp; Opportunity</a:t>
            </a:r>
            <a:endParaRPr lang="en-US" sz="2400" dirty="0"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endParaRPr>
          </a:p>
        </p:txBody>
      </p:sp>
    </p:spTree>
  </p:cSld>
  <p:clrMapOvr>
    <a:masterClrMapping/>
  </p:clrMapOvr>
  <p:transition advTm="120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2000"/>
                                        <p:tgtEl>
                                          <p:spTgt spid="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20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2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theme/theme1.xml><?xml version="1.0" encoding="utf-8"?>
<a:theme xmlns:a="http://schemas.openxmlformats.org/drawingml/2006/main" name="TR7-DEV215-Yedlin">
  <a:themeElements>
    <a:clrScheme name="TechReady 7">
      <a:dk1>
        <a:srgbClr val="000000"/>
      </a:dk1>
      <a:lt1>
        <a:srgbClr val="FFFFFF"/>
      </a:lt1>
      <a:dk2>
        <a:srgbClr val="9C2828"/>
      </a:dk2>
      <a:lt2>
        <a:srgbClr val="FFFF99"/>
      </a:lt2>
      <a:accent1>
        <a:srgbClr val="FFC409"/>
      </a:accent1>
      <a:accent2>
        <a:srgbClr val="0099FF"/>
      </a:accent2>
      <a:accent3>
        <a:srgbClr val="D476A1"/>
      </a:accent3>
      <a:accent4>
        <a:srgbClr val="66CC33"/>
      </a:accent4>
      <a:accent5>
        <a:srgbClr val="F69660"/>
      </a:accent5>
      <a:accent6>
        <a:srgbClr val="9D6DCD"/>
      </a:accent6>
      <a:hlink>
        <a:srgbClr val="F0ED7B"/>
      </a:hlink>
      <a:folHlink>
        <a:srgbClr val="F3EB4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lIns="91436" tIns="45718" rIns="91436" bIns="45718" anchor="ctr"/>
      <a:lstStyle>
        <a:defPPr algn="ctr" defTabSz="914099">
          <a:defRPr sz="2400" dirty="0">
            <a:gradFill>
              <a:gsLst>
                <a:gs pos="50000">
                  <a:schemeClr val="tx1"/>
                </a:gs>
                <a:gs pos="100000">
                  <a:schemeClr val="tx1"/>
                </a:gs>
              </a:gsLst>
              <a:lin ang="5400000" scaled="0"/>
            </a:gradFill>
            <a:effectLst>
              <a:outerShdw blurRad="38100" dist="38100" dir="2700000" algn="tl">
                <a:srgbClr val="000000">
                  <a:alpha val="43137"/>
                </a:srgbClr>
              </a:outerShdw>
            </a:effectLst>
          </a:defRPr>
        </a:defPPr>
      </a:lstStyle>
      <a:style>
        <a:lnRef idx="0">
          <a:schemeClr val="accent2"/>
        </a:lnRef>
        <a:fillRef idx="3">
          <a:schemeClr val="accent2"/>
        </a:fillRef>
        <a:effectRef idx="3">
          <a:schemeClr val="accent2"/>
        </a:effectRef>
        <a:fontRef idx="minor">
          <a:schemeClr val="lt1"/>
        </a:fontRef>
      </a:style>
    </a:spDef>
    <a:txDef>
      <a:spPr>
        <a:noFill/>
      </a:spPr>
      <a:bodyPr wrap="none" rtlCol="0">
        <a:spAutoFit/>
      </a:bodyPr>
      <a:lstStyle>
        <a:defPPr>
          <a:defRPr sz="2400" dirty="0" err="1" smtClean="0">
            <a:gradFill>
              <a:gsLst>
                <a:gs pos="36000">
                  <a:schemeClr val="tx1"/>
                </a:gs>
                <a:gs pos="86000">
                  <a:schemeClr val="tx1"/>
                </a:gs>
              </a:gsLst>
              <a:lin ang="5400000" scaled="0"/>
            </a:gradFill>
            <a:effectLst>
              <a:outerShdw blurRad="38100" dist="38100" dir="2700000" algn="tl">
                <a:srgbClr val="000000">
                  <a:alpha val="43137"/>
                </a:srgbClr>
              </a:outerShdw>
            </a:effectLst>
            <a:latin typeface="+mj-lt"/>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1127</Words>
  <Application>Microsoft Office PowerPoint</Application>
  <PresentationFormat>On-screen Show (4:3)</PresentationFormat>
  <Paragraphs>356</Paragraphs>
  <Slides>23</Slides>
  <Notes>23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5" baseType="lpstr">
      <vt:lpstr>TR7-DEV215-Yedlin</vt:lpstr>
      <vt:lpstr>Equation</vt:lpstr>
      <vt:lpstr>Why Care About Parallelism aka The Inevitable Shift </vt:lpstr>
      <vt:lpstr>AGENDA</vt:lpstr>
      <vt:lpstr>Moore’s Law</vt:lpstr>
      <vt:lpstr>Moore’s Law Continues</vt:lpstr>
      <vt:lpstr>The Power Wall</vt:lpstr>
      <vt:lpstr>The Power Wall</vt:lpstr>
      <vt:lpstr>Slide 7</vt:lpstr>
      <vt:lpstr>ManyCore</vt:lpstr>
      <vt:lpstr>Hardware Paradigm Shift</vt:lpstr>
      <vt:lpstr>Slide 10</vt:lpstr>
      <vt:lpstr>Sequential versus Parallel</vt:lpstr>
      <vt:lpstr>It's An Industry Thing</vt:lpstr>
      <vt:lpstr>What Can I Do with These Cores</vt:lpstr>
      <vt:lpstr>Amdahl’s Law</vt:lpstr>
      <vt:lpstr>Amdahl by Example</vt:lpstr>
      <vt:lpstr>Gustafson’s Law</vt:lpstr>
      <vt:lpstr>What Can I Do with These Cores</vt:lpstr>
      <vt:lpstr>Slide 18</vt:lpstr>
      <vt:lpstr>Problems for Software People</vt:lpstr>
      <vt:lpstr>Parallel Computing Initiative</vt:lpstr>
      <vt:lpstr>Parallel Technologies from Microsoft</vt:lpstr>
      <vt:lpstr>Slide 22</vt:lpstr>
      <vt:lpstr>Summary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2008-12-16T01:52:18Z</dcterms:created>
  <dcterms:modified xsi:type="dcterms:W3CDTF">2009-02-15T20:06:50Z</dcterms:modified>
</cp:coreProperties>
</file>