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3.xml" ContentType="application/vnd.openxmlformats-officedocument.presentationml.tags+xml"/>
  <Override PartName="/ppt/notesSlides/notesSlide42.xml" ContentType="application/vnd.openxmlformats-officedocument.presentationml.notesSlide+xml"/>
  <Override PartName="/ppt/tags/tag14.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5"/>
  </p:sldMasterIdLst>
  <p:notesMasterIdLst>
    <p:notesMasterId r:id="rId58"/>
  </p:notesMasterIdLst>
  <p:handoutMasterIdLst>
    <p:handoutMasterId r:id="rId59"/>
  </p:handoutMasterIdLst>
  <p:sldIdLst>
    <p:sldId id="430" r:id="rId6"/>
    <p:sldId id="507" r:id="rId7"/>
    <p:sldId id="467" r:id="rId8"/>
    <p:sldId id="518" r:id="rId9"/>
    <p:sldId id="470" r:id="rId10"/>
    <p:sldId id="471" r:id="rId11"/>
    <p:sldId id="472" r:id="rId12"/>
    <p:sldId id="473" r:id="rId13"/>
    <p:sldId id="474" r:id="rId14"/>
    <p:sldId id="475" r:id="rId15"/>
    <p:sldId id="476" r:id="rId16"/>
    <p:sldId id="478" r:id="rId17"/>
    <p:sldId id="480" r:id="rId18"/>
    <p:sldId id="482" r:id="rId19"/>
    <p:sldId id="483" r:id="rId20"/>
    <p:sldId id="484" r:id="rId21"/>
    <p:sldId id="485" r:id="rId22"/>
    <p:sldId id="486" r:id="rId23"/>
    <p:sldId id="487" r:id="rId24"/>
    <p:sldId id="488" r:id="rId25"/>
    <p:sldId id="489" r:id="rId26"/>
    <p:sldId id="531" r:id="rId27"/>
    <p:sldId id="490" r:id="rId28"/>
    <p:sldId id="519" r:id="rId29"/>
    <p:sldId id="520" r:id="rId30"/>
    <p:sldId id="521" r:id="rId31"/>
    <p:sldId id="525" r:id="rId32"/>
    <p:sldId id="526" r:id="rId33"/>
    <p:sldId id="532" r:id="rId34"/>
    <p:sldId id="493" r:id="rId35"/>
    <p:sldId id="528" r:id="rId36"/>
    <p:sldId id="529" r:id="rId37"/>
    <p:sldId id="511" r:id="rId38"/>
    <p:sldId id="530" r:id="rId39"/>
    <p:sldId id="522" r:id="rId40"/>
    <p:sldId id="523" r:id="rId41"/>
    <p:sldId id="524" r:id="rId42"/>
    <p:sldId id="495" r:id="rId43"/>
    <p:sldId id="515" r:id="rId44"/>
    <p:sldId id="510" r:id="rId45"/>
    <p:sldId id="512" r:id="rId46"/>
    <p:sldId id="516" r:id="rId47"/>
    <p:sldId id="497" r:id="rId48"/>
    <p:sldId id="498" r:id="rId49"/>
    <p:sldId id="499" r:id="rId50"/>
    <p:sldId id="500" r:id="rId51"/>
    <p:sldId id="501" r:id="rId52"/>
    <p:sldId id="502" r:id="rId53"/>
    <p:sldId id="503" r:id="rId54"/>
    <p:sldId id="517" r:id="rId55"/>
    <p:sldId id="504" r:id="rId56"/>
    <p:sldId id="271" r:id="rId57"/>
  </p:sldIdLst>
  <p:sldSz cx="12188825" cy="6858000"/>
  <p:notesSz cx="6858000" cy="9144000"/>
  <p:defaultText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EF4423"/>
    <a:srgbClr val="457EC1"/>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0" autoAdjust="0"/>
    <p:restoredTop sz="75531" autoAdjust="0"/>
  </p:normalViewPr>
  <p:slideViewPr>
    <p:cSldViewPr snapToGrid="0" snapToObjects="1">
      <p:cViewPr varScale="1">
        <p:scale>
          <a:sx n="43" d="100"/>
          <a:sy n="43" d="100"/>
        </p:scale>
        <p:origin x="-1003" y="-62"/>
      </p:cViewPr>
      <p:guideLst>
        <p:guide orient="horz" pos="144"/>
        <p:guide orient="horz" pos="1200"/>
        <p:guide orient="horz" pos="1943"/>
        <p:guide orient="horz" pos="4176"/>
        <p:guide orient="horz" pos="1488"/>
        <p:guide orient="horz" pos="455"/>
        <p:guide pos="3840"/>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5/11/2012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5/11/2012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25"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72" indent="-105824"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56" indent="-115085"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26" indent="-146832"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07" indent="-115085"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813" algn="l" defTabSz="914325" rtl="0" eaLnBrk="1" latinLnBrk="0" hangingPunct="1">
      <a:defRPr sz="1200" kern="1200">
        <a:solidFill>
          <a:schemeClr val="tx1"/>
        </a:solidFill>
        <a:latin typeface="+mn-lt"/>
        <a:ea typeface="+mn-ea"/>
        <a:cs typeface="+mn-cs"/>
      </a:defRPr>
    </a:lvl6pPr>
    <a:lvl7pPr marL="2742976" algn="l" defTabSz="914325" rtl="0" eaLnBrk="1" latinLnBrk="0" hangingPunct="1">
      <a:defRPr sz="1200" kern="1200">
        <a:solidFill>
          <a:schemeClr val="tx1"/>
        </a:solidFill>
        <a:latin typeface="+mn-lt"/>
        <a:ea typeface="+mn-ea"/>
        <a:cs typeface="+mn-cs"/>
      </a:defRPr>
    </a:lvl7pPr>
    <a:lvl8pPr marL="3200139" algn="l" defTabSz="914325" rtl="0" eaLnBrk="1" latinLnBrk="0" hangingPunct="1">
      <a:defRPr sz="1200" kern="1200">
        <a:solidFill>
          <a:schemeClr val="tx1"/>
        </a:solidFill>
        <a:latin typeface="+mn-lt"/>
        <a:ea typeface="+mn-ea"/>
        <a:cs typeface="+mn-cs"/>
      </a:defRPr>
    </a:lvl8pPr>
    <a:lvl9pPr marL="3657301" algn="l" defTabSz="9143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5/11/2012 6:27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11</a:t>
            </a:fld>
            <a:endParaRPr lang="en-US" dirty="0"/>
          </a:p>
        </p:txBody>
      </p:sp>
    </p:spTree>
    <p:extLst>
      <p:ext uri="{BB962C8B-B14F-4D97-AF65-F5344CB8AC3E}">
        <p14:creationId xmlns:p14="http://schemas.microsoft.com/office/powerpoint/2010/main" val="247867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12</a:t>
            </a:fld>
            <a:endParaRPr lang="en-US" dirty="0"/>
          </a:p>
        </p:txBody>
      </p:sp>
    </p:spTree>
    <p:extLst>
      <p:ext uri="{BB962C8B-B14F-4D97-AF65-F5344CB8AC3E}">
        <p14:creationId xmlns:p14="http://schemas.microsoft.com/office/powerpoint/2010/main" val="872064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13</a:t>
            </a:fld>
            <a:endParaRPr lang="en-US" dirty="0"/>
          </a:p>
        </p:txBody>
      </p:sp>
    </p:spTree>
    <p:extLst>
      <p:ext uri="{BB962C8B-B14F-4D97-AF65-F5344CB8AC3E}">
        <p14:creationId xmlns:p14="http://schemas.microsoft.com/office/powerpoint/2010/main" val="52588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A37B3-DDA0-48D7-9DBF-EC7BE3383BC1}" type="slidenum">
              <a:rPr lang="en-US" smtClean="0"/>
              <a:t>14</a:t>
            </a:fld>
            <a:endParaRPr lang="en-US"/>
          </a:p>
        </p:txBody>
      </p:sp>
    </p:spTree>
    <p:extLst>
      <p:ext uri="{BB962C8B-B14F-4D97-AF65-F5344CB8AC3E}">
        <p14:creationId xmlns:p14="http://schemas.microsoft.com/office/powerpoint/2010/main" val="2197879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15</a:t>
            </a:fld>
            <a:endParaRPr lang="en-US" dirty="0"/>
          </a:p>
        </p:txBody>
      </p:sp>
    </p:spTree>
    <p:extLst>
      <p:ext uri="{BB962C8B-B14F-4D97-AF65-F5344CB8AC3E}">
        <p14:creationId xmlns:p14="http://schemas.microsoft.com/office/powerpoint/2010/main" val="3250281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16</a:t>
            </a:fld>
            <a:endParaRPr lang="en-US" dirty="0"/>
          </a:p>
        </p:txBody>
      </p:sp>
    </p:spTree>
    <p:extLst>
      <p:ext uri="{BB962C8B-B14F-4D97-AF65-F5344CB8AC3E}">
        <p14:creationId xmlns:p14="http://schemas.microsoft.com/office/powerpoint/2010/main" val="186163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17</a:t>
            </a:fld>
            <a:endParaRPr lang="en-US" dirty="0"/>
          </a:p>
        </p:txBody>
      </p:sp>
    </p:spTree>
    <p:extLst>
      <p:ext uri="{BB962C8B-B14F-4D97-AF65-F5344CB8AC3E}">
        <p14:creationId xmlns:p14="http://schemas.microsoft.com/office/powerpoint/2010/main" val="1530304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19</a:t>
            </a:fld>
            <a:endParaRPr lang="en-US" dirty="0"/>
          </a:p>
        </p:txBody>
      </p:sp>
    </p:spTree>
    <p:extLst>
      <p:ext uri="{BB962C8B-B14F-4D97-AF65-F5344CB8AC3E}">
        <p14:creationId xmlns:p14="http://schemas.microsoft.com/office/powerpoint/2010/main" val="492116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07152" lvl="1" inden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TechReady13</a:t>
            </a:r>
          </a:p>
        </p:txBody>
      </p:sp>
      <p:sp>
        <p:nvSpPr>
          <p:cNvPr id="5" name="Date Placeholder 4"/>
          <p:cNvSpPr>
            <a:spLocks noGrp="1"/>
          </p:cNvSpPr>
          <p:nvPr>
            <p:ph type="dt" idx="11"/>
          </p:nvPr>
        </p:nvSpPr>
        <p:spPr/>
        <p:txBody>
          <a:bodyPr/>
          <a:lstStyle/>
          <a:p>
            <a:fld id="{4808C1AF-6BF9-49C0-AD69-B895BCC3A164}" type="datetime1">
              <a:rPr lang="en-US" smtClean="0">
                <a:solidFill>
                  <a:prstClr val="black"/>
                </a:solidFill>
              </a:rPr>
              <a:pPr/>
              <a:t>5/11/2012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90258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A37B3-DDA0-48D7-9DBF-EC7BE3383BC1}" type="slidenum">
              <a:rPr lang="en-US" smtClean="0"/>
              <a:t>22</a:t>
            </a:fld>
            <a:endParaRPr lang="en-US"/>
          </a:p>
        </p:txBody>
      </p:sp>
    </p:spTree>
    <p:extLst>
      <p:ext uri="{BB962C8B-B14F-4D97-AF65-F5344CB8AC3E}">
        <p14:creationId xmlns:p14="http://schemas.microsoft.com/office/powerpoint/2010/main" val="340992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F5915-6C5E-4174-8EF3-D72C29CF2DE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3045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Simple model done, now moving</a:t>
            </a:r>
            <a:r>
              <a:rPr lang="en-US" baseline="0" dirty="0" smtClean="0"/>
              <a:t> to tiled model</a:t>
            </a: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23</a:t>
            </a:fld>
            <a:endParaRPr lang="en-US" dirty="0"/>
          </a:p>
        </p:txBody>
      </p:sp>
    </p:spTree>
    <p:extLst>
      <p:ext uri="{BB962C8B-B14F-4D97-AF65-F5344CB8AC3E}">
        <p14:creationId xmlns:p14="http://schemas.microsoft.com/office/powerpoint/2010/main" val="1531115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24</a:t>
            </a:fld>
            <a:endParaRPr lang="en-US"/>
          </a:p>
        </p:txBody>
      </p:sp>
    </p:spTree>
    <p:extLst>
      <p:ext uri="{BB962C8B-B14F-4D97-AF65-F5344CB8AC3E}">
        <p14:creationId xmlns:p14="http://schemas.microsoft.com/office/powerpoint/2010/main" val="2014905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25</a:t>
            </a:fld>
            <a:endParaRPr lang="en-US"/>
          </a:p>
        </p:txBody>
      </p:sp>
    </p:spTree>
    <p:extLst>
      <p:ext uri="{BB962C8B-B14F-4D97-AF65-F5344CB8AC3E}">
        <p14:creationId xmlns:p14="http://schemas.microsoft.com/office/powerpoint/2010/main" val="1892015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18DB3A19-F4AD-4D7B-A9E1-3F849D4F52BB}" type="slidenum">
              <a:rPr lang="en-US" smtClean="0"/>
              <a:t>26</a:t>
            </a:fld>
            <a:endParaRPr lang="en-US"/>
          </a:p>
        </p:txBody>
      </p:sp>
    </p:spTree>
    <p:extLst>
      <p:ext uri="{BB962C8B-B14F-4D97-AF65-F5344CB8AC3E}">
        <p14:creationId xmlns:p14="http://schemas.microsoft.com/office/powerpoint/2010/main" val="310805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27</a:t>
            </a:fld>
            <a:endParaRPr lang="en-US"/>
          </a:p>
        </p:txBody>
      </p:sp>
    </p:spTree>
    <p:extLst>
      <p:ext uri="{BB962C8B-B14F-4D97-AF65-F5344CB8AC3E}">
        <p14:creationId xmlns:p14="http://schemas.microsoft.com/office/powerpoint/2010/main" val="453863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28</a:t>
            </a:fld>
            <a:endParaRPr lang="en-US"/>
          </a:p>
        </p:txBody>
      </p:sp>
    </p:spTree>
    <p:extLst>
      <p:ext uri="{BB962C8B-B14F-4D97-AF65-F5344CB8AC3E}">
        <p14:creationId xmlns:p14="http://schemas.microsoft.com/office/powerpoint/2010/main" val="2895468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22" y="685414"/>
            <a:ext cx="6042156" cy="3428613"/>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24729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30</a:t>
            </a:fld>
            <a:endParaRPr lang="en-US" dirty="0"/>
          </a:p>
        </p:txBody>
      </p:sp>
    </p:spTree>
    <p:extLst>
      <p:ext uri="{BB962C8B-B14F-4D97-AF65-F5344CB8AC3E}">
        <p14:creationId xmlns:p14="http://schemas.microsoft.com/office/powerpoint/2010/main" val="2842942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31</a:t>
            </a:fld>
            <a:endParaRPr lang="en-US"/>
          </a:p>
        </p:txBody>
      </p:sp>
    </p:spTree>
    <p:extLst>
      <p:ext uri="{BB962C8B-B14F-4D97-AF65-F5344CB8AC3E}">
        <p14:creationId xmlns:p14="http://schemas.microsoft.com/office/powerpoint/2010/main" val="1298030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dirty="0" smtClean="0"/>
              <a:t>Code has bug! Fixed with barrier next…</a:t>
            </a:r>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32</a:t>
            </a:fld>
            <a:endParaRPr lang="en-US"/>
          </a:p>
        </p:txBody>
      </p:sp>
    </p:spTree>
    <p:extLst>
      <p:ext uri="{BB962C8B-B14F-4D97-AF65-F5344CB8AC3E}">
        <p14:creationId xmlns:p14="http://schemas.microsoft.com/office/powerpoint/2010/main" val="20663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06363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33</a:t>
            </a:fld>
            <a:endParaRPr lang="en-US" dirty="0"/>
          </a:p>
        </p:txBody>
      </p:sp>
    </p:spTree>
    <p:extLst>
      <p:ext uri="{BB962C8B-B14F-4D97-AF65-F5344CB8AC3E}">
        <p14:creationId xmlns:p14="http://schemas.microsoft.com/office/powerpoint/2010/main" val="2842942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34</a:t>
            </a:fld>
            <a:endParaRPr lang="en-US"/>
          </a:p>
        </p:txBody>
      </p:sp>
    </p:spTree>
    <p:extLst>
      <p:ext uri="{BB962C8B-B14F-4D97-AF65-F5344CB8AC3E}">
        <p14:creationId xmlns:p14="http://schemas.microsoft.com/office/powerpoint/2010/main" val="3962334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641548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41548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41548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Tiled model done, now moving to (optional)</a:t>
            </a:r>
            <a:r>
              <a:rPr lang="en-US" baseline="0" dirty="0" smtClean="0"/>
              <a:t> more section</a:t>
            </a: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38</a:t>
            </a:fld>
            <a:endParaRPr lang="en-US" dirty="0"/>
          </a:p>
        </p:txBody>
      </p:sp>
    </p:spTree>
    <p:extLst>
      <p:ext uri="{BB962C8B-B14F-4D97-AF65-F5344CB8AC3E}">
        <p14:creationId xmlns:p14="http://schemas.microsoft.com/office/powerpoint/2010/main" val="2847914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39</a:t>
            </a:fld>
            <a:endParaRPr lang="en-US"/>
          </a:p>
        </p:txBody>
      </p:sp>
    </p:spTree>
    <p:extLst>
      <p:ext uri="{BB962C8B-B14F-4D97-AF65-F5344CB8AC3E}">
        <p14:creationId xmlns:p14="http://schemas.microsoft.com/office/powerpoint/2010/main" val="543223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045917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sz="2400" dirty="0" smtClean="0"/>
              <a:t>No sampling in this release</a:t>
            </a:r>
          </a:p>
          <a:p>
            <a:pPr lvl="1"/>
            <a:r>
              <a:rPr lang="en-US" sz="2400" dirty="0" smtClean="0"/>
              <a:t>DX limitations apply</a:t>
            </a:r>
          </a:p>
          <a:p>
            <a:pPr lvl="2"/>
            <a:r>
              <a:rPr lang="en-US" sz="2000" dirty="0" smtClean="0"/>
              <a:t>Read/write but typically not both at the same kernel</a:t>
            </a:r>
          </a:p>
          <a:p>
            <a:pPr lvl="2"/>
            <a:r>
              <a:rPr lang="en-US" sz="2000" dirty="0" smtClean="0"/>
              <a:t>16K limit on extent in each dimension</a:t>
            </a:r>
          </a:p>
          <a:p>
            <a:pPr lvl="1"/>
            <a:r>
              <a:rPr lang="en-US" sz="2400" dirty="0" smtClean="0"/>
              <a:t>Different encodings supported</a:t>
            </a:r>
          </a:p>
          <a:p>
            <a:pPr lvl="2"/>
            <a:r>
              <a:rPr lang="en-US" sz="2000" dirty="0" smtClean="0"/>
              <a:t>Specify #bits per scalar element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2045917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3976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44455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F5915-6C5E-4174-8EF3-D72C29CF2DEF}"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213045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44</a:t>
            </a:fld>
            <a:endParaRPr lang="en-US" dirty="0"/>
          </a:p>
        </p:txBody>
      </p:sp>
    </p:spTree>
    <p:extLst>
      <p:ext uri="{BB962C8B-B14F-4D97-AF65-F5344CB8AC3E}">
        <p14:creationId xmlns:p14="http://schemas.microsoft.com/office/powerpoint/2010/main" val="895150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7CC17-A2B3-487A-9BD6-BD5033D3524B}" type="slidenum">
              <a:rPr lang="en-US" smtClean="0"/>
              <a:pPr/>
              <a:t>45</a:t>
            </a:fld>
            <a:endParaRPr lang="en-US" dirty="0"/>
          </a:p>
        </p:txBody>
      </p:sp>
    </p:spTree>
    <p:extLst>
      <p:ext uri="{BB962C8B-B14F-4D97-AF65-F5344CB8AC3E}">
        <p14:creationId xmlns:p14="http://schemas.microsoft.com/office/powerpoint/2010/main" val="1519856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7CC17-A2B3-487A-9BD6-BD5033D3524B}" type="slidenum">
              <a:rPr lang="en-US" smtClean="0"/>
              <a:pPr/>
              <a:t>46</a:t>
            </a:fld>
            <a:endParaRPr lang="en-US" dirty="0"/>
          </a:p>
        </p:txBody>
      </p:sp>
    </p:spTree>
    <p:extLst>
      <p:ext uri="{BB962C8B-B14F-4D97-AF65-F5344CB8AC3E}">
        <p14:creationId xmlns:p14="http://schemas.microsoft.com/office/powerpoint/2010/main" val="1519856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5534B88-AF9D-4ECB-A7AA-CB01BB5006C9}" type="slidenum">
              <a:rPr lang="en-US" smtClean="0">
                <a:solidFill>
                  <a:prstClr val="black"/>
                </a:solidFill>
              </a:rPr>
              <a:pPr/>
              <a:t>47</a:t>
            </a:fld>
            <a:endParaRPr lang="en-US">
              <a:solidFill>
                <a:prstClr val="black"/>
              </a:solidFill>
            </a:endParaRPr>
          </a:p>
        </p:txBody>
      </p:sp>
    </p:spTree>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z="500" smtClean="0">
                <a:solidFill>
                  <a:srgbClr val="000000"/>
                </a:solidFill>
              </a:rPr>
              <a:t>© 200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smtClean="0">
              <a:solidFill>
                <a:srgbClr val="000000"/>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1925505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F5915-6C5E-4174-8EF3-D72C29CF2DEF}"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213045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50</a:t>
            </a:fld>
            <a:endParaRPr lang="en-US"/>
          </a:p>
        </p:txBody>
      </p:sp>
    </p:spTree>
    <p:extLst>
      <p:ext uri="{BB962C8B-B14F-4D97-AF65-F5344CB8AC3E}">
        <p14:creationId xmlns:p14="http://schemas.microsoft.com/office/powerpoint/2010/main" val="436218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F5915-6C5E-4174-8EF3-D72C29CF2DEF}"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204073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5/11/2012 6:27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6</a:t>
            </a:fld>
            <a:endParaRPr lang="en-US" dirty="0"/>
          </a:p>
        </p:txBody>
      </p:sp>
    </p:spTree>
    <p:extLst>
      <p:ext uri="{BB962C8B-B14F-4D97-AF65-F5344CB8AC3E}">
        <p14:creationId xmlns:p14="http://schemas.microsoft.com/office/powerpoint/2010/main" val="417099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1" indent="0" defTabSz="914292">
              <a:buNone/>
              <a:defRPr/>
            </a:pPr>
            <a:endParaRPr lang="en-US" dirty="0"/>
          </a:p>
        </p:txBody>
      </p:sp>
      <p:sp>
        <p:nvSpPr>
          <p:cNvPr id="4" name="Slide Number Placeholder 3"/>
          <p:cNvSpPr>
            <a:spLocks noGrp="1"/>
          </p:cNvSpPr>
          <p:nvPr>
            <p:ph type="sldNum" sz="quarter" idx="10"/>
          </p:nvPr>
        </p:nvSpPr>
        <p:spPr/>
        <p:txBody>
          <a:bodyPr/>
          <a:lstStyle/>
          <a:p>
            <a:fld id="{25EF5915-6C5E-4174-8EF3-D72C29CF2DE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4283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F5915-6C5E-4174-8EF3-D72C29CF2DE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304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9</a:t>
            </a:fld>
            <a:endParaRPr lang="en-US" dirty="0"/>
          </a:p>
        </p:txBody>
      </p:sp>
    </p:spTree>
    <p:extLst>
      <p:ext uri="{BB962C8B-B14F-4D97-AF65-F5344CB8AC3E}">
        <p14:creationId xmlns:p14="http://schemas.microsoft.com/office/powerpoint/2010/main" val="2093193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10</a:t>
            </a:fld>
            <a:endParaRPr lang="en-US" dirty="0"/>
          </a:p>
        </p:txBody>
      </p:sp>
    </p:spTree>
    <p:extLst>
      <p:ext uri="{BB962C8B-B14F-4D97-AF65-F5344CB8AC3E}">
        <p14:creationId xmlns:p14="http://schemas.microsoft.com/office/powerpoint/2010/main" val="1884782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70"/>
            <a:ext cx="7869236" cy="1523497"/>
          </a:xfrm>
        </p:spPr>
        <p:txBody>
          <a:bodyPr anchor="ctr" anchorCtr="0">
            <a:noAutofit/>
          </a:bodyPr>
          <a:lstStyle>
            <a:lvl1pPr>
              <a:lnSpc>
                <a:spcPct val="90000"/>
              </a:lnSpc>
              <a:defRPr sz="55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3"/>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p:nvPr userDrawn="1"/>
        </p:nvSpPr>
        <p:spPr bwMode="auto">
          <a:xfrm>
            <a:off x="10861706" y="555478"/>
            <a:ext cx="940036" cy="6665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smtClean="0">
              <a:gradFill>
                <a:gsLst>
                  <a:gs pos="0">
                    <a:schemeClr val="tx1"/>
                  </a:gs>
                  <a:gs pos="100000">
                    <a:schemeClr val="tx1"/>
                  </a:gs>
                </a:gsLst>
                <a:lin ang="5400000" scaled="0"/>
              </a:gradFill>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1"/>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defRPr sz="2800"/>
            </a:lvl1pPr>
            <a:lvl2pPr marL="673310" indent="-325411">
              <a:lnSpc>
                <a:spcPct val="90000"/>
              </a:lnSpc>
              <a:defRPr sz="2400"/>
            </a:lvl2pPr>
            <a:lvl3pPr marL="953745" indent="-288372">
              <a:lnSpc>
                <a:spcPct val="90000"/>
              </a:lnSpc>
              <a:defRPr sz="2000"/>
            </a:lvl3pPr>
            <a:lvl4pPr marL="1227566" indent="-273821">
              <a:lnSpc>
                <a:spcPct val="90000"/>
              </a:lnSpc>
              <a:defRPr sz="1900"/>
            </a:lvl4pPr>
            <a:lvl5pPr marL="1515939" indent="-280435">
              <a:lnSpc>
                <a:spcPct val="90000"/>
              </a:lnSpc>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defRPr sz="2800"/>
            </a:lvl1pPr>
            <a:lvl2pPr marL="673310" indent="-339962">
              <a:lnSpc>
                <a:spcPct val="90000"/>
              </a:lnSpc>
              <a:defRPr sz="2400"/>
            </a:lvl2pPr>
            <a:lvl3pPr marL="961682" indent="-302923">
              <a:lnSpc>
                <a:spcPct val="90000"/>
              </a:lnSpc>
              <a:defRPr sz="2000"/>
            </a:lvl3pPr>
            <a:lvl4pPr marL="1227566" indent="-265885">
              <a:lnSpc>
                <a:spcPct val="90000"/>
              </a:lnSpc>
              <a:defRPr sz="1900"/>
            </a:lvl4pPr>
            <a:lvl5pPr marL="1515939" indent="-273821">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314606"/>
            <a:ext cx="5486400" cy="443199"/>
          </a:xfrm>
        </p:spPr>
        <p:txBody>
          <a:bodyPr anchor="b"/>
          <a:lstStyle>
            <a:lvl1pPr marL="0" indent="0">
              <a:lnSpc>
                <a:spcPct val="90000"/>
              </a:lnSpc>
              <a:spcBef>
                <a:spcPts val="0"/>
              </a:spcBef>
              <a:buNone/>
              <a:defRPr sz="32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7869" y="2133601"/>
            <a:ext cx="5484971" cy="1945148"/>
          </a:xfrm>
        </p:spPr>
        <p:txBody>
          <a:bodyPr/>
          <a:lstStyle>
            <a:lvl1pPr marL="281759" indent="-281759">
              <a:defRPr sz="2800"/>
            </a:lvl1pPr>
            <a:lvl2pPr marL="562195" indent="-265885">
              <a:defRPr sz="2800"/>
            </a:lvl2pPr>
            <a:lvl3pPr marL="813528" indent="-243397">
              <a:defRPr sz="2400"/>
            </a:lvl3pPr>
            <a:lvl4pPr marL="1050311" indent="-228847">
              <a:defRPr sz="2000"/>
            </a:lvl4pPr>
            <a:lvl5pPr marL="1279156" indent="-206359">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1725" y="1314606"/>
            <a:ext cx="5486400" cy="443199"/>
          </a:xfrm>
        </p:spPr>
        <p:txBody>
          <a:bodyPr anchor="b"/>
          <a:lstStyle>
            <a:lvl1pPr marL="0" indent="0">
              <a:lnSpc>
                <a:spcPct val="90000"/>
              </a:lnSpc>
              <a:spcBef>
                <a:spcPts val="0"/>
              </a:spcBef>
              <a:buNone/>
              <a:defRPr sz="32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1725" y="2133603"/>
            <a:ext cx="5486400" cy="1945148"/>
          </a:xfrm>
        </p:spPr>
        <p:txBody>
          <a:bodyPr/>
          <a:lstStyle>
            <a:lvl1pPr marL="296308" indent="-296308">
              <a:defRPr sz="2800"/>
            </a:lvl1pPr>
            <a:lvl2pPr marL="570131" indent="-273821">
              <a:defRPr sz="2800"/>
            </a:lvl2pPr>
            <a:lvl3pPr marL="821464" indent="-244720">
              <a:defRPr sz="2400"/>
            </a:lvl3pPr>
            <a:lvl4pPr marL="1050311" indent="-236783">
              <a:defRPr sz="2000"/>
            </a:lvl4pPr>
            <a:lvl5pPr marL="1279156" indent="-220909">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5"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7" r:id="rId2"/>
    <p:sldLayoutId id="2147483698" r:id="rId3"/>
    <p:sldLayoutId id="2147483699" r:id="rId4"/>
    <p:sldLayoutId id="2147483700" r:id="rId5"/>
    <p:sldLayoutId id="2147483701" r:id="rId6"/>
  </p:sldLayoutIdLst>
  <p:transition>
    <p:fade/>
  </p:transition>
  <p:timing>
    <p:tnLst>
      <p:par>
        <p:cTn id="1" dur="indefinite" restart="never" nodeType="tmRoot"/>
      </p:par>
    </p:tnLst>
  </p:timing>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www.danielmoth.com/Blog/concurrencyextent-From-Amph.aspx"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www.danielmoth.com/Blog/concurrencyindex-From-Amph.aspx" TargetMode="External"/><Relationship Id="rId5" Type="http://schemas.microsoft.com/office/2007/relationships/hdphoto" Target="../media/hdphoto2.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www.danielmoth.com/Blog/array-And-Arrayview-From-Amph.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danielmoth.com/Blog/parallelforeach-From-Amph-Part-1.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blogs.msdn.com/b/nativeconcurrency/archive/2011/09/05/restrict-a-key-new-language-feature-introduced-with-c-amp.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blogs.msdn.com/b/nativeconcurrency/archive/2011/12/19/restrict-amp-restrictions-part-0-of-n-introduction.asp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blogs.msdn.com/b/nativeconcurrency/archive/2012/02/08/math-library-for-c-amp.aspx" TargetMode="External"/><Relationship Id="rId13" Type="http://schemas.openxmlformats.org/officeDocument/2006/relationships/hyperlink" Target="http://blogs.msdn.com/b/nativeconcurrency/archive/2012/01/04/c-amp-s-atomic-operations.aspx" TargetMode="External"/><Relationship Id="rId3" Type="http://schemas.openxmlformats.org/officeDocument/2006/relationships/hyperlink" Target="http://blogs.msdn.com/b/nativeconcurrency/archive/2012/01/20/grid-class-replacement.aspx" TargetMode="External"/><Relationship Id="rId7" Type="http://schemas.openxmlformats.org/officeDocument/2006/relationships/hyperlink" Target="http://blogs.msdn.com/b/nativeconcurrency/archive/2012/02/16/writeonly-becomes-discard-data-for-c-amp-array-view.aspx" TargetMode="External"/><Relationship Id="rId12" Type="http://schemas.openxmlformats.org/officeDocument/2006/relationships/hyperlink" Target="http://blogs.msdn.com/b/nativeconcurrency/archive/2012/02/17/projections-in-c-amp.aspx" TargetMode="External"/><Relationship Id="rId2" Type="http://schemas.openxmlformats.org/officeDocument/2006/relationships/hyperlink" Target="http://blogs.msdn.com/b/nativeconcurrency/archive/2011/12/19/restrict-amp-restrictions-part-0-of-n-introduction.aspx" TargetMode="Externa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hyperlink" Target="http://blogs.msdn.com/b/nativeconcurrency/archive/2011/12/24/tile-barrier-in-c-amp.aspx" TargetMode="External"/><Relationship Id="rId11" Type="http://schemas.openxmlformats.org/officeDocument/2006/relationships/hyperlink" Target="http://blogs.msdn.com/b/nativeconcurrency/archive/2012/02/20/synchronizing-array-view-in-c-amp.aspx" TargetMode="External"/><Relationship Id="rId5" Type="http://schemas.openxmlformats.org/officeDocument/2006/relationships/hyperlink" Target="http://blogs.msdn.com/b/nativeconcurrency/archive/2011/11/23/understanding-accelerator-view-queuing-mode-in-c-amp.aspx" TargetMode="External"/><Relationship Id="rId15" Type="http://schemas.openxmlformats.org/officeDocument/2006/relationships/image" Target="../media/image3.png"/><Relationship Id="rId10" Type="http://schemas.openxmlformats.org/officeDocument/2006/relationships/hyperlink" Target="http://blogs.msdn.com/b/nativeconcurrency/archive/2012/02/02/default-accelerator-in-c-amp.aspx" TargetMode="External"/><Relationship Id="rId4" Type="http://schemas.openxmlformats.org/officeDocument/2006/relationships/hyperlink" Target="http://blogs.msdn.com/b/nativeconcurrency/archive/2012/01/25/concurrency-graphics-in-c-amp.aspx" TargetMode="External"/><Relationship Id="rId9" Type="http://schemas.openxmlformats.org/officeDocument/2006/relationships/hyperlink" Target="http://blogs.msdn.com/b/nativeconcurrency/archive/2012/02/07/double-precision-support-in-c-amp.aspx" TargetMode="External"/><Relationship Id="rId14" Type="http://schemas.openxmlformats.org/officeDocument/2006/relationships/hyperlink" Target="http://blogs.msdn.com/b/nativeconcurrency/archive/2011/12/29/sample-of-2d-triangle-rotation-in-c-amp.aspx"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danielmoth.com/Blog/concurrencyaccelerator.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danielmoth.com/Blog/concurrencyacceleratorview.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danielmoth.com/Blog/array-And-Arrayview-From-Amph.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1.docx"/></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package" Target="../embeddings/Microsoft_Word_Document2.docx"/><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0.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hyperlink" Target="http://blogs.msdn.com/b/nativeconcurrency/archive/2012/01/11/restrict-amp-restrictions-part-10-of-n-tile-static.aspx"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1.e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package" Target="../embeddings/Microsoft_Word_Document4.docx"/><Relationship Id="rId5" Type="http://schemas.openxmlformats.org/officeDocument/2006/relationships/image" Target="../media/image20.emf"/><Relationship Id="rId4" Type="http://schemas.openxmlformats.org/officeDocument/2006/relationships/package" Target="../embeddings/Microsoft_Word_Document3.docx"/></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1.e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package" Target="../embeddings/Microsoft_Word_Document6.docx"/><Relationship Id="rId5" Type="http://schemas.openxmlformats.org/officeDocument/2006/relationships/image" Target="../media/image20.emf"/><Relationship Id="rId4" Type="http://schemas.openxmlformats.org/officeDocument/2006/relationships/package" Target="../embeddings/Microsoft_Word_Document5.docx"/></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blogs.msdn.com/b/nativeconcurrency/archive/2012/01/04/c-amp-s-atomic-operations.aspx" TargetMode="External"/><Relationship Id="rId5" Type="http://schemas.openxmlformats.org/officeDocument/2006/relationships/hyperlink" Target="http://blogs.msdn.com/b/nativeconcurrency/archive/2011/12/24/tile-barrier-in-c-amp.aspx" TargetMode="Externa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1.e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package" Target="../embeddings/Microsoft_Word_Document8.docx"/><Relationship Id="rId5" Type="http://schemas.openxmlformats.org/officeDocument/2006/relationships/image" Target="../media/image23.emf"/><Relationship Id="rId4" Type="http://schemas.openxmlformats.org/officeDocument/2006/relationships/package" Target="../embeddings/Microsoft_Word_Document7.docx"/></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hyperlink" Target="http://blogs.msdn.com/b/nativeconcurrency/archive/2012/01/27/c-amp-runtime-exceptions.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blogs.msdn.com/b/nativeconcurrency/archive/2011/09/20/c-amp-n-body-simulation-sample.aspx"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blogs.msdn.com/b/nativeconcurrency/archive/2012/02/08/math-library-for-c-amp.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blogs.msdn.com/b/nativeconcurrency/archive/2012/01/25/concurrency-graphics-in-c-amp.aspx"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blogs.msdn.com/b/nativeconcurrency/archive/2011/12/29/interoperability-between-direct-3d-and-c-amp.asp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blogs.msdn.com/b/nativeconcurrency/archive/2012/02/24/direct3d-namespace-and-hlsl-intrinsics-in-c-amp.aspx"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hyperlink" Target="http://channel9.msdn.com/Events/BUILD/BUILD2011/TOOL-802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blogs.msdn.com/b/nativeconcurrency/archive/2012/03/09/analyzing-c-amp-code-with-the-concurrency-visualizer.aspx"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hyperlink" Target="http://blogs.msdn.com/b/nativeconcurrency/archive/2012/04/11/c-amp-for-the-cuda-programmer.aspx" TargetMode="External"/><Relationship Id="rId3" Type="http://schemas.openxmlformats.org/officeDocument/2006/relationships/hyperlink" Target="http://www.gregcons.com/cppamp/" TargetMode="External"/><Relationship Id="rId7" Type="http://schemas.openxmlformats.org/officeDocument/2006/relationships/hyperlink" Target="http://blogs.msdn.com/b/nativeconcurrency/archive/2012/01/30/c-amp-sample-projects-for-download.asp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blogs.msdn.com/b/nativeconcurrency/archive/2012/04/05/c-amp-articles-in-msdn-magazine-april-issue.aspx" TargetMode="External"/><Relationship Id="rId11" Type="http://schemas.openxmlformats.org/officeDocument/2006/relationships/image" Target="../media/image32.png"/><Relationship Id="rId5" Type="http://schemas.openxmlformats.org/officeDocument/2006/relationships/hyperlink" Target="http://channel9.msdn.com/Tags/c++-accelerated-massive-parallelism" TargetMode="External"/><Relationship Id="rId10" Type="http://schemas.openxmlformats.org/officeDocument/2006/relationships/hyperlink" Target="http://social.msdn.microsoft.com/Forums/en/parallelcppnative/threads" TargetMode="External"/><Relationship Id="rId4" Type="http://schemas.openxmlformats.org/officeDocument/2006/relationships/hyperlink" Target="http://www.acceleware.com/cpp-amp-training" TargetMode="External"/><Relationship Id="rId9" Type="http://schemas.openxmlformats.org/officeDocument/2006/relationships/hyperlink" Target="http://blogs.msdn.com/b/nativeconcurrency/archive/2012/02/03/c-amp-open-spec-published.asp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blogs.msdn.com/b/nativeconcurrency/archive/2012/02/03/c-amp-open-spec-published.aspx"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www.danielmoth.com/Blog/C-Accelerated-Massive-Parallelism.aspx"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566" y="1129218"/>
            <a:ext cx="9047339" cy="1523497"/>
          </a:xfrm>
        </p:spPr>
        <p:txBody>
          <a:bodyPr/>
          <a:lstStyle/>
          <a:p>
            <a:r>
              <a:rPr lang="en-US" sz="4400">
                <a:effectLst>
                  <a:outerShdw blurRad="38100" dist="38100" dir="2700000" algn="tl">
                    <a:srgbClr val="000000">
                      <a:alpha val="43137"/>
                    </a:srgbClr>
                  </a:outerShdw>
                </a:effectLst>
              </a:rPr>
              <a:t>Harnessing GPU </a:t>
            </a:r>
            <a:r>
              <a:rPr lang="en-US" sz="4400" dirty="0">
                <a:effectLst>
                  <a:outerShdw blurRad="38100" dist="38100" dir="2700000" algn="tl">
                    <a:srgbClr val="000000">
                      <a:alpha val="43137"/>
                    </a:srgbClr>
                  </a:outerShdw>
                </a:effectLst>
              </a:rPr>
              <a:t>compute </a:t>
            </a:r>
            <a:r>
              <a:rPr lang="en-US" sz="4400" dirty="0">
                <a:effectLst>
                  <a:outerShdw blurRad="38100" dist="38100" dir="2700000" algn="tl">
                    <a:srgbClr val="000000">
                      <a:alpha val="43137"/>
                    </a:srgbClr>
                  </a:outerShdw>
                </a:effectLst>
              </a:rPr>
              <a:t>with </a:t>
            </a:r>
            <a:br>
              <a:rPr lang="en-US" sz="4400"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C++ </a:t>
            </a:r>
            <a:r>
              <a:rPr lang="en-US" sz="4400" b="1" dirty="0">
                <a:effectLst>
                  <a:outerShdw blurRad="38100" dist="38100" dir="2700000" algn="tl">
                    <a:srgbClr val="000000">
                      <a:alpha val="43137"/>
                    </a:srgbClr>
                  </a:outerShdw>
                </a:effectLst>
              </a:rPr>
              <a:t>Accelerated Massive Parallelism</a:t>
            </a:r>
            <a:endParaRPr lang="en-US" sz="4400" dirty="0"/>
          </a:p>
        </p:txBody>
      </p:sp>
      <p:sp>
        <p:nvSpPr>
          <p:cNvPr id="3" name="Subtitle 2"/>
          <p:cNvSpPr>
            <a:spLocks noGrp="1"/>
          </p:cNvSpPr>
          <p:nvPr>
            <p:ph type="subTitle" idx="1"/>
          </p:nvPr>
        </p:nvSpPr>
        <p:spPr/>
        <p:txBody>
          <a:bodyPr/>
          <a:lstStyle/>
          <a:p>
            <a:r>
              <a:rPr lang="en-US" dirty="0" smtClean="0">
                <a:latin typeface="+mj-lt"/>
              </a:rPr>
              <a:t>Daniel Moth</a:t>
            </a:r>
          </a:p>
          <a:p>
            <a:r>
              <a:rPr lang="en-US" dirty="0" smtClean="0"/>
              <a:t>Principal Program Manager</a:t>
            </a:r>
          </a:p>
          <a:p>
            <a:r>
              <a:rPr lang="en-US" dirty="0" smtClean="0"/>
              <a:t>Developer Division</a:t>
            </a:r>
          </a:p>
          <a:p>
            <a:r>
              <a:rPr lang="en-US" dirty="0" smtClean="0"/>
              <a:t>Microsoft Corporation</a:t>
            </a:r>
            <a:endParaRPr lang="en-US" dirty="0"/>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xmlns:p14="http://schemas.microsoft.com/office/powerpoint/2010/main">
    <mc:Choice Requires="p14">
      <p:transition spd="med" p14:dur="700" advTm="103011">
        <p:fade/>
      </p:transition>
    </mc:Choice>
    <mc:Fallback xmlns="">
      <p:transition spd="med" advTm="103011">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81716" y="976078"/>
            <a:ext cx="5803896" cy="5616809"/>
          </a:xfrm>
          <a:prstGeom prst="rect">
            <a:avLst/>
          </a:prstGeom>
          <a:solidFill>
            <a:schemeClr val="tx1"/>
          </a:solidFill>
        </p:spPr>
        <p:txBody>
          <a:bodyPr wrap="square" lIns="121808" tIns="60904" rIns="121808" bIns="60904" rtlCol="0">
            <a:spAutoFit/>
          </a:bodyPr>
          <a:lstStyle>
            <a:defPPr>
              <a:defRPr lang="en-US"/>
            </a:defPPr>
            <a:lvl1pPr>
              <a:defRPr sz="2100">
                <a:solidFill>
                  <a:schemeClr val="bg1"/>
                </a:solidFill>
                <a:latin typeface="Calibri" pitchFamily="34" charset="0"/>
                <a:cs typeface="Calibri" pitchFamily="34" charset="0"/>
              </a:defRPr>
            </a:lvl1pPr>
          </a:lstStyle>
          <a:p>
            <a:endParaRPr lang="en-US" dirty="0"/>
          </a:p>
          <a:p>
            <a:endParaRPr lang="en-US" dirty="0"/>
          </a:p>
          <a:p>
            <a:endParaRPr lang="en-US" dirty="0"/>
          </a:p>
          <a:p>
            <a:r>
              <a:rPr lang="en-US" dirty="0"/>
              <a:t>void </a:t>
            </a:r>
            <a:r>
              <a:rPr lang="en-US" dirty="0" err="1"/>
              <a:t>AddArrays</a:t>
            </a:r>
            <a:r>
              <a:rPr lang="en-US" dirty="0"/>
              <a:t>(</a:t>
            </a:r>
            <a:r>
              <a:rPr lang="en-US" dirty="0" err="1"/>
              <a:t>int</a:t>
            </a:r>
            <a:r>
              <a:rPr lang="en-US" dirty="0"/>
              <a:t> n, </a:t>
            </a:r>
            <a:r>
              <a:rPr lang="en-US" dirty="0" err="1"/>
              <a:t>int</a:t>
            </a:r>
            <a:r>
              <a:rPr lang="en-US" dirty="0"/>
              <a:t> * </a:t>
            </a:r>
            <a:r>
              <a:rPr lang="en-US" dirty="0" err="1"/>
              <a:t>pA</a:t>
            </a:r>
            <a:r>
              <a:rPr lang="en-US" dirty="0"/>
              <a:t>, </a:t>
            </a:r>
            <a:r>
              <a:rPr lang="en-US" dirty="0" err="1"/>
              <a:t>int</a:t>
            </a:r>
            <a:r>
              <a:rPr lang="en-US" dirty="0"/>
              <a:t> * </a:t>
            </a:r>
            <a:r>
              <a:rPr lang="en-US" dirty="0" err="1"/>
              <a:t>pB</a:t>
            </a:r>
            <a:r>
              <a:rPr lang="en-US" dirty="0"/>
              <a:t>, </a:t>
            </a:r>
            <a:r>
              <a:rPr lang="en-US" dirty="0" err="1"/>
              <a:t>int</a:t>
            </a:r>
            <a:r>
              <a:rPr lang="en-US" dirty="0"/>
              <a:t> * </a:t>
            </a:r>
            <a:r>
              <a:rPr lang="en-US" dirty="0" err="1" smtClean="0"/>
              <a:t>pSum</a:t>
            </a:r>
            <a:r>
              <a:rPr lang="en-US" dirty="0" smtClean="0"/>
              <a:t>)</a:t>
            </a:r>
            <a:endParaRPr lang="en-US" dirty="0"/>
          </a:p>
          <a:p>
            <a:r>
              <a:rPr lang="en-US" dirty="0"/>
              <a:t>{</a:t>
            </a:r>
          </a:p>
          <a:p>
            <a:endParaRPr lang="en-US" dirty="0"/>
          </a:p>
          <a:p>
            <a:endParaRPr lang="en-US" dirty="0"/>
          </a:p>
          <a:p>
            <a:endParaRPr lang="en-US" dirty="0"/>
          </a:p>
          <a:p>
            <a:endParaRPr lang="en-US" dirty="0"/>
          </a:p>
          <a:p>
            <a:r>
              <a:rPr lang="en-US" dirty="0"/>
              <a:t>    for (</a:t>
            </a:r>
            <a:r>
              <a:rPr lang="en-US" dirty="0" err="1"/>
              <a:t>int</a:t>
            </a:r>
            <a:r>
              <a:rPr lang="en-US" dirty="0"/>
              <a:t> i=0; i&lt;n; i++) </a:t>
            </a:r>
          </a:p>
          <a:p>
            <a:endParaRPr lang="en-US" dirty="0"/>
          </a:p>
          <a:p>
            <a:endParaRPr lang="en-US" dirty="0"/>
          </a:p>
          <a:p>
            <a:r>
              <a:rPr lang="en-US" dirty="0"/>
              <a:t>        {</a:t>
            </a:r>
          </a:p>
          <a:p>
            <a:r>
              <a:rPr lang="en-US" dirty="0"/>
              <a:t>            </a:t>
            </a:r>
            <a:r>
              <a:rPr lang="en-US" dirty="0" err="1" smtClean="0"/>
              <a:t>pSum</a:t>
            </a:r>
            <a:r>
              <a:rPr lang="en-US" dirty="0" smtClean="0"/>
              <a:t>[</a:t>
            </a:r>
            <a:r>
              <a:rPr lang="en-US" dirty="0" err="1" smtClean="0"/>
              <a:t>i</a:t>
            </a:r>
            <a:r>
              <a:rPr lang="en-US" dirty="0"/>
              <a:t>] = </a:t>
            </a:r>
            <a:r>
              <a:rPr lang="en-US" dirty="0" err="1"/>
              <a:t>pA</a:t>
            </a:r>
            <a:r>
              <a:rPr lang="en-US" dirty="0"/>
              <a:t>[i] + </a:t>
            </a:r>
            <a:r>
              <a:rPr lang="en-US" dirty="0" err="1"/>
              <a:t>pB</a:t>
            </a:r>
            <a:r>
              <a:rPr lang="en-US" dirty="0"/>
              <a:t>[i];</a:t>
            </a:r>
          </a:p>
          <a:p>
            <a:r>
              <a:rPr lang="en-US" dirty="0"/>
              <a:t>        }</a:t>
            </a:r>
          </a:p>
          <a:p>
            <a:endParaRPr lang="en-US" dirty="0"/>
          </a:p>
          <a:p>
            <a:r>
              <a:rPr lang="en-US" dirty="0"/>
              <a:t>}</a:t>
            </a:r>
          </a:p>
        </p:txBody>
      </p:sp>
      <p:sp>
        <p:nvSpPr>
          <p:cNvPr id="8" name="TextBox 7"/>
          <p:cNvSpPr txBox="1"/>
          <p:nvPr/>
        </p:nvSpPr>
        <p:spPr>
          <a:xfrm>
            <a:off x="6095236" y="983678"/>
            <a:ext cx="5791198" cy="5616809"/>
          </a:xfrm>
          <a:prstGeom prst="rect">
            <a:avLst/>
          </a:prstGeom>
          <a:solidFill>
            <a:schemeClr val="tx1"/>
          </a:solidFill>
        </p:spPr>
        <p:txBody>
          <a:bodyPr wrap="square" lIns="121808" tIns="60904" rIns="121808" bIns="60904" rtlCol="0">
            <a:spAutoFit/>
          </a:bodyPr>
          <a:lstStyle>
            <a:defPPr>
              <a:defRPr lang="en-US"/>
            </a:defPPr>
            <a:lvl1pPr>
              <a:defRPr sz="2100">
                <a:solidFill>
                  <a:schemeClr val="bg1"/>
                </a:solidFill>
                <a:latin typeface="Calibri" pitchFamily="34" charset="0"/>
                <a:cs typeface="Calibri" pitchFamily="34" charset="0"/>
              </a:defRPr>
            </a:lvl1pPr>
          </a:lstStyle>
          <a:p>
            <a:r>
              <a:rPr lang="en-US" dirty="0"/>
              <a:t>#include &lt;</a:t>
            </a:r>
            <a:r>
              <a:rPr lang="en-US" dirty="0" err="1"/>
              <a:t>amp.h</a:t>
            </a:r>
            <a:r>
              <a:rPr lang="en-US" dirty="0"/>
              <a:t>&gt;</a:t>
            </a:r>
          </a:p>
          <a:p>
            <a:r>
              <a:rPr lang="en-US" dirty="0"/>
              <a:t>using namespace concurrency;</a:t>
            </a:r>
          </a:p>
          <a:p>
            <a:endParaRPr lang="en-US" dirty="0"/>
          </a:p>
          <a:p>
            <a:r>
              <a:rPr lang="en-US" dirty="0"/>
              <a:t>void </a:t>
            </a:r>
            <a:r>
              <a:rPr lang="en-US" dirty="0" err="1"/>
              <a:t>AddArrays</a:t>
            </a:r>
            <a:r>
              <a:rPr lang="en-US" dirty="0"/>
              <a:t>(</a:t>
            </a:r>
            <a:r>
              <a:rPr lang="en-US" dirty="0" err="1"/>
              <a:t>int</a:t>
            </a:r>
            <a:r>
              <a:rPr lang="en-US" dirty="0"/>
              <a:t> n, </a:t>
            </a:r>
            <a:r>
              <a:rPr lang="en-US" dirty="0" err="1"/>
              <a:t>int</a:t>
            </a:r>
            <a:r>
              <a:rPr lang="en-US" dirty="0"/>
              <a:t> * </a:t>
            </a:r>
            <a:r>
              <a:rPr lang="en-US" dirty="0" err="1"/>
              <a:t>pA</a:t>
            </a:r>
            <a:r>
              <a:rPr lang="en-US" dirty="0"/>
              <a:t>, </a:t>
            </a:r>
            <a:r>
              <a:rPr lang="en-US" dirty="0" err="1"/>
              <a:t>int</a:t>
            </a:r>
            <a:r>
              <a:rPr lang="en-US" dirty="0"/>
              <a:t> * </a:t>
            </a:r>
            <a:r>
              <a:rPr lang="en-US" dirty="0" err="1"/>
              <a:t>pB</a:t>
            </a:r>
            <a:r>
              <a:rPr lang="en-US" dirty="0"/>
              <a:t>, </a:t>
            </a:r>
            <a:r>
              <a:rPr lang="en-US" dirty="0" err="1"/>
              <a:t>int</a:t>
            </a:r>
            <a:r>
              <a:rPr lang="en-US" dirty="0"/>
              <a:t> * </a:t>
            </a:r>
            <a:r>
              <a:rPr lang="en-US" dirty="0" err="1" smtClean="0"/>
              <a:t>pSum</a:t>
            </a:r>
            <a:r>
              <a:rPr lang="en-US" dirty="0" smtClean="0"/>
              <a:t>)</a:t>
            </a:r>
            <a:endParaRPr lang="en-US" dirty="0"/>
          </a:p>
          <a:p>
            <a:r>
              <a:rPr lang="en-US" dirty="0"/>
              <a:t>{</a:t>
            </a:r>
          </a:p>
          <a:p>
            <a:r>
              <a:rPr lang="en-US" dirty="0"/>
              <a:t>    </a:t>
            </a:r>
            <a:r>
              <a:rPr lang="en-US" dirty="0" err="1"/>
              <a:t>array_view</a:t>
            </a:r>
            <a:r>
              <a:rPr lang="en-US" dirty="0"/>
              <a:t>&lt;int,1&gt; a(n, </a:t>
            </a:r>
            <a:r>
              <a:rPr lang="en-US" dirty="0" err="1"/>
              <a:t>pA</a:t>
            </a:r>
            <a:r>
              <a:rPr lang="en-US" dirty="0"/>
              <a:t>);</a:t>
            </a:r>
          </a:p>
          <a:p>
            <a:r>
              <a:rPr lang="en-US" dirty="0"/>
              <a:t>    </a:t>
            </a:r>
            <a:r>
              <a:rPr lang="en-US" dirty="0" err="1"/>
              <a:t>array_view</a:t>
            </a:r>
            <a:r>
              <a:rPr lang="en-US" dirty="0"/>
              <a:t>&lt;int,1&gt; b(n, </a:t>
            </a:r>
            <a:r>
              <a:rPr lang="en-US" dirty="0" err="1"/>
              <a:t>pB</a:t>
            </a:r>
            <a:r>
              <a:rPr lang="en-US" dirty="0"/>
              <a:t>);</a:t>
            </a:r>
          </a:p>
          <a:p>
            <a:r>
              <a:rPr lang="en-US" dirty="0"/>
              <a:t>    array_view&lt;int,1&gt; </a:t>
            </a:r>
            <a:r>
              <a:rPr lang="en-US" dirty="0" smtClean="0"/>
              <a:t>sum(n</a:t>
            </a:r>
            <a:r>
              <a:rPr lang="en-US" dirty="0"/>
              <a:t>, </a:t>
            </a:r>
            <a:r>
              <a:rPr lang="en-US" dirty="0" err="1" smtClean="0"/>
              <a:t>pSum</a:t>
            </a:r>
            <a:r>
              <a:rPr lang="en-US" dirty="0" smtClean="0"/>
              <a:t>);</a:t>
            </a:r>
            <a:endParaRPr lang="en-US" dirty="0"/>
          </a:p>
          <a:p>
            <a:r>
              <a:rPr lang="en-US" dirty="0"/>
              <a:t> </a:t>
            </a:r>
          </a:p>
          <a:p>
            <a:r>
              <a:rPr lang="en-US" dirty="0"/>
              <a:t>    parallel_for_each(</a:t>
            </a:r>
          </a:p>
          <a:p>
            <a:r>
              <a:rPr lang="en-US" dirty="0"/>
              <a:t>        </a:t>
            </a:r>
            <a:r>
              <a:rPr lang="en-US" dirty="0" err="1" smtClean="0"/>
              <a:t>sum.extent</a:t>
            </a:r>
            <a:r>
              <a:rPr lang="en-US" dirty="0" smtClean="0"/>
              <a:t>, </a:t>
            </a:r>
            <a:endParaRPr lang="en-US" dirty="0"/>
          </a:p>
          <a:p>
            <a:r>
              <a:rPr lang="en-US" dirty="0"/>
              <a:t>        [=](index&lt;1&gt; </a:t>
            </a:r>
            <a:r>
              <a:rPr lang="en-US" dirty="0" err="1" smtClean="0"/>
              <a:t>i</a:t>
            </a:r>
            <a:r>
              <a:rPr lang="en-US" dirty="0" smtClean="0"/>
              <a:t>) restrict(amp)</a:t>
            </a:r>
            <a:endParaRPr lang="en-US" dirty="0"/>
          </a:p>
          <a:p>
            <a:r>
              <a:rPr lang="en-US" dirty="0"/>
              <a:t>        {</a:t>
            </a:r>
          </a:p>
          <a:p>
            <a:r>
              <a:rPr lang="en-US" dirty="0"/>
              <a:t>            </a:t>
            </a:r>
            <a:r>
              <a:rPr lang="en-US" dirty="0" smtClean="0"/>
              <a:t>sum[</a:t>
            </a:r>
            <a:r>
              <a:rPr lang="en-US" dirty="0" err="1" smtClean="0"/>
              <a:t>i</a:t>
            </a:r>
            <a:r>
              <a:rPr lang="en-US" dirty="0" smtClean="0"/>
              <a:t>] </a:t>
            </a:r>
            <a:r>
              <a:rPr lang="en-US" dirty="0"/>
              <a:t>= </a:t>
            </a:r>
            <a:r>
              <a:rPr lang="en-US" dirty="0" smtClean="0"/>
              <a:t>a[</a:t>
            </a:r>
            <a:r>
              <a:rPr lang="en-US" dirty="0" err="1" smtClean="0"/>
              <a:t>i</a:t>
            </a:r>
            <a:r>
              <a:rPr lang="en-US" dirty="0" smtClean="0"/>
              <a:t>] </a:t>
            </a:r>
            <a:r>
              <a:rPr lang="en-US" dirty="0"/>
              <a:t>+ </a:t>
            </a:r>
            <a:r>
              <a:rPr lang="en-US" dirty="0" smtClean="0"/>
              <a:t>b[</a:t>
            </a:r>
            <a:r>
              <a:rPr lang="en-US" dirty="0" err="1" smtClean="0"/>
              <a:t>i</a:t>
            </a:r>
            <a:r>
              <a:rPr lang="en-US" dirty="0" smtClean="0"/>
              <a:t>];</a:t>
            </a:r>
            <a:endParaRPr lang="en-US" dirty="0"/>
          </a:p>
          <a:p>
            <a:r>
              <a:rPr lang="en-US" dirty="0"/>
              <a:t>        }</a:t>
            </a:r>
          </a:p>
          <a:p>
            <a:r>
              <a:rPr lang="en-US" dirty="0"/>
              <a:t>     );</a:t>
            </a:r>
          </a:p>
          <a:p>
            <a:r>
              <a:rPr lang="en-US" dirty="0"/>
              <a:t>}</a:t>
            </a:r>
          </a:p>
        </p:txBody>
      </p:sp>
      <p:sp>
        <p:nvSpPr>
          <p:cNvPr id="2" name="Title 1"/>
          <p:cNvSpPr>
            <a:spLocks noGrp="1"/>
          </p:cNvSpPr>
          <p:nvPr>
            <p:ph type="title"/>
          </p:nvPr>
        </p:nvSpPr>
        <p:spPr/>
        <p:txBody>
          <a:bodyPr/>
          <a:lstStyle/>
          <a:p>
            <a:r>
              <a:rPr lang="en-US" dirty="0" smtClean="0"/>
              <a:t>Hello World: Array Addition</a:t>
            </a:r>
            <a:endParaRPr lang="en-US" dirty="0"/>
          </a:p>
        </p:txBody>
      </p:sp>
      <p:sp>
        <p:nvSpPr>
          <p:cNvPr id="9" name="TextBox 8"/>
          <p:cNvSpPr txBox="1"/>
          <p:nvPr/>
        </p:nvSpPr>
        <p:spPr>
          <a:xfrm>
            <a:off x="150813" y="970978"/>
            <a:ext cx="5892814" cy="5616809"/>
          </a:xfrm>
          <a:prstGeom prst="rect">
            <a:avLst/>
          </a:prstGeom>
          <a:solidFill>
            <a:schemeClr val="tx1"/>
          </a:solidFill>
        </p:spPr>
        <p:txBody>
          <a:bodyPr wrap="square" lIns="121808" tIns="60904" rIns="121808" bIns="60904" rtlCol="0">
            <a:spAutoFit/>
          </a:bodyPr>
          <a:lstStyle>
            <a:defPPr>
              <a:defRPr lang="en-US"/>
            </a:defPPr>
            <a:lvl1pPr>
              <a:defRPr sz="2100">
                <a:solidFill>
                  <a:schemeClr val="bg1"/>
                </a:solidFill>
                <a:latin typeface="Calibri" pitchFamily="34" charset="0"/>
                <a:cs typeface="Calibri" pitchFamily="34" charset="0"/>
              </a:defRPr>
            </a:lvl1pPr>
          </a:lstStyle>
          <a:p>
            <a:endParaRPr lang="en-US" dirty="0"/>
          </a:p>
          <a:p>
            <a:endParaRPr lang="en-US" dirty="0"/>
          </a:p>
          <a:p>
            <a:endParaRPr lang="en-US" dirty="0"/>
          </a:p>
          <a:p>
            <a:r>
              <a:rPr lang="en-US" dirty="0"/>
              <a:t>void </a:t>
            </a:r>
            <a:r>
              <a:rPr lang="en-US" dirty="0" err="1"/>
              <a:t>AddArrays</a:t>
            </a:r>
            <a:r>
              <a:rPr lang="en-US" dirty="0"/>
              <a:t>(</a:t>
            </a:r>
            <a:r>
              <a:rPr lang="en-US" dirty="0" err="1"/>
              <a:t>int</a:t>
            </a:r>
            <a:r>
              <a:rPr lang="en-US" dirty="0"/>
              <a:t> n, </a:t>
            </a:r>
            <a:r>
              <a:rPr lang="en-US" dirty="0" err="1"/>
              <a:t>int</a:t>
            </a:r>
            <a:r>
              <a:rPr lang="en-US" dirty="0"/>
              <a:t> * </a:t>
            </a:r>
            <a:r>
              <a:rPr lang="en-US" dirty="0" err="1"/>
              <a:t>pA</a:t>
            </a:r>
            <a:r>
              <a:rPr lang="en-US" dirty="0"/>
              <a:t>, </a:t>
            </a:r>
            <a:r>
              <a:rPr lang="en-US" dirty="0" err="1"/>
              <a:t>int</a:t>
            </a:r>
            <a:r>
              <a:rPr lang="en-US" dirty="0"/>
              <a:t> * </a:t>
            </a:r>
            <a:r>
              <a:rPr lang="en-US" dirty="0" err="1"/>
              <a:t>pB</a:t>
            </a:r>
            <a:r>
              <a:rPr lang="en-US" dirty="0"/>
              <a:t>, </a:t>
            </a:r>
            <a:r>
              <a:rPr lang="en-US" dirty="0" err="1"/>
              <a:t>int</a:t>
            </a:r>
            <a:r>
              <a:rPr lang="en-US" dirty="0"/>
              <a:t> * </a:t>
            </a:r>
            <a:r>
              <a:rPr lang="en-US" dirty="0" err="1" smtClean="0"/>
              <a:t>pSum</a:t>
            </a:r>
            <a:r>
              <a:rPr lang="en-US" dirty="0" smtClean="0"/>
              <a:t>)</a:t>
            </a:r>
            <a:endParaRPr lang="en-US" dirty="0"/>
          </a:p>
          <a:p>
            <a:r>
              <a:rPr lang="en-US" dirty="0"/>
              <a:t>{</a:t>
            </a:r>
          </a:p>
          <a:p>
            <a:endParaRPr lang="en-US" dirty="0"/>
          </a:p>
          <a:p>
            <a:endParaRPr lang="en-US" dirty="0"/>
          </a:p>
          <a:p>
            <a:endParaRPr lang="en-US" dirty="0"/>
          </a:p>
          <a:p>
            <a:endParaRPr lang="en-US" dirty="0"/>
          </a:p>
          <a:p>
            <a:r>
              <a:rPr lang="en-US" dirty="0"/>
              <a:t>    for (</a:t>
            </a:r>
            <a:r>
              <a:rPr lang="en-US" dirty="0" err="1"/>
              <a:t>int</a:t>
            </a:r>
            <a:r>
              <a:rPr lang="en-US" dirty="0"/>
              <a:t> i=0; i&lt;n; i++) </a:t>
            </a:r>
          </a:p>
          <a:p>
            <a:endParaRPr lang="en-US" dirty="0"/>
          </a:p>
          <a:p>
            <a:endParaRPr lang="en-US" dirty="0"/>
          </a:p>
          <a:p>
            <a:r>
              <a:rPr lang="en-US" dirty="0"/>
              <a:t>    {</a:t>
            </a:r>
          </a:p>
          <a:p>
            <a:r>
              <a:rPr lang="en-US" dirty="0"/>
              <a:t>            </a:t>
            </a:r>
            <a:r>
              <a:rPr lang="en-US" dirty="0" err="1" smtClean="0"/>
              <a:t>pSum</a:t>
            </a:r>
            <a:r>
              <a:rPr lang="en-US" dirty="0" smtClean="0"/>
              <a:t>[</a:t>
            </a:r>
            <a:r>
              <a:rPr lang="en-US" dirty="0" err="1" smtClean="0"/>
              <a:t>i</a:t>
            </a:r>
            <a:r>
              <a:rPr lang="en-US" dirty="0"/>
              <a:t>] = </a:t>
            </a:r>
            <a:r>
              <a:rPr lang="en-US" dirty="0" err="1"/>
              <a:t>pA</a:t>
            </a:r>
            <a:r>
              <a:rPr lang="en-US" dirty="0"/>
              <a:t>[i] + </a:t>
            </a:r>
            <a:r>
              <a:rPr lang="en-US" dirty="0" err="1"/>
              <a:t>pB</a:t>
            </a:r>
            <a:r>
              <a:rPr lang="en-US" dirty="0"/>
              <a:t>[i];</a:t>
            </a:r>
          </a:p>
          <a:p>
            <a:r>
              <a:rPr lang="en-US" dirty="0"/>
              <a:t>    }</a:t>
            </a:r>
          </a:p>
          <a:p>
            <a:endParaRPr lang="en-US" dirty="0"/>
          </a:p>
          <a:p>
            <a:r>
              <a:rPr lang="en-US" dirty="0"/>
              <a:t>}</a:t>
            </a:r>
          </a:p>
        </p:txBody>
      </p:sp>
    </p:spTree>
    <p:custDataLst>
      <p:tags r:id="rId1"/>
    </p:custDataLst>
    <p:extLst>
      <p:ext uri="{BB962C8B-B14F-4D97-AF65-F5344CB8AC3E}">
        <p14:creationId xmlns:p14="http://schemas.microsoft.com/office/powerpoint/2010/main" val="3647708756"/>
      </p:ext>
    </p:extLst>
  </p:cSld>
  <p:clrMapOvr>
    <a:masterClrMapping/>
  </p:clrMapOvr>
  <mc:AlternateContent xmlns:mc="http://schemas.openxmlformats.org/markup-compatibility/2006" xmlns:p14="http://schemas.microsoft.com/office/powerpoint/2010/main">
    <mc:Choice Requires="p14">
      <p:transition spd="med" p14:dur="700" advTm="110674">
        <p:fade/>
      </p:transition>
    </mc:Choice>
    <mc:Fallback xmlns="">
      <p:transition spd="med" advTm="1106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Elements of C++ AMP coding</a:t>
            </a:r>
            <a:endParaRPr lang="en-US" dirty="0"/>
          </a:p>
        </p:txBody>
      </p:sp>
      <p:sp>
        <p:nvSpPr>
          <p:cNvPr id="7" name="TextBox 6"/>
          <p:cNvSpPr txBox="1"/>
          <p:nvPr/>
        </p:nvSpPr>
        <p:spPr>
          <a:xfrm>
            <a:off x="3172850" y="1076328"/>
            <a:ext cx="7028245" cy="5293651"/>
          </a:xfrm>
          <a:prstGeom prst="rect">
            <a:avLst/>
          </a:prstGeom>
          <a:solidFill>
            <a:schemeClr val="tx1"/>
          </a:solidFill>
        </p:spPr>
        <p:txBody>
          <a:bodyPr wrap="square" lIns="121808" tIns="60904" rIns="121808" bIns="60904" rtlCol="0">
            <a:spAutoFit/>
          </a:bodyPr>
          <a:lstStyle>
            <a:defPPr>
              <a:defRPr lang="en-US"/>
            </a:defPPr>
            <a:lvl1pPr>
              <a:defRPr sz="2100">
                <a:solidFill>
                  <a:schemeClr val="bg1"/>
                </a:solidFill>
                <a:latin typeface="Calibri" pitchFamily="34" charset="0"/>
                <a:cs typeface="Calibri" pitchFamily="34" charset="0"/>
              </a:defRPr>
            </a:lvl1pPr>
          </a:lstStyle>
          <a:p>
            <a:r>
              <a:rPr lang="en-US" sz="2400" dirty="0"/>
              <a:t>void </a:t>
            </a:r>
            <a:r>
              <a:rPr lang="en-US" sz="2400" dirty="0" err="1"/>
              <a:t>AddArrays</a:t>
            </a:r>
            <a:r>
              <a:rPr lang="en-US" sz="2400" dirty="0"/>
              <a:t>(</a:t>
            </a:r>
            <a:r>
              <a:rPr lang="en-US" sz="2400" dirty="0" err="1"/>
              <a:t>int</a:t>
            </a:r>
            <a:r>
              <a:rPr lang="en-US" sz="2400" dirty="0"/>
              <a:t> n, </a:t>
            </a:r>
            <a:r>
              <a:rPr lang="en-US" sz="2400" dirty="0" err="1"/>
              <a:t>int</a:t>
            </a:r>
            <a:r>
              <a:rPr lang="en-US" sz="2400" dirty="0"/>
              <a:t> * </a:t>
            </a:r>
            <a:r>
              <a:rPr lang="en-US" sz="2400" dirty="0" err="1"/>
              <a:t>pA</a:t>
            </a:r>
            <a:r>
              <a:rPr lang="en-US" sz="2400" dirty="0"/>
              <a:t>, </a:t>
            </a:r>
            <a:r>
              <a:rPr lang="en-US" sz="2400" dirty="0" err="1"/>
              <a:t>int</a:t>
            </a:r>
            <a:r>
              <a:rPr lang="en-US" sz="2400" dirty="0"/>
              <a:t> * </a:t>
            </a:r>
            <a:r>
              <a:rPr lang="en-US" sz="2400" dirty="0" err="1"/>
              <a:t>pB</a:t>
            </a:r>
            <a:r>
              <a:rPr lang="en-US" sz="2400" dirty="0"/>
              <a:t>, </a:t>
            </a:r>
            <a:r>
              <a:rPr lang="en-US" sz="2400" dirty="0" err="1"/>
              <a:t>int</a:t>
            </a:r>
            <a:r>
              <a:rPr lang="en-US" sz="2400" dirty="0"/>
              <a:t> * </a:t>
            </a:r>
            <a:r>
              <a:rPr lang="en-US" sz="2400" dirty="0" err="1"/>
              <a:t>pSum</a:t>
            </a:r>
            <a:r>
              <a:rPr lang="en-US" sz="2400" dirty="0"/>
              <a:t>)</a:t>
            </a:r>
            <a:endParaRPr lang="en-US" sz="2400" dirty="0"/>
          </a:p>
          <a:p>
            <a:r>
              <a:rPr lang="en-US" sz="2400" dirty="0"/>
              <a:t>{</a:t>
            </a:r>
          </a:p>
          <a:p>
            <a:r>
              <a:rPr lang="en-US" sz="2400" dirty="0"/>
              <a:t>    </a:t>
            </a:r>
            <a:r>
              <a:rPr lang="en-US" sz="2400" dirty="0" err="1"/>
              <a:t>array_view</a:t>
            </a:r>
            <a:r>
              <a:rPr lang="en-US" sz="2400" dirty="0"/>
              <a:t>&lt;int,1&gt; a(n, </a:t>
            </a:r>
            <a:r>
              <a:rPr lang="en-US" sz="2400" dirty="0" err="1"/>
              <a:t>pA</a:t>
            </a:r>
            <a:r>
              <a:rPr lang="en-US" sz="2400" dirty="0"/>
              <a:t>);</a:t>
            </a:r>
          </a:p>
          <a:p>
            <a:r>
              <a:rPr lang="en-US" sz="2400" dirty="0"/>
              <a:t>    </a:t>
            </a:r>
            <a:r>
              <a:rPr lang="en-US" sz="2400" dirty="0" err="1"/>
              <a:t>array_view</a:t>
            </a:r>
            <a:r>
              <a:rPr lang="en-US" sz="2400" dirty="0"/>
              <a:t>&lt;int,1&gt; b(n, </a:t>
            </a:r>
            <a:r>
              <a:rPr lang="en-US" sz="2400" dirty="0" err="1"/>
              <a:t>pB</a:t>
            </a:r>
            <a:r>
              <a:rPr lang="en-US" sz="2400" dirty="0"/>
              <a:t>);</a:t>
            </a:r>
          </a:p>
          <a:p>
            <a:r>
              <a:rPr lang="en-US" sz="2400" dirty="0"/>
              <a:t>    array_view&lt;int,1&gt; </a:t>
            </a:r>
            <a:r>
              <a:rPr lang="en-US" sz="2400" dirty="0"/>
              <a:t>sum(n</a:t>
            </a:r>
            <a:r>
              <a:rPr lang="en-US" sz="2400" dirty="0"/>
              <a:t>, </a:t>
            </a:r>
            <a:r>
              <a:rPr lang="en-US" sz="2400" dirty="0" err="1"/>
              <a:t>pSum</a:t>
            </a:r>
            <a:r>
              <a:rPr lang="en-US" sz="2400" dirty="0"/>
              <a:t>);</a:t>
            </a:r>
            <a:endParaRPr lang="en-US" sz="2400" dirty="0"/>
          </a:p>
          <a:p>
            <a:r>
              <a:rPr lang="en-US" sz="2400" dirty="0"/>
              <a:t> </a:t>
            </a:r>
          </a:p>
          <a:p>
            <a:r>
              <a:rPr lang="en-US" sz="2400" dirty="0"/>
              <a:t>    parallel_for_each(</a:t>
            </a:r>
          </a:p>
          <a:p>
            <a:r>
              <a:rPr lang="en-US" sz="2400" dirty="0"/>
              <a:t>	</a:t>
            </a:r>
            <a:r>
              <a:rPr lang="en-US" sz="2400" dirty="0" err="1"/>
              <a:t>sum.extent</a:t>
            </a:r>
            <a:r>
              <a:rPr lang="en-US" sz="2400" dirty="0"/>
              <a:t>, </a:t>
            </a:r>
            <a:endParaRPr lang="en-US" sz="2400" dirty="0"/>
          </a:p>
          <a:p>
            <a:r>
              <a:rPr lang="en-US" sz="2400" dirty="0"/>
              <a:t>	[=](index&lt;1&gt; </a:t>
            </a:r>
            <a:r>
              <a:rPr lang="en-US" sz="2400" dirty="0" err="1"/>
              <a:t>i</a:t>
            </a:r>
            <a:r>
              <a:rPr lang="en-US" sz="2400" dirty="0"/>
              <a:t>) restrict(amp) </a:t>
            </a:r>
            <a:endParaRPr lang="en-US" sz="2400" dirty="0"/>
          </a:p>
          <a:p>
            <a:r>
              <a:rPr lang="en-US" sz="2400" dirty="0"/>
              <a:t>	{</a:t>
            </a:r>
          </a:p>
          <a:p>
            <a:r>
              <a:rPr lang="en-US" sz="2400" dirty="0"/>
              <a:t>	        </a:t>
            </a:r>
            <a:r>
              <a:rPr lang="en-US" sz="2400" dirty="0"/>
              <a:t>sum[</a:t>
            </a:r>
            <a:r>
              <a:rPr lang="en-US" sz="2400" dirty="0" err="1"/>
              <a:t>i</a:t>
            </a:r>
            <a:r>
              <a:rPr lang="en-US" sz="2400" dirty="0"/>
              <a:t>] </a:t>
            </a:r>
            <a:r>
              <a:rPr lang="en-US" sz="2400" dirty="0"/>
              <a:t>= </a:t>
            </a:r>
            <a:r>
              <a:rPr lang="en-US" sz="2400" dirty="0"/>
              <a:t>a[</a:t>
            </a:r>
            <a:r>
              <a:rPr lang="en-US" sz="2400" dirty="0" err="1"/>
              <a:t>i</a:t>
            </a:r>
            <a:r>
              <a:rPr lang="en-US" sz="2400" dirty="0"/>
              <a:t>] </a:t>
            </a:r>
            <a:r>
              <a:rPr lang="en-US" sz="2400" dirty="0"/>
              <a:t>+ </a:t>
            </a:r>
            <a:r>
              <a:rPr lang="en-US" sz="2400" dirty="0"/>
              <a:t>b[</a:t>
            </a:r>
            <a:r>
              <a:rPr lang="en-US" sz="2400" dirty="0" err="1"/>
              <a:t>i</a:t>
            </a:r>
            <a:r>
              <a:rPr lang="en-US" sz="2400" dirty="0"/>
              <a:t>];</a:t>
            </a:r>
            <a:endParaRPr lang="en-US" sz="2400" dirty="0"/>
          </a:p>
          <a:p>
            <a:r>
              <a:rPr lang="en-US" sz="2400" dirty="0"/>
              <a:t>    	}</a:t>
            </a:r>
          </a:p>
          <a:p>
            <a:r>
              <a:rPr lang="en-US" sz="2400" dirty="0"/>
              <a:t>     );</a:t>
            </a:r>
          </a:p>
          <a:p>
            <a:r>
              <a:rPr lang="en-US" sz="2400" dirty="0"/>
              <a:t>}</a:t>
            </a:r>
          </a:p>
        </p:txBody>
      </p:sp>
      <p:sp>
        <p:nvSpPr>
          <p:cNvPr id="17" name="Line Callout 1 16"/>
          <p:cNvSpPr/>
          <p:nvPr/>
        </p:nvSpPr>
        <p:spPr>
          <a:xfrm>
            <a:off x="6628674" y="5354550"/>
            <a:ext cx="3962401" cy="896183"/>
          </a:xfrm>
          <a:prstGeom prst="borderCallout1">
            <a:avLst>
              <a:gd name="adj1" fmla="val -3563"/>
              <a:gd name="adj2" fmla="val 49665"/>
              <a:gd name="adj3" fmla="val -41726"/>
              <a:gd name="adj4" fmla="val 15372"/>
            </a:avLst>
          </a:prstGeom>
        </p:spPr>
        <p:style>
          <a:lnRef idx="1">
            <a:schemeClr val="accent2"/>
          </a:lnRef>
          <a:fillRef idx="3">
            <a:schemeClr val="accent2"/>
          </a:fillRef>
          <a:effectRef idx="2">
            <a:schemeClr val="accent2"/>
          </a:effectRef>
          <a:fontRef idx="minor">
            <a:schemeClr val="lt1"/>
          </a:fontRef>
        </p:style>
        <p:txBody>
          <a:bodyPr lIns="121808" tIns="60904" rIns="121808" bIns="60904" rtlCol="0" anchor="ctr"/>
          <a:lstStyle/>
          <a:p>
            <a:r>
              <a:rPr lang="en-US" sz="2000" dirty="0">
                <a:solidFill>
                  <a:prstClr val="white"/>
                </a:solidFill>
              </a:rPr>
              <a:t>array_view variables captured and associated data copied to accelerator (on demand)</a:t>
            </a:r>
            <a:endParaRPr lang="en-US" sz="2000" dirty="0">
              <a:solidFill>
                <a:prstClr val="white"/>
              </a:solidFill>
            </a:endParaRPr>
          </a:p>
        </p:txBody>
      </p:sp>
      <p:sp>
        <p:nvSpPr>
          <p:cNvPr id="18" name="Line Callout 1 17"/>
          <p:cNvSpPr/>
          <p:nvPr/>
        </p:nvSpPr>
        <p:spPr>
          <a:xfrm>
            <a:off x="7733820" y="2024008"/>
            <a:ext cx="4217920" cy="965201"/>
          </a:xfrm>
          <a:prstGeom prst="borderCallout1">
            <a:avLst>
              <a:gd name="adj1" fmla="val 105834"/>
              <a:gd name="adj2" fmla="val 99909"/>
              <a:gd name="adj3" fmla="val 236787"/>
              <a:gd name="adj4" fmla="val 19862"/>
            </a:avLst>
          </a:prstGeom>
        </p:spPr>
        <p:style>
          <a:lnRef idx="1">
            <a:schemeClr val="accent2"/>
          </a:lnRef>
          <a:fillRef idx="3">
            <a:schemeClr val="accent2"/>
          </a:fillRef>
          <a:effectRef idx="2">
            <a:schemeClr val="accent2"/>
          </a:effectRef>
          <a:fontRef idx="minor">
            <a:schemeClr val="lt1"/>
          </a:fontRef>
        </p:style>
        <p:txBody>
          <a:bodyPr lIns="121808" tIns="60904" rIns="121808" bIns="60904" rtlCol="0" anchor="ctr"/>
          <a:lstStyle/>
          <a:p>
            <a:r>
              <a:rPr lang="en-US" sz="2000" b="1" dirty="0">
                <a:solidFill>
                  <a:prstClr val="white"/>
                </a:solidFill>
              </a:rPr>
              <a:t>restrict(amp)</a:t>
            </a:r>
            <a:r>
              <a:rPr lang="en-US" sz="2000" dirty="0">
                <a:solidFill>
                  <a:prstClr val="white"/>
                </a:solidFill>
              </a:rPr>
              <a:t>: tells the compiler to check that this code conforms to C++ AMP language restrictions</a:t>
            </a:r>
            <a:endParaRPr lang="en-US" sz="2000" dirty="0">
              <a:solidFill>
                <a:prstClr val="white"/>
              </a:solidFill>
            </a:endParaRPr>
          </a:p>
        </p:txBody>
      </p:sp>
      <p:sp>
        <p:nvSpPr>
          <p:cNvPr id="19" name="Line Callout 1 18"/>
          <p:cNvSpPr/>
          <p:nvPr/>
        </p:nvSpPr>
        <p:spPr>
          <a:xfrm>
            <a:off x="403380" y="1738429"/>
            <a:ext cx="2645327" cy="1316851"/>
          </a:xfrm>
          <a:prstGeom prst="borderCallout1">
            <a:avLst>
              <a:gd name="adj1" fmla="val 100091"/>
              <a:gd name="adj2" fmla="val 50034"/>
              <a:gd name="adj3" fmla="val 137048"/>
              <a:gd name="adj4" fmla="val 115753"/>
            </a:avLst>
          </a:prstGeom>
        </p:spPr>
        <p:style>
          <a:lnRef idx="1">
            <a:schemeClr val="accent2"/>
          </a:lnRef>
          <a:fillRef idx="3">
            <a:schemeClr val="accent2"/>
          </a:fillRef>
          <a:effectRef idx="2">
            <a:schemeClr val="accent2"/>
          </a:effectRef>
          <a:fontRef idx="minor">
            <a:schemeClr val="lt1"/>
          </a:fontRef>
        </p:style>
        <p:txBody>
          <a:bodyPr lIns="121808" tIns="60904" rIns="121808" bIns="60904" rtlCol="0" anchor="ctr"/>
          <a:lstStyle/>
          <a:p>
            <a:r>
              <a:rPr lang="en-US" sz="2000" b="1" dirty="0">
                <a:solidFill>
                  <a:prstClr val="white"/>
                </a:solidFill>
              </a:rPr>
              <a:t>p</a:t>
            </a:r>
            <a:r>
              <a:rPr lang="en-US" sz="2000" b="1" dirty="0">
                <a:solidFill>
                  <a:prstClr val="white"/>
                </a:solidFill>
              </a:rPr>
              <a:t>arallel_for_each</a:t>
            </a:r>
            <a:r>
              <a:rPr lang="en-US" sz="2000" dirty="0">
                <a:solidFill>
                  <a:prstClr val="white"/>
                </a:solidFill>
              </a:rPr>
              <a:t>: execute the lambda on the accelerator once per thread</a:t>
            </a:r>
            <a:endParaRPr lang="en-US" sz="2000" dirty="0">
              <a:solidFill>
                <a:prstClr val="white"/>
              </a:solidFill>
            </a:endParaRPr>
          </a:p>
        </p:txBody>
      </p:sp>
      <p:sp>
        <p:nvSpPr>
          <p:cNvPr id="20" name="Line Callout 1 19"/>
          <p:cNvSpPr/>
          <p:nvPr/>
        </p:nvSpPr>
        <p:spPr>
          <a:xfrm>
            <a:off x="403380" y="4078619"/>
            <a:ext cx="2769469" cy="1092200"/>
          </a:xfrm>
          <a:prstGeom prst="borderCallout1">
            <a:avLst>
              <a:gd name="adj1" fmla="val 48659"/>
              <a:gd name="adj2" fmla="val 100132"/>
              <a:gd name="adj3" fmla="val -2665"/>
              <a:gd name="adj4" fmla="val 146054"/>
            </a:avLst>
          </a:prstGeom>
        </p:spPr>
        <p:style>
          <a:lnRef idx="1">
            <a:schemeClr val="accent2"/>
          </a:lnRef>
          <a:fillRef idx="3">
            <a:schemeClr val="accent2"/>
          </a:fillRef>
          <a:effectRef idx="2">
            <a:schemeClr val="accent2"/>
          </a:effectRef>
          <a:fontRef idx="minor">
            <a:schemeClr val="lt1"/>
          </a:fontRef>
        </p:style>
        <p:txBody>
          <a:bodyPr lIns="121808" tIns="60904" rIns="121808" bIns="60904" rtlCol="0" anchor="ctr"/>
          <a:lstStyle/>
          <a:p>
            <a:r>
              <a:rPr lang="en-US" sz="2000" b="1" dirty="0">
                <a:solidFill>
                  <a:prstClr val="white"/>
                </a:solidFill>
              </a:rPr>
              <a:t>extent</a:t>
            </a:r>
            <a:r>
              <a:rPr lang="en-US" sz="2000" dirty="0">
                <a:solidFill>
                  <a:prstClr val="white"/>
                </a:solidFill>
              </a:rPr>
              <a:t>: the number and shape of threads to execute the lambda</a:t>
            </a:r>
            <a:endParaRPr lang="en-US" sz="2000" dirty="0">
              <a:solidFill>
                <a:prstClr val="white"/>
              </a:solidFill>
            </a:endParaRPr>
          </a:p>
        </p:txBody>
      </p:sp>
      <p:sp>
        <p:nvSpPr>
          <p:cNvPr id="21" name="Line Callout 1 20"/>
          <p:cNvSpPr/>
          <p:nvPr/>
        </p:nvSpPr>
        <p:spPr>
          <a:xfrm>
            <a:off x="403381" y="5861979"/>
            <a:ext cx="5105399" cy="667583"/>
          </a:xfrm>
          <a:prstGeom prst="borderCallout1">
            <a:avLst>
              <a:gd name="adj1" fmla="val -1126"/>
              <a:gd name="adj2" fmla="val 70234"/>
              <a:gd name="adj3" fmla="val -214405"/>
              <a:gd name="adj4" fmla="val 89791"/>
            </a:avLst>
          </a:prstGeom>
        </p:spPr>
        <p:style>
          <a:lnRef idx="1">
            <a:schemeClr val="accent2"/>
          </a:lnRef>
          <a:fillRef idx="3">
            <a:schemeClr val="accent2"/>
          </a:fillRef>
          <a:effectRef idx="2">
            <a:schemeClr val="accent2"/>
          </a:effectRef>
          <a:fontRef idx="minor">
            <a:schemeClr val="lt1"/>
          </a:fontRef>
        </p:style>
        <p:txBody>
          <a:bodyPr lIns="121808" tIns="60904" rIns="121808" bIns="60904" rtlCol="0" anchor="ctr"/>
          <a:lstStyle/>
          <a:p>
            <a:r>
              <a:rPr lang="en-US" sz="2000" b="1" dirty="0">
                <a:solidFill>
                  <a:prstClr val="white"/>
                </a:solidFill>
              </a:rPr>
              <a:t>index</a:t>
            </a:r>
            <a:r>
              <a:rPr lang="en-US" sz="2000" dirty="0">
                <a:solidFill>
                  <a:prstClr val="white"/>
                </a:solidFill>
              </a:rPr>
              <a:t>: the thread ID that is running the lambda, used to index into data</a:t>
            </a:r>
            <a:endParaRPr lang="en-US" sz="2000" dirty="0">
              <a:solidFill>
                <a:prstClr val="white"/>
              </a:solidFill>
            </a:endParaRPr>
          </a:p>
        </p:txBody>
      </p:sp>
      <p:sp>
        <p:nvSpPr>
          <p:cNvPr id="9" name="Line Callout 1 8"/>
          <p:cNvSpPr/>
          <p:nvPr/>
        </p:nvSpPr>
        <p:spPr>
          <a:xfrm>
            <a:off x="5965981" y="3149538"/>
            <a:ext cx="3581399" cy="705841"/>
          </a:xfrm>
          <a:prstGeom prst="borderCallout1">
            <a:avLst>
              <a:gd name="adj1" fmla="val 1672"/>
              <a:gd name="adj2" fmla="val 728"/>
              <a:gd name="adj3" fmla="val -26605"/>
              <a:gd name="adj4" fmla="val -31368"/>
            </a:avLst>
          </a:prstGeom>
        </p:spPr>
        <p:style>
          <a:lnRef idx="1">
            <a:schemeClr val="accent2"/>
          </a:lnRef>
          <a:fillRef idx="3">
            <a:schemeClr val="accent2"/>
          </a:fillRef>
          <a:effectRef idx="2">
            <a:schemeClr val="accent2"/>
          </a:effectRef>
          <a:fontRef idx="minor">
            <a:schemeClr val="lt1"/>
          </a:fontRef>
        </p:style>
        <p:txBody>
          <a:bodyPr lIns="121808" tIns="60904" rIns="121808" bIns="60904" rtlCol="0" anchor="ctr"/>
          <a:lstStyle/>
          <a:p>
            <a:r>
              <a:rPr lang="en-US" sz="2000" b="1" dirty="0">
                <a:solidFill>
                  <a:prstClr val="white"/>
                </a:solidFill>
              </a:rPr>
              <a:t>array_view</a:t>
            </a:r>
            <a:r>
              <a:rPr lang="en-US" sz="2000" dirty="0">
                <a:solidFill>
                  <a:prstClr val="white"/>
                </a:solidFill>
              </a:rPr>
              <a:t>: wraps the data to operate on the accelerator</a:t>
            </a:r>
            <a:endParaRPr lang="en-US" sz="2000" dirty="0">
              <a:solidFill>
                <a:prstClr val="white"/>
              </a:solidFill>
            </a:endParaRPr>
          </a:p>
        </p:txBody>
      </p:sp>
    </p:spTree>
    <p:custDataLst>
      <p:tags r:id="rId1"/>
    </p:custDataLst>
    <p:extLst>
      <p:ext uri="{BB962C8B-B14F-4D97-AF65-F5344CB8AC3E}">
        <p14:creationId xmlns:p14="http://schemas.microsoft.com/office/powerpoint/2010/main" val="1598479607"/>
      </p:ext>
    </p:extLst>
  </p:cSld>
  <p:clrMapOvr>
    <a:masterClrMapping/>
  </p:clrMapOvr>
  <mc:AlternateContent xmlns:mc="http://schemas.openxmlformats.org/markup-compatibility/2006" xmlns:p14="http://schemas.microsoft.com/office/powerpoint/2010/main">
    <mc:Choice Requires="p14">
      <p:transition spd="med" p14:dur="700" advTm="2816">
        <p:fade/>
      </p:transition>
    </mc:Choice>
    <mc:Fallback xmlns="">
      <p:transition spd="med" advTm="28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19100" y="2715639"/>
            <a:ext cx="11557000" cy="290195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a:t>extent&lt;N&gt; and index&lt;N&gt;</a:t>
            </a:r>
          </a:p>
        </p:txBody>
      </p:sp>
      <p:sp>
        <p:nvSpPr>
          <p:cNvPr id="17" name="Content Placeholder 16"/>
          <p:cNvSpPr>
            <a:spLocks noGrp="1"/>
          </p:cNvSpPr>
          <p:nvPr>
            <p:ph idx="1"/>
          </p:nvPr>
        </p:nvSpPr>
        <p:spPr>
          <a:xfrm>
            <a:off x="519113" y="1447799"/>
            <a:ext cx="11149013" cy="4776692"/>
          </a:xfrm>
        </p:spPr>
        <p:txBody>
          <a:bodyPr/>
          <a:lstStyle/>
          <a:p>
            <a:r>
              <a:rPr lang="en-US" dirty="0" smtClean="0"/>
              <a:t>index&lt;N</a:t>
            </a:r>
            <a:r>
              <a:rPr lang="en-US" dirty="0"/>
              <a:t>&gt; </a:t>
            </a:r>
            <a:r>
              <a:rPr lang="en-US" dirty="0" smtClean="0"/>
              <a:t> - an </a:t>
            </a:r>
            <a:r>
              <a:rPr lang="en-US" dirty="0"/>
              <a:t>N-dimensional point</a:t>
            </a:r>
          </a:p>
          <a:p>
            <a:r>
              <a:rPr lang="en-US" dirty="0" smtClean="0"/>
              <a:t>extent&lt;N&gt; - # </a:t>
            </a:r>
            <a:r>
              <a:rPr lang="en-US" dirty="0"/>
              <a:t>of units in each </a:t>
            </a:r>
            <a:r>
              <a:rPr lang="en-US" dirty="0" smtClean="0"/>
              <a:t>dimension of </a:t>
            </a:r>
            <a:r>
              <a:rPr lang="en-US" dirty="0"/>
              <a:t>an </a:t>
            </a:r>
            <a:r>
              <a:rPr lang="en-US" dirty="0" smtClean="0"/>
              <a:t>N-dim space</a:t>
            </a:r>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rank N </a:t>
            </a:r>
            <a:r>
              <a:rPr lang="en-US" dirty="0"/>
              <a:t>can be any </a:t>
            </a:r>
            <a:r>
              <a:rPr lang="en-US" dirty="0" smtClean="0"/>
              <a:t>number &lt;=128</a:t>
            </a:r>
            <a:endParaRPr lang="en-US" dirty="0"/>
          </a:p>
        </p:txBody>
      </p:sp>
      <p:sp>
        <p:nvSpPr>
          <p:cNvPr id="4" name="TextBox 3"/>
          <p:cNvSpPr txBox="1"/>
          <p:nvPr/>
        </p:nvSpPr>
        <p:spPr>
          <a:xfrm>
            <a:off x="1269121" y="2816231"/>
            <a:ext cx="2236293" cy="553891"/>
          </a:xfrm>
          <a:prstGeom prst="rect">
            <a:avLst/>
          </a:prstGeom>
          <a:noFill/>
          <a:ln>
            <a:noFill/>
          </a:ln>
        </p:spPr>
        <p:txBody>
          <a:bodyPr wrap="none" lIns="121808" tIns="60904" rIns="121808" bIns="60904">
            <a:spAutoFit/>
          </a:bodyPr>
          <a:lstStyle>
            <a:defPPr>
              <a:defRPr lang="en-US"/>
            </a:defPPr>
          </a:lstStyle>
          <a:p>
            <a:pPr algn="ctr"/>
            <a:r>
              <a:rPr lang="en-US" sz="2800" dirty="0">
                <a:solidFill>
                  <a:schemeClr val="bg1"/>
                </a:solidFill>
                <a:latin typeface="Calibri" pitchFamily="34" charset="0"/>
                <a:cs typeface="Calibri" pitchFamily="34" charset="0"/>
              </a:rPr>
              <a:t>index&lt;1&gt; </a:t>
            </a:r>
            <a:r>
              <a:rPr lang="en-US" sz="2800" dirty="0" err="1">
                <a:solidFill>
                  <a:schemeClr val="bg1"/>
                </a:solidFill>
                <a:latin typeface="Calibri" pitchFamily="34" charset="0"/>
                <a:cs typeface="Calibri" pitchFamily="34" charset="0"/>
              </a:rPr>
              <a:t>i</a:t>
            </a:r>
            <a:r>
              <a:rPr lang="en-US" sz="2800" dirty="0">
                <a:solidFill>
                  <a:schemeClr val="bg1"/>
                </a:solidFill>
                <a:latin typeface="Calibri" pitchFamily="34" charset="0"/>
                <a:cs typeface="Calibri" pitchFamily="34" charset="0"/>
              </a:rPr>
              <a:t>(2</a:t>
            </a:r>
            <a:r>
              <a:rPr lang="en-US" sz="2800" dirty="0">
                <a:solidFill>
                  <a:schemeClr val="bg1"/>
                </a:solidFill>
                <a:latin typeface="Calibri" pitchFamily="34" charset="0"/>
                <a:cs typeface="Calibri" pitchFamily="34" charset="0"/>
              </a:rPr>
              <a:t>);</a:t>
            </a:r>
          </a:p>
        </p:txBody>
      </p:sp>
      <p:grpSp>
        <p:nvGrpSpPr>
          <p:cNvPr id="12" name="Group 11"/>
          <p:cNvGrpSpPr/>
          <p:nvPr/>
        </p:nvGrpSpPr>
        <p:grpSpPr>
          <a:xfrm>
            <a:off x="8453465" y="2816231"/>
            <a:ext cx="3018816" cy="2611291"/>
            <a:chOff x="8453465" y="1408692"/>
            <a:chExt cx="3018816" cy="2611291"/>
          </a:xfrm>
        </p:grpSpPr>
        <p:sp>
          <p:nvSpPr>
            <p:cNvPr id="6" name="Rectangle 5"/>
            <p:cNvSpPr/>
            <p:nvPr/>
          </p:nvSpPr>
          <p:spPr>
            <a:xfrm>
              <a:off x="8600553" y="1408692"/>
              <a:ext cx="2781315" cy="553891"/>
            </a:xfrm>
            <a:prstGeom prst="rect">
              <a:avLst/>
            </a:prstGeom>
            <a:noFill/>
            <a:ln>
              <a:noFill/>
            </a:ln>
          </p:spPr>
          <p:txBody>
            <a:bodyPr wrap="none" lIns="121813" tIns="60907" rIns="121813" bIns="60907">
              <a:spAutoFit/>
            </a:bodyPr>
            <a:lstStyle/>
            <a:p>
              <a:pPr algn="ctr"/>
              <a:r>
                <a:rPr lang="en-US" sz="2800" dirty="0">
                  <a:solidFill>
                    <a:schemeClr val="bg1"/>
                  </a:solidFill>
                  <a:latin typeface="Calibri" pitchFamily="34" charset="0"/>
                  <a:cs typeface="Calibri" pitchFamily="34" charset="0"/>
                </a:rPr>
                <a:t>index&lt;3&gt; </a:t>
              </a:r>
              <a:r>
                <a:rPr lang="en-US" sz="2800" dirty="0" err="1">
                  <a:solidFill>
                    <a:schemeClr val="bg1"/>
                  </a:solidFill>
                  <a:latin typeface="Calibri" pitchFamily="34" charset="0"/>
                  <a:cs typeface="Calibri" pitchFamily="34" charset="0"/>
                </a:rPr>
                <a:t>i</a:t>
              </a:r>
              <a:r>
                <a:rPr lang="en-US" sz="2800" dirty="0">
                  <a:solidFill>
                    <a:schemeClr val="bg1"/>
                  </a:solidFill>
                  <a:latin typeface="Calibri" pitchFamily="34" charset="0"/>
                  <a:cs typeface="Calibri" pitchFamily="34" charset="0"/>
                </a:rPr>
                <a:t>(2,0,1</a:t>
              </a:r>
              <a:r>
                <a:rPr lang="en-US" sz="2800" dirty="0">
                  <a:solidFill>
                    <a:schemeClr val="bg1"/>
                  </a:solidFill>
                  <a:latin typeface="Calibri" pitchFamily="34" charset="0"/>
                  <a:cs typeface="Calibri" pitchFamily="34" charset="0"/>
                </a:rPr>
                <a:t>);</a:t>
              </a:r>
            </a:p>
          </p:txBody>
        </p:sp>
        <p:sp>
          <p:nvSpPr>
            <p:cNvPr id="7" name="Rectangle 6"/>
            <p:cNvSpPr/>
            <p:nvPr/>
          </p:nvSpPr>
          <p:spPr>
            <a:xfrm>
              <a:off x="8453465" y="3466092"/>
              <a:ext cx="3018816" cy="553891"/>
            </a:xfrm>
            <a:prstGeom prst="rect">
              <a:avLst/>
            </a:prstGeom>
            <a:noFill/>
            <a:ln>
              <a:noFill/>
            </a:ln>
          </p:spPr>
          <p:txBody>
            <a:bodyPr wrap="none" lIns="121813" tIns="60907" rIns="121813" bIns="60907">
              <a:spAutoFit/>
            </a:bodyPr>
            <a:lstStyle/>
            <a:p>
              <a:r>
                <a:rPr lang="en-US" sz="2800" dirty="0">
                  <a:solidFill>
                    <a:schemeClr val="bg1"/>
                  </a:solidFill>
                  <a:latin typeface="Calibri" pitchFamily="34" charset="0"/>
                  <a:cs typeface="Calibri" pitchFamily="34" charset="0"/>
                </a:rPr>
                <a:t>extent&lt;3&gt; </a:t>
              </a:r>
              <a:r>
                <a:rPr lang="en-US" sz="2800" dirty="0">
                  <a:solidFill>
                    <a:schemeClr val="bg1"/>
                  </a:solidFill>
                  <a:latin typeface="Calibri" pitchFamily="34" charset="0"/>
                  <a:cs typeface="Calibri" pitchFamily="34" charset="0"/>
                </a:rPr>
                <a:t>e(3,2,2</a:t>
              </a:r>
              <a:r>
                <a:rPr lang="en-US" sz="2800" dirty="0">
                  <a:solidFill>
                    <a:schemeClr val="bg1"/>
                  </a:solidFill>
                  <a:latin typeface="Calibri" pitchFamily="34" charset="0"/>
                  <a:cs typeface="Calibri" pitchFamily="34" charset="0"/>
                </a:rPr>
                <a:t>);</a:t>
              </a:r>
            </a:p>
          </p:txBody>
        </p:sp>
      </p:grpSp>
      <p:grpSp>
        <p:nvGrpSpPr>
          <p:cNvPr id="11" name="Group 10"/>
          <p:cNvGrpSpPr/>
          <p:nvPr/>
        </p:nvGrpSpPr>
        <p:grpSpPr>
          <a:xfrm>
            <a:off x="4683597" y="2816231"/>
            <a:ext cx="2746305" cy="2611291"/>
            <a:chOff x="4683596" y="1408692"/>
            <a:chExt cx="2746305" cy="2611291"/>
          </a:xfrm>
        </p:grpSpPr>
        <p:sp>
          <p:nvSpPr>
            <p:cNvPr id="5" name="TextBox 4"/>
            <p:cNvSpPr txBox="1"/>
            <p:nvPr/>
          </p:nvSpPr>
          <p:spPr>
            <a:xfrm>
              <a:off x="4768789" y="1408692"/>
              <a:ext cx="2508804" cy="553891"/>
            </a:xfrm>
            <a:prstGeom prst="rect">
              <a:avLst/>
            </a:prstGeom>
            <a:noFill/>
            <a:ln>
              <a:noFill/>
            </a:ln>
          </p:spPr>
          <p:txBody>
            <a:bodyPr wrap="none" lIns="121813" tIns="60907" rIns="121813" bIns="60907">
              <a:spAutoFit/>
            </a:bodyPr>
            <a:lstStyle>
              <a:defPPr>
                <a:defRPr lang="en-US"/>
              </a:defPPr>
            </a:lstStyle>
            <a:p>
              <a:pPr algn="ctr"/>
              <a:r>
                <a:rPr lang="en-US" sz="2800" dirty="0">
                  <a:solidFill>
                    <a:schemeClr val="bg1"/>
                  </a:solidFill>
                  <a:latin typeface="Calibri" pitchFamily="34" charset="0"/>
                  <a:cs typeface="Calibri" pitchFamily="34" charset="0"/>
                </a:rPr>
                <a:t>index&lt;2&gt; </a:t>
              </a:r>
              <a:r>
                <a:rPr lang="en-US" sz="2800" dirty="0" err="1">
                  <a:solidFill>
                    <a:schemeClr val="bg1"/>
                  </a:solidFill>
                  <a:latin typeface="Calibri" pitchFamily="34" charset="0"/>
                  <a:cs typeface="Calibri" pitchFamily="34" charset="0"/>
                </a:rPr>
                <a:t>i</a:t>
              </a:r>
              <a:r>
                <a:rPr lang="en-US" sz="2800" dirty="0">
                  <a:solidFill>
                    <a:schemeClr val="bg1"/>
                  </a:solidFill>
                  <a:latin typeface="Calibri" pitchFamily="34" charset="0"/>
                  <a:cs typeface="Calibri" pitchFamily="34" charset="0"/>
                </a:rPr>
                <a:t>(0,2</a:t>
              </a:r>
              <a:r>
                <a:rPr lang="en-US" sz="2800" dirty="0">
                  <a:solidFill>
                    <a:schemeClr val="bg1"/>
                  </a:solidFill>
                  <a:latin typeface="Calibri" pitchFamily="34" charset="0"/>
                  <a:cs typeface="Calibri" pitchFamily="34" charset="0"/>
                </a:rPr>
                <a:t>);</a:t>
              </a:r>
            </a:p>
          </p:txBody>
        </p:sp>
        <p:sp>
          <p:nvSpPr>
            <p:cNvPr id="8" name="Rectangle 7"/>
            <p:cNvSpPr/>
            <p:nvPr/>
          </p:nvSpPr>
          <p:spPr>
            <a:xfrm>
              <a:off x="4683596" y="3466092"/>
              <a:ext cx="2746305" cy="553891"/>
            </a:xfrm>
            <a:prstGeom prst="rect">
              <a:avLst/>
            </a:prstGeom>
            <a:noFill/>
            <a:ln>
              <a:noFill/>
            </a:ln>
          </p:spPr>
          <p:txBody>
            <a:bodyPr wrap="none" lIns="121813" tIns="60907" rIns="121813" bIns="60907">
              <a:spAutoFit/>
            </a:bodyPr>
            <a:lstStyle/>
            <a:p>
              <a:r>
                <a:rPr lang="en-US" sz="2800" dirty="0">
                  <a:solidFill>
                    <a:schemeClr val="bg1"/>
                  </a:solidFill>
                  <a:latin typeface="Calibri" pitchFamily="34" charset="0"/>
                  <a:cs typeface="Calibri" pitchFamily="34" charset="0"/>
                </a:rPr>
                <a:t>extent&lt;2&gt; </a:t>
              </a:r>
              <a:r>
                <a:rPr lang="en-US" sz="2800" dirty="0">
                  <a:solidFill>
                    <a:schemeClr val="bg1"/>
                  </a:solidFill>
                  <a:latin typeface="Calibri" pitchFamily="34" charset="0"/>
                  <a:cs typeface="Calibri" pitchFamily="34" charset="0"/>
                </a:rPr>
                <a:t>e(3,4</a:t>
              </a:r>
              <a:r>
                <a:rPr lang="en-US" sz="2800" dirty="0">
                  <a:solidFill>
                    <a:schemeClr val="bg1"/>
                  </a:solidFill>
                  <a:latin typeface="Calibri" pitchFamily="34" charset="0"/>
                  <a:cs typeface="Calibri" pitchFamily="34" charset="0"/>
                </a:rPr>
                <a:t>);</a:t>
              </a:r>
            </a:p>
          </p:txBody>
        </p:sp>
      </p:grpSp>
      <p:sp>
        <p:nvSpPr>
          <p:cNvPr id="9" name="Rectangle 8"/>
          <p:cNvSpPr/>
          <p:nvPr/>
        </p:nvSpPr>
        <p:spPr>
          <a:xfrm>
            <a:off x="1069958" y="4873631"/>
            <a:ext cx="2473796" cy="553891"/>
          </a:xfrm>
          <a:prstGeom prst="rect">
            <a:avLst/>
          </a:prstGeom>
          <a:noFill/>
          <a:ln>
            <a:noFill/>
          </a:ln>
        </p:spPr>
        <p:txBody>
          <a:bodyPr wrap="none" lIns="121808" tIns="60904" rIns="121808" bIns="60904">
            <a:spAutoFit/>
          </a:bodyPr>
          <a:lstStyle/>
          <a:p>
            <a:r>
              <a:rPr lang="en-US" sz="2800" dirty="0">
                <a:solidFill>
                  <a:schemeClr val="bg1"/>
                </a:solidFill>
                <a:latin typeface="Calibri" pitchFamily="34" charset="0"/>
                <a:cs typeface="Calibri" pitchFamily="34" charset="0"/>
              </a:rPr>
              <a:t>extent&lt;1&gt; </a:t>
            </a:r>
            <a:r>
              <a:rPr lang="en-US" sz="2800" dirty="0">
                <a:solidFill>
                  <a:schemeClr val="bg1"/>
                </a:solidFill>
                <a:latin typeface="Calibri" pitchFamily="34" charset="0"/>
                <a:cs typeface="Calibri" pitchFamily="34" charset="0"/>
              </a:rPr>
              <a:t>e(6</a:t>
            </a:r>
            <a:r>
              <a:rPr lang="en-US" sz="2800" dirty="0">
                <a:solidFill>
                  <a:schemeClr val="bg1"/>
                </a:solidFill>
                <a:latin typeface="Calibri" pitchFamily="34" charset="0"/>
                <a:cs typeface="Calibri" pitchFamily="34" charset="0"/>
              </a:rPr>
              <a:t>);</a:t>
            </a: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87000"/>
                    </a14:imgEffect>
                  </a14:imgLayer>
                </a14:imgProps>
              </a:ext>
              <a:ext uri="{28A0092B-C50C-407E-A947-70E740481C1C}">
                <a14:useLocalDpi xmlns:a14="http://schemas.microsoft.com/office/drawing/2010/main" val="0"/>
              </a:ext>
            </a:extLst>
          </a:blip>
          <a:stretch>
            <a:fillRect/>
          </a:stretch>
        </p:blipFill>
        <p:spPr>
          <a:xfrm>
            <a:off x="1009824" y="3248137"/>
            <a:ext cx="9960120" cy="1687161"/>
          </a:xfrm>
          <a:prstGeom prst="rect">
            <a:avLst/>
          </a:prstGeom>
          <a:noFill/>
        </p:spPr>
      </p:pic>
      <p:sp>
        <p:nvSpPr>
          <p:cNvPr id="14" name="Rectangle 13"/>
          <p:cNvSpPr/>
          <p:nvPr/>
        </p:nvSpPr>
        <p:spPr>
          <a:xfrm>
            <a:off x="1588" y="6224491"/>
            <a:ext cx="12187237" cy="384719"/>
          </a:xfrm>
          <a:prstGeom prst="rect">
            <a:avLst/>
          </a:prstGeom>
        </p:spPr>
        <p:txBody>
          <a:bodyPr wrap="square" lIns="91436" tIns="45719" rIns="91436" bIns="45719">
            <a:spAutoFit/>
          </a:bodyPr>
          <a:lstStyle/>
          <a:p>
            <a:pPr algn="ctr"/>
            <a:r>
              <a:rPr lang="en-US" dirty="0">
                <a:hlinkClick r:id="rId6"/>
              </a:rPr>
              <a:t>http://</a:t>
            </a:r>
            <a:r>
              <a:rPr lang="en-US" dirty="0" smtClean="0">
                <a:hlinkClick r:id="rId6"/>
              </a:rPr>
              <a:t>www.danielmoth.com/Blog/concurrencyindex-From-Amph.aspx</a:t>
            </a:r>
            <a:r>
              <a:rPr lang="en-US" dirty="0" smtClean="0"/>
              <a:t> </a:t>
            </a:r>
            <a:endParaRPr lang="en-US" dirty="0"/>
          </a:p>
        </p:txBody>
      </p:sp>
      <p:sp>
        <p:nvSpPr>
          <p:cNvPr id="15" name="Rectangle 14"/>
          <p:cNvSpPr/>
          <p:nvPr/>
        </p:nvSpPr>
        <p:spPr>
          <a:xfrm>
            <a:off x="0" y="6488669"/>
            <a:ext cx="12188825" cy="384719"/>
          </a:xfrm>
          <a:prstGeom prst="rect">
            <a:avLst/>
          </a:prstGeom>
        </p:spPr>
        <p:txBody>
          <a:bodyPr wrap="square" lIns="91436" tIns="45719" rIns="91436" bIns="45719">
            <a:spAutoFit/>
          </a:bodyPr>
          <a:lstStyle/>
          <a:p>
            <a:pPr algn="ctr"/>
            <a:r>
              <a:rPr lang="en-US" dirty="0">
                <a:hlinkClick r:id="rId7"/>
              </a:rPr>
              <a:t>http://</a:t>
            </a:r>
            <a:r>
              <a:rPr lang="en-US" dirty="0" smtClean="0">
                <a:hlinkClick r:id="rId7"/>
              </a:rPr>
              <a:t>www.danielmoth.com/Blog/concurrencyextent-From-Amph.aspx</a:t>
            </a:r>
            <a:r>
              <a:rPr lang="en-US" dirty="0" smtClean="0"/>
              <a:t> </a:t>
            </a:r>
            <a:endParaRPr lang="en-US" dirty="0"/>
          </a:p>
        </p:txBody>
      </p:sp>
    </p:spTree>
    <p:custDataLst>
      <p:tags r:id="rId1"/>
    </p:custDataLst>
    <p:extLst>
      <p:ext uri="{BB962C8B-B14F-4D97-AF65-F5344CB8AC3E}">
        <p14:creationId xmlns:p14="http://schemas.microsoft.com/office/powerpoint/2010/main" val="1659461243"/>
      </p:ext>
    </p:extLst>
  </p:cSld>
  <p:clrMapOvr>
    <a:masterClrMapping/>
  </p:clrMapOvr>
  <mc:AlternateContent xmlns:mc="http://schemas.openxmlformats.org/markup-compatibility/2006" xmlns:p14="http://schemas.microsoft.com/office/powerpoint/2010/main">
    <mc:Choice Requires="p14">
      <p:transition spd="med" p14:dur="700" advTm="190511">
        <p:fade/>
      </p:transition>
    </mc:Choice>
    <mc:Fallback xmlns="">
      <p:transition spd="med" advTm="1905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19113" y="1447799"/>
            <a:ext cx="11149013" cy="3151632"/>
          </a:xfrm>
        </p:spPr>
        <p:txBody>
          <a:bodyPr/>
          <a:lstStyle/>
          <a:p>
            <a:r>
              <a:rPr lang="en-US" dirty="0" smtClean="0"/>
              <a:t>View on existing data on the CPU or GPU</a:t>
            </a:r>
          </a:p>
          <a:p>
            <a:r>
              <a:rPr lang="en-US" dirty="0" smtClean="0"/>
              <a:t>Dense in least significant dimension</a:t>
            </a:r>
          </a:p>
          <a:p>
            <a:r>
              <a:rPr lang="en-US" dirty="0" smtClean="0"/>
              <a:t>Of element T and rank N</a:t>
            </a:r>
          </a:p>
          <a:p>
            <a:r>
              <a:rPr lang="en-US" dirty="0" smtClean="0"/>
              <a:t>Requires extent</a:t>
            </a:r>
            <a:endParaRPr lang="en-US" dirty="0"/>
          </a:p>
          <a:p>
            <a:r>
              <a:rPr lang="en-US" dirty="0" smtClean="0"/>
              <a:t>Rectangular</a:t>
            </a:r>
          </a:p>
          <a:p>
            <a:r>
              <a:rPr lang="en-US" dirty="0" smtClean="0"/>
              <a:t>Access anywhere (implicit sync)</a:t>
            </a:r>
          </a:p>
        </p:txBody>
      </p:sp>
      <p:sp>
        <p:nvSpPr>
          <p:cNvPr id="19" name="TextBox 18"/>
          <p:cNvSpPr txBox="1"/>
          <p:nvPr/>
        </p:nvSpPr>
        <p:spPr>
          <a:xfrm>
            <a:off x="6674258" y="2836683"/>
            <a:ext cx="5455006" cy="3651986"/>
          </a:xfrm>
          <a:prstGeom prst="rect">
            <a:avLst/>
          </a:prstGeom>
          <a:solidFill>
            <a:schemeClr val="tx1"/>
          </a:solidFill>
        </p:spPr>
        <p:txBody>
          <a:bodyPr wrap="square" lIns="121808" tIns="60904" rIns="121808" bIns="60904" rtlCol="0">
            <a:spAutoFit/>
          </a:bodyPr>
          <a:lstStyle/>
          <a:p>
            <a:endParaRPr lang="en-US" dirty="0">
              <a:solidFill>
                <a:prstClr val="black"/>
              </a:solidFill>
              <a:latin typeface="+mn-lt"/>
            </a:endParaRPr>
          </a:p>
        </p:txBody>
      </p:sp>
      <p:sp>
        <p:nvSpPr>
          <p:cNvPr id="13" name="TextBox 12"/>
          <p:cNvSpPr txBox="1"/>
          <p:nvPr/>
        </p:nvSpPr>
        <p:spPr>
          <a:xfrm>
            <a:off x="6850695" y="2845455"/>
            <a:ext cx="5044928" cy="492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121808" tIns="60904" rIns="121808" bIns="60904" rtlCol="0">
            <a:spAutoFit/>
          </a:bodyPr>
          <a:lstStyle>
            <a:defPPr>
              <a:defRPr lang="en-US"/>
            </a:defPPr>
            <a:lvl1pPr defTabSz="1218076">
              <a:defRPr sz="2400" kern="0">
                <a:solidFill>
                  <a:schemeClr val="bg1"/>
                </a:solidFill>
                <a:latin typeface="Calibri" pitchFamily="34" charset="0"/>
                <a:cs typeface="Calibri" pitchFamily="34" charset="0"/>
              </a:defRPr>
            </a:lvl1pPr>
          </a:lstStyle>
          <a:p>
            <a:r>
              <a:rPr lang="en-US" dirty="0"/>
              <a:t>vector&lt;int&gt; v(10);</a:t>
            </a:r>
          </a:p>
        </p:txBody>
      </p:sp>
      <p:sp>
        <p:nvSpPr>
          <p:cNvPr id="14" name="TextBox 13"/>
          <p:cNvSpPr txBox="1"/>
          <p:nvPr/>
        </p:nvSpPr>
        <p:spPr>
          <a:xfrm>
            <a:off x="6783755" y="3715537"/>
            <a:ext cx="4897824" cy="8616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121808" tIns="60904" rIns="121808" bIns="60904" rtlCol="0">
            <a:spAutoFit/>
          </a:bodyPr>
          <a:lstStyle/>
          <a:p>
            <a:pPr defTabSz="1218076">
              <a:defRPr/>
            </a:pPr>
            <a:r>
              <a:rPr lang="en-US" sz="2400" kern="0" dirty="0">
                <a:solidFill>
                  <a:schemeClr val="bg1"/>
                </a:solidFill>
                <a:latin typeface="Calibri" pitchFamily="34" charset="0"/>
                <a:cs typeface="Calibri" pitchFamily="34" charset="0"/>
              </a:rPr>
              <a:t>   extent&lt;2&gt; e(2,5);</a:t>
            </a:r>
          </a:p>
          <a:p>
            <a:pPr defTabSz="1218076">
              <a:defRPr/>
            </a:pPr>
            <a:r>
              <a:rPr lang="en-US" sz="2400" kern="0" dirty="0">
                <a:solidFill>
                  <a:schemeClr val="bg1"/>
                </a:solidFill>
                <a:latin typeface="Calibri" pitchFamily="34" charset="0"/>
                <a:cs typeface="Calibri" pitchFamily="34" charset="0"/>
              </a:rPr>
              <a:t>   </a:t>
            </a:r>
            <a:r>
              <a:rPr lang="en-US" sz="2400" kern="0" dirty="0" err="1">
                <a:solidFill>
                  <a:schemeClr val="bg1"/>
                </a:solidFill>
                <a:latin typeface="Calibri" pitchFamily="34" charset="0"/>
                <a:cs typeface="Calibri" pitchFamily="34" charset="0"/>
              </a:rPr>
              <a:t>array_view</a:t>
            </a:r>
            <a:r>
              <a:rPr lang="en-US" sz="2400" kern="0" dirty="0">
                <a:solidFill>
                  <a:schemeClr val="bg1"/>
                </a:solidFill>
                <a:latin typeface="Calibri" pitchFamily="34" charset="0"/>
                <a:cs typeface="Calibri" pitchFamily="34" charset="0"/>
              </a:rPr>
              <a:t>&lt;int,2&gt; a(e, v);</a:t>
            </a:r>
          </a:p>
        </p:txBody>
      </p:sp>
      <p:cxnSp>
        <p:nvCxnSpPr>
          <p:cNvPr id="17" name="Straight Arrow Connector 16"/>
          <p:cNvCxnSpPr/>
          <p:nvPr/>
        </p:nvCxnSpPr>
        <p:spPr>
          <a:xfrm flipV="1">
            <a:off x="6817743" y="3688350"/>
            <a:ext cx="0" cy="9699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smtClean="0"/>
              <a:t>array_view&lt;T,N&gt;</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704131753"/>
              </p:ext>
            </p:extLst>
          </p:nvPr>
        </p:nvGraphicFramePr>
        <p:xfrm>
          <a:off x="6817743" y="3245451"/>
          <a:ext cx="5077880" cy="381000"/>
        </p:xfrm>
        <a:graphic>
          <a:graphicData uri="http://schemas.openxmlformats.org/drawingml/2006/table">
            <a:tbl>
              <a:tblPr/>
              <a:tblGrid>
                <a:gridCol w="507788"/>
                <a:gridCol w="507788"/>
                <a:gridCol w="507788"/>
                <a:gridCol w="507788"/>
                <a:gridCol w="507788"/>
                <a:gridCol w="507788"/>
                <a:gridCol w="507788"/>
                <a:gridCol w="507788"/>
                <a:gridCol w="507788"/>
                <a:gridCol w="507788"/>
              </a:tblGrid>
              <a:tr h="381000">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79901998"/>
              </p:ext>
            </p:extLst>
          </p:nvPr>
        </p:nvGraphicFramePr>
        <p:xfrm>
          <a:off x="6869603" y="4725241"/>
          <a:ext cx="2538940" cy="762000"/>
        </p:xfrm>
        <a:graphic>
          <a:graphicData uri="http://schemas.openxmlformats.org/drawingml/2006/table">
            <a:tbl>
              <a:tblPr/>
              <a:tblGrid>
                <a:gridCol w="507788"/>
                <a:gridCol w="507788"/>
                <a:gridCol w="507788"/>
                <a:gridCol w="507788"/>
                <a:gridCol w="507788"/>
              </a:tblGrid>
              <a:tr h="381000">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r>
              <a:tr h="381000">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900" kern="1200" dirty="0">
                        <a:ln w="19050">
                          <a:solidFill>
                            <a:schemeClr val="tx1"/>
                          </a:solidFill>
                        </a:ln>
                        <a:solidFill>
                          <a:schemeClr val="tx1"/>
                        </a:solidFill>
                        <a:latin typeface="+mn-lt"/>
                        <a:ea typeface="+mn-ea"/>
                        <a:cs typeface="+mn-cs"/>
                      </a:endParaRPr>
                    </a:p>
                  </a:txBody>
                  <a:tcP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r>
            </a:tbl>
          </a:graphicData>
        </a:graphic>
      </p:graphicFrame>
      <p:cxnSp>
        <p:nvCxnSpPr>
          <p:cNvPr id="16" name="Straight Arrow Connector 15"/>
          <p:cNvCxnSpPr/>
          <p:nvPr/>
        </p:nvCxnSpPr>
        <p:spPr>
          <a:xfrm flipV="1">
            <a:off x="9414449" y="3688350"/>
            <a:ext cx="2401660" cy="17881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6897099" y="5581819"/>
            <a:ext cx="5232165" cy="861667"/>
          </a:xfrm>
          <a:prstGeom prst="rect">
            <a:avLst/>
          </a:prstGeom>
        </p:spPr>
        <p:txBody>
          <a:bodyPr wrap="square" lIns="121808" tIns="60904" rIns="121808" bIns="60904">
            <a:spAutoFit/>
          </a:bodyPr>
          <a:lstStyle/>
          <a:p>
            <a:pPr defTabSz="1218076">
              <a:defRPr/>
            </a:pPr>
            <a:r>
              <a:rPr lang="en-US" sz="2400" kern="0" dirty="0">
                <a:solidFill>
                  <a:schemeClr val="bg1"/>
                </a:solidFill>
                <a:latin typeface="Calibri" pitchFamily="34" charset="0"/>
                <a:cs typeface="Calibri" pitchFamily="34" charset="0"/>
              </a:rPr>
              <a:t>//above two lines can </a:t>
            </a:r>
            <a:r>
              <a:rPr lang="en-US" sz="2400" kern="0" dirty="0">
                <a:solidFill>
                  <a:schemeClr val="bg1"/>
                </a:solidFill>
                <a:latin typeface="Calibri" pitchFamily="34" charset="0"/>
                <a:cs typeface="Calibri" pitchFamily="34" charset="0"/>
              </a:rPr>
              <a:t>also be written</a:t>
            </a:r>
            <a:endParaRPr lang="en-US" sz="2400" kern="0" dirty="0">
              <a:solidFill>
                <a:schemeClr val="bg1"/>
              </a:solidFill>
              <a:latin typeface="Calibri" pitchFamily="34" charset="0"/>
              <a:cs typeface="Calibri" pitchFamily="34" charset="0"/>
            </a:endParaRPr>
          </a:p>
          <a:p>
            <a:pPr defTabSz="1218076">
              <a:defRPr/>
            </a:pPr>
            <a:r>
              <a:rPr lang="en-US" sz="2400" kern="0" dirty="0">
                <a:solidFill>
                  <a:schemeClr val="bg1"/>
                </a:solidFill>
                <a:latin typeface="Calibri" pitchFamily="34" charset="0"/>
                <a:cs typeface="Calibri" pitchFamily="34" charset="0"/>
              </a:rPr>
              <a:t>//</a:t>
            </a:r>
            <a:r>
              <a:rPr lang="en-US" sz="2400" kern="0" dirty="0" err="1">
                <a:solidFill>
                  <a:schemeClr val="bg1"/>
                </a:solidFill>
                <a:latin typeface="Calibri" pitchFamily="34" charset="0"/>
                <a:cs typeface="Calibri" pitchFamily="34" charset="0"/>
              </a:rPr>
              <a:t>array_view</a:t>
            </a:r>
            <a:r>
              <a:rPr lang="en-US" sz="2400" kern="0" dirty="0">
                <a:solidFill>
                  <a:schemeClr val="bg1"/>
                </a:solidFill>
                <a:latin typeface="Calibri" pitchFamily="34" charset="0"/>
                <a:cs typeface="Calibri" pitchFamily="34" charset="0"/>
              </a:rPr>
              <a:t>&lt;int,2&gt; a(2,5,v);</a:t>
            </a:r>
          </a:p>
        </p:txBody>
      </p:sp>
      <p:sp>
        <p:nvSpPr>
          <p:cNvPr id="18" name="TextBox 17"/>
          <p:cNvSpPr txBox="1"/>
          <p:nvPr/>
        </p:nvSpPr>
        <p:spPr>
          <a:xfrm>
            <a:off x="934301" y="4852897"/>
            <a:ext cx="5600064" cy="1600331"/>
          </a:xfrm>
          <a:prstGeom prst="rect">
            <a:avLst/>
          </a:prstGeom>
          <a:solidFill>
            <a:schemeClr val="tx1"/>
          </a:solidFill>
        </p:spPr>
        <p:txBody>
          <a:bodyPr wrap="square" lIns="121808" tIns="60904" rIns="121808" bIns="60904" rtlCol="0">
            <a:spAutoFit/>
          </a:bodyPr>
          <a:lstStyle>
            <a:defPPr>
              <a:defRPr lang="en-US"/>
            </a:defPPr>
            <a:lvl1pPr>
              <a:defRPr sz="2100">
                <a:solidFill>
                  <a:schemeClr val="bg1"/>
                </a:solidFill>
                <a:latin typeface="Calibri" pitchFamily="34" charset="0"/>
                <a:cs typeface="Calibr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400" dirty="0"/>
              <a:t>index&lt;2</a:t>
            </a:r>
            <a:r>
              <a:rPr lang="en-US" sz="2400" dirty="0"/>
              <a:t>&gt; </a:t>
            </a:r>
            <a:r>
              <a:rPr lang="en-US" sz="2400" dirty="0" err="1"/>
              <a:t>i</a:t>
            </a:r>
            <a:r>
              <a:rPr lang="en-US" sz="2400" dirty="0"/>
              <a:t>(1,3); </a:t>
            </a:r>
          </a:p>
          <a:p>
            <a:endParaRPr lang="en-US" sz="2400" dirty="0"/>
          </a:p>
          <a:p>
            <a:r>
              <a:rPr lang="en-US" sz="2400" dirty="0" err="1"/>
              <a:t>int</a:t>
            </a:r>
            <a:r>
              <a:rPr lang="en-US" sz="2400" dirty="0"/>
              <a:t> </a:t>
            </a:r>
            <a:r>
              <a:rPr lang="en-US" sz="2400" dirty="0"/>
              <a:t>o = a[i]; </a:t>
            </a:r>
            <a:r>
              <a:rPr lang="en-US" sz="2400" dirty="0"/>
              <a:t>// or </a:t>
            </a:r>
            <a:r>
              <a:rPr lang="en-US" sz="2400" dirty="0"/>
              <a:t>a[</a:t>
            </a:r>
            <a:r>
              <a:rPr lang="en-US" sz="2400" dirty="0" err="1"/>
              <a:t>i</a:t>
            </a:r>
            <a:r>
              <a:rPr lang="en-US" sz="2400" dirty="0"/>
              <a:t>] = 16</a:t>
            </a:r>
            <a:r>
              <a:rPr lang="en-US" sz="2400" dirty="0"/>
              <a:t>;</a:t>
            </a:r>
          </a:p>
          <a:p>
            <a:r>
              <a:rPr lang="en-US" sz="2400" dirty="0"/>
              <a:t>//or </a:t>
            </a:r>
            <a:r>
              <a:rPr lang="en-US" sz="2400" dirty="0" err="1"/>
              <a:t>int</a:t>
            </a:r>
            <a:r>
              <a:rPr lang="en-US" sz="2400" dirty="0"/>
              <a:t> </a:t>
            </a:r>
            <a:r>
              <a:rPr lang="en-US" sz="2400" dirty="0"/>
              <a:t>o = </a:t>
            </a:r>
            <a:r>
              <a:rPr lang="en-US" sz="2400" dirty="0"/>
              <a:t>a(1, 3);</a:t>
            </a:r>
            <a:endParaRPr lang="en-US" sz="2400" dirty="0"/>
          </a:p>
        </p:txBody>
      </p:sp>
      <p:sp>
        <p:nvSpPr>
          <p:cNvPr id="20" name="Rectangle 19"/>
          <p:cNvSpPr/>
          <p:nvPr/>
        </p:nvSpPr>
        <p:spPr>
          <a:xfrm>
            <a:off x="0" y="6488669"/>
            <a:ext cx="12188825" cy="384719"/>
          </a:xfrm>
          <a:prstGeom prst="rect">
            <a:avLst/>
          </a:prstGeom>
        </p:spPr>
        <p:txBody>
          <a:bodyPr wrap="square" lIns="91436" tIns="45719" rIns="91436" bIns="45719">
            <a:spAutoFit/>
          </a:bodyPr>
          <a:lstStyle/>
          <a:p>
            <a:pPr algn="ctr"/>
            <a:r>
              <a:rPr lang="en-US" dirty="0">
                <a:hlinkClick r:id="rId4"/>
              </a:rPr>
              <a:t>http://</a:t>
            </a:r>
            <a:r>
              <a:rPr lang="en-US" dirty="0" smtClean="0">
                <a:hlinkClick r:id="rId4"/>
              </a:rPr>
              <a:t>www.danielmoth.com/Blog/array-And-Arrayview-From-Amph.aspx</a:t>
            </a:r>
            <a:r>
              <a:rPr lang="en-US" dirty="0" smtClean="0"/>
              <a:t> </a:t>
            </a:r>
            <a:endParaRPr lang="en-US" dirty="0"/>
          </a:p>
        </p:txBody>
      </p:sp>
    </p:spTree>
    <p:custDataLst>
      <p:tags r:id="rId1"/>
    </p:custDataLst>
    <p:extLst>
      <p:ext uri="{BB962C8B-B14F-4D97-AF65-F5344CB8AC3E}">
        <p14:creationId xmlns:p14="http://schemas.microsoft.com/office/powerpoint/2010/main" val="1272102117"/>
      </p:ext>
    </p:extLst>
  </p:cSld>
  <p:clrMapOvr>
    <a:masterClrMapping/>
  </p:clrMapOvr>
  <mc:AlternateContent xmlns:mc="http://schemas.openxmlformats.org/markup-compatibility/2006" xmlns:p14="http://schemas.microsoft.com/office/powerpoint/2010/main">
    <mc:Choice Requires="p14">
      <p:transition spd="med" p14:dur="700" advTm="147616">
        <p:fade/>
      </p:transition>
    </mc:Choice>
    <mc:Fallback xmlns="">
      <p:transition spd="med" advTm="1476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4" grpId="0"/>
      <p:bldP spid="6"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76313" y="2819401"/>
            <a:ext cx="6307276" cy="3139215"/>
          </a:xfrm>
          <a:prstGeom prst="rect">
            <a:avLst/>
          </a:prstGeom>
          <a:solidFill>
            <a:schemeClr val="tx1"/>
          </a:solidFill>
        </p:spPr>
        <p:txBody>
          <a:bodyPr wrap="square" lIns="121808" tIns="60904" rIns="121808" bIns="60904" rtlCol="0">
            <a:spAutoFit/>
          </a:bodyPr>
          <a:lstStyle/>
          <a:p>
            <a:pPr marL="609063" indent="-609063">
              <a:buFont typeface="+mj-lt"/>
              <a:buAutoNum type="arabicPeriod"/>
            </a:pPr>
            <a:r>
              <a:rPr lang="en-US" sz="2800" dirty="0">
                <a:solidFill>
                  <a:schemeClr val="bg1"/>
                </a:solidFill>
                <a:latin typeface="Calibri" pitchFamily="34" charset="0"/>
                <a:cs typeface="Calibri" pitchFamily="34" charset="0"/>
              </a:rPr>
              <a:t>parallel_for_each( </a:t>
            </a:r>
          </a:p>
          <a:p>
            <a:pPr marL="609063" indent="-609063">
              <a:buFont typeface="+mj-lt"/>
              <a:buAutoNum type="arabicPeriod"/>
            </a:pPr>
            <a:r>
              <a:rPr lang="en-US" sz="2800" dirty="0">
                <a:solidFill>
                  <a:schemeClr val="bg1"/>
                </a:solidFill>
                <a:latin typeface="Calibri" pitchFamily="34" charset="0"/>
                <a:cs typeface="Calibri" pitchFamily="34" charset="0"/>
              </a:rPr>
              <a:t>	</a:t>
            </a:r>
            <a:r>
              <a:rPr lang="en-US" sz="2800" dirty="0">
                <a:solidFill>
                  <a:schemeClr val="accent2">
                    <a:lumMod val="75000"/>
                  </a:schemeClr>
                </a:solidFill>
                <a:latin typeface="Calibri" pitchFamily="34" charset="0"/>
                <a:cs typeface="Calibri" pitchFamily="34" charset="0"/>
              </a:rPr>
              <a:t>e</a:t>
            </a:r>
            <a:r>
              <a:rPr lang="en-US" sz="2800" dirty="0">
                <a:solidFill>
                  <a:schemeClr val="bg1"/>
                </a:solidFill>
                <a:latin typeface="Calibri" pitchFamily="34" charset="0"/>
                <a:cs typeface="Calibri" pitchFamily="34" charset="0"/>
              </a:rPr>
              <a:t>,    //</a:t>
            </a:r>
            <a:r>
              <a:rPr lang="en-US" sz="2800" dirty="0">
                <a:solidFill>
                  <a:schemeClr val="accent2">
                    <a:lumMod val="75000"/>
                  </a:schemeClr>
                </a:solidFill>
                <a:latin typeface="Calibri" pitchFamily="34" charset="0"/>
                <a:cs typeface="Calibri" pitchFamily="34" charset="0"/>
              </a:rPr>
              <a:t>e</a:t>
            </a:r>
            <a:r>
              <a:rPr lang="en-US" sz="2800" dirty="0">
                <a:solidFill>
                  <a:schemeClr val="bg1"/>
                </a:solidFill>
                <a:latin typeface="Calibri" pitchFamily="34" charset="0"/>
                <a:cs typeface="Calibri" pitchFamily="34" charset="0"/>
              </a:rPr>
              <a:t> is of type </a:t>
            </a:r>
            <a:r>
              <a:rPr lang="en-US" sz="2800" dirty="0">
                <a:solidFill>
                  <a:schemeClr val="accent2">
                    <a:lumMod val="75000"/>
                  </a:schemeClr>
                </a:solidFill>
                <a:latin typeface="Calibri" pitchFamily="34" charset="0"/>
                <a:cs typeface="Calibri" pitchFamily="34" charset="0"/>
              </a:rPr>
              <a:t>extent&lt;N</a:t>
            </a:r>
            <a:r>
              <a:rPr lang="en-US" sz="2800" dirty="0">
                <a:solidFill>
                  <a:schemeClr val="accent2">
                    <a:lumMod val="75000"/>
                  </a:schemeClr>
                </a:solidFill>
                <a:latin typeface="Calibri" pitchFamily="34" charset="0"/>
                <a:cs typeface="Calibri" pitchFamily="34" charset="0"/>
              </a:rPr>
              <a:t>&gt;</a:t>
            </a:r>
            <a:endParaRPr lang="en-US" sz="2800" dirty="0">
              <a:solidFill>
                <a:schemeClr val="bg1"/>
              </a:solidFill>
              <a:latin typeface="Calibri" pitchFamily="34" charset="0"/>
              <a:cs typeface="Calibri" pitchFamily="34" charset="0"/>
            </a:endParaRPr>
          </a:p>
          <a:p>
            <a:pPr marL="609063" indent="-609063">
              <a:buFont typeface="+mj-lt"/>
              <a:buAutoNum type="arabicPeriod"/>
            </a:pPr>
            <a:r>
              <a:rPr lang="en-US" sz="2800" dirty="0">
                <a:solidFill>
                  <a:schemeClr val="bg1"/>
                </a:solidFill>
                <a:latin typeface="Calibri" pitchFamily="34" charset="0"/>
                <a:cs typeface="Calibri" pitchFamily="34" charset="0"/>
              </a:rPr>
              <a:t>	[ </a:t>
            </a:r>
            <a:r>
              <a:rPr lang="en-US" sz="2800" dirty="0">
                <a:solidFill>
                  <a:schemeClr val="bg1"/>
                </a:solidFill>
                <a:latin typeface="Calibri" pitchFamily="34" charset="0"/>
                <a:cs typeface="Calibri" pitchFamily="34" charset="0"/>
              </a:rPr>
              <a:t>](</a:t>
            </a:r>
            <a:r>
              <a:rPr lang="en-US" sz="2800" dirty="0">
                <a:solidFill>
                  <a:schemeClr val="accent3">
                    <a:lumMod val="75000"/>
                  </a:schemeClr>
                </a:solidFill>
                <a:latin typeface="Calibri" pitchFamily="34" charset="0"/>
                <a:cs typeface="Calibri" pitchFamily="34" charset="0"/>
              </a:rPr>
              <a:t>index&lt;N&gt; </a:t>
            </a:r>
            <a:r>
              <a:rPr lang="en-US" sz="2800" dirty="0" err="1">
                <a:solidFill>
                  <a:schemeClr val="accent3">
                    <a:lumMod val="75000"/>
                  </a:schemeClr>
                </a:solidFill>
                <a:latin typeface="Calibri" pitchFamily="34" charset="0"/>
                <a:cs typeface="Calibri" pitchFamily="34" charset="0"/>
              </a:rPr>
              <a:t>idx</a:t>
            </a:r>
            <a:r>
              <a:rPr lang="en-US" sz="2800" dirty="0">
                <a:solidFill>
                  <a:schemeClr val="bg1"/>
                </a:solidFill>
                <a:latin typeface="Calibri" pitchFamily="34" charset="0"/>
                <a:cs typeface="Calibri" pitchFamily="34" charset="0"/>
              </a:rPr>
              <a:t>) </a:t>
            </a:r>
            <a:r>
              <a:rPr lang="en-US" sz="2800" dirty="0">
                <a:solidFill>
                  <a:schemeClr val="accent5">
                    <a:lumMod val="50000"/>
                  </a:schemeClr>
                </a:solidFill>
                <a:latin typeface="Calibri" pitchFamily="34" charset="0"/>
                <a:cs typeface="Calibri" pitchFamily="34" charset="0"/>
              </a:rPr>
              <a:t>restrict(amp)</a:t>
            </a:r>
            <a:r>
              <a:rPr lang="en-US" sz="2800" dirty="0">
                <a:solidFill>
                  <a:schemeClr val="bg1"/>
                </a:solidFill>
                <a:latin typeface="Calibri" pitchFamily="34" charset="0"/>
                <a:cs typeface="Calibri" pitchFamily="34" charset="0"/>
              </a:rPr>
              <a:t> </a:t>
            </a:r>
            <a:endParaRPr lang="en-US" sz="2800" dirty="0">
              <a:solidFill>
                <a:schemeClr val="bg1"/>
              </a:solidFill>
              <a:latin typeface="Calibri" pitchFamily="34" charset="0"/>
              <a:cs typeface="Calibri" pitchFamily="34" charset="0"/>
            </a:endParaRPr>
          </a:p>
          <a:p>
            <a:r>
              <a:rPr lang="en-US" sz="2800" dirty="0">
                <a:solidFill>
                  <a:schemeClr val="bg1"/>
                </a:solidFill>
                <a:latin typeface="Calibri" pitchFamily="34" charset="0"/>
                <a:cs typeface="Calibri" pitchFamily="34" charset="0"/>
              </a:rPr>
              <a:t>	{</a:t>
            </a:r>
          </a:p>
          <a:p>
            <a:r>
              <a:rPr lang="en-US" sz="2800" dirty="0">
                <a:solidFill>
                  <a:schemeClr val="bg1"/>
                </a:solidFill>
                <a:latin typeface="Calibri" pitchFamily="34" charset="0"/>
                <a:cs typeface="Calibri" pitchFamily="34" charset="0"/>
              </a:rPr>
              <a:t>	      // kernel code</a:t>
            </a:r>
          </a:p>
          <a:p>
            <a:r>
              <a:rPr lang="en-US" sz="2800" dirty="0">
                <a:solidFill>
                  <a:schemeClr val="bg1"/>
                </a:solidFill>
                <a:latin typeface="Calibri" pitchFamily="34" charset="0"/>
                <a:cs typeface="Calibri" pitchFamily="34" charset="0"/>
              </a:rPr>
              <a:t>	}</a:t>
            </a:r>
          </a:p>
          <a:p>
            <a:pPr marL="609063" indent="-609063">
              <a:buFont typeface="+mj-lt"/>
              <a:buAutoNum type="arabicPeriod"/>
            </a:pPr>
            <a:r>
              <a:rPr lang="en-US" sz="2800" dirty="0">
                <a:solidFill>
                  <a:schemeClr val="bg1"/>
                </a:solidFill>
                <a:latin typeface="Calibri" pitchFamily="34" charset="0"/>
                <a:cs typeface="Calibri" pitchFamily="34" charset="0"/>
              </a:rPr>
              <a:t>);</a:t>
            </a:r>
          </a:p>
        </p:txBody>
      </p:sp>
      <p:sp>
        <p:nvSpPr>
          <p:cNvPr id="2" name="Title 1"/>
          <p:cNvSpPr>
            <a:spLocks noGrp="1"/>
          </p:cNvSpPr>
          <p:nvPr>
            <p:ph type="title"/>
          </p:nvPr>
        </p:nvSpPr>
        <p:spPr/>
        <p:txBody>
          <a:bodyPr/>
          <a:lstStyle/>
          <a:p>
            <a:r>
              <a:rPr lang="en-US" smtClean="0"/>
              <a:t>parallel_for_each</a:t>
            </a:r>
            <a:endParaRPr lang="en-US" dirty="0"/>
          </a:p>
        </p:txBody>
      </p:sp>
      <p:sp>
        <p:nvSpPr>
          <p:cNvPr id="3" name="Content Placeholder 2"/>
          <p:cNvSpPr>
            <a:spLocks noGrp="1"/>
          </p:cNvSpPr>
          <p:nvPr>
            <p:ph idx="1"/>
          </p:nvPr>
        </p:nvSpPr>
        <p:spPr>
          <a:xfrm>
            <a:off x="519113" y="1447800"/>
            <a:ext cx="11149013" cy="984885"/>
          </a:xfrm>
        </p:spPr>
        <p:txBody>
          <a:bodyPr/>
          <a:lstStyle/>
          <a:p>
            <a:r>
              <a:rPr lang="en-US" dirty="0" smtClean="0"/>
              <a:t>Executes the kernel for each point in the extent</a:t>
            </a:r>
          </a:p>
          <a:p>
            <a:r>
              <a:rPr lang="en-US" dirty="0" smtClean="0"/>
              <a:t>As-if synchronous in terms of visible side-effects</a:t>
            </a:r>
          </a:p>
        </p:txBody>
      </p:sp>
      <p:sp>
        <p:nvSpPr>
          <p:cNvPr id="5" name="Rectangle 4"/>
          <p:cNvSpPr/>
          <p:nvPr/>
        </p:nvSpPr>
        <p:spPr>
          <a:xfrm>
            <a:off x="0" y="6488669"/>
            <a:ext cx="12188825" cy="384719"/>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www.danielmoth.com/Blog/parallelforeach-From-Amph-Part-1.aspx</a:t>
            </a:r>
            <a:r>
              <a:rPr lang="en-US" dirty="0" smtClean="0"/>
              <a:t> </a:t>
            </a:r>
            <a:endParaRPr lang="en-US" dirty="0"/>
          </a:p>
        </p:txBody>
      </p:sp>
    </p:spTree>
    <p:extLst>
      <p:ext uri="{BB962C8B-B14F-4D97-AF65-F5344CB8AC3E}">
        <p14:creationId xmlns:p14="http://schemas.microsoft.com/office/powerpoint/2010/main" val="3013344639"/>
      </p:ext>
    </p:extLst>
  </p:cSld>
  <p:clrMapOvr>
    <a:masterClrMapping/>
  </p:clrMapOvr>
  <mc:AlternateContent xmlns:mc="http://schemas.openxmlformats.org/markup-compatibility/2006" xmlns:p14="http://schemas.microsoft.com/office/powerpoint/2010/main">
    <mc:Choice Requires="p14">
      <p:transition spd="med" p14:dur="700" advTm="535455">
        <p:fade/>
      </p:transition>
    </mc:Choice>
    <mc:Fallback xmlns="">
      <p:transition spd="med" advTm="535455">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 . . . )</a:t>
            </a:r>
            <a:endParaRPr lang="en-US" dirty="0"/>
          </a:p>
        </p:txBody>
      </p:sp>
      <p:sp>
        <p:nvSpPr>
          <p:cNvPr id="3" name="Content Placeholder 2"/>
          <p:cNvSpPr>
            <a:spLocks noGrp="1"/>
          </p:cNvSpPr>
          <p:nvPr>
            <p:ph idx="1"/>
          </p:nvPr>
        </p:nvSpPr>
        <p:spPr>
          <a:xfrm>
            <a:off x="519113" y="1447801"/>
            <a:ext cx="11149013" cy="4475071"/>
          </a:xfrm>
        </p:spPr>
        <p:txBody>
          <a:bodyPr/>
          <a:lstStyle/>
          <a:p>
            <a:r>
              <a:rPr lang="en-US" dirty="0" smtClean="0"/>
              <a:t>Applies to functions (including lambdas)</a:t>
            </a:r>
          </a:p>
          <a:p>
            <a:endParaRPr lang="en-US" dirty="0"/>
          </a:p>
          <a:p>
            <a:r>
              <a:rPr lang="en-US" i="1" dirty="0"/>
              <a:t>restrict(…)</a:t>
            </a:r>
            <a:r>
              <a:rPr lang="en-US" dirty="0"/>
              <a:t> informs the compiler to enforce language restrictions</a:t>
            </a:r>
          </a:p>
          <a:p>
            <a:pPr lvl="1"/>
            <a:r>
              <a:rPr lang="en-US" dirty="0"/>
              <a:t>e.g., target-specific </a:t>
            </a:r>
            <a:r>
              <a:rPr lang="en-US" dirty="0" smtClean="0"/>
              <a:t>restrictions, optimizations, special code-gen</a:t>
            </a:r>
            <a:endParaRPr lang="en-US" dirty="0"/>
          </a:p>
          <a:p>
            <a:endParaRPr lang="en-US" dirty="0" smtClean="0"/>
          </a:p>
          <a:p>
            <a:r>
              <a:rPr lang="en-US" dirty="0" smtClean="0"/>
              <a:t>In </a:t>
            </a:r>
            <a:r>
              <a:rPr lang="en-US" dirty="0"/>
              <a:t>1</a:t>
            </a:r>
            <a:r>
              <a:rPr lang="en-US" baseline="30000" dirty="0"/>
              <a:t>st</a:t>
            </a:r>
            <a:r>
              <a:rPr lang="en-US" dirty="0"/>
              <a:t> release we are only </a:t>
            </a:r>
            <a:r>
              <a:rPr lang="en-US" dirty="0" smtClean="0"/>
              <a:t>implementing two options</a:t>
            </a:r>
          </a:p>
          <a:p>
            <a:pPr lvl="1"/>
            <a:r>
              <a:rPr lang="en-US" i="1" dirty="0" smtClean="0"/>
              <a:t>cpu</a:t>
            </a:r>
            <a:r>
              <a:rPr lang="en-US" dirty="0" smtClean="0"/>
              <a:t>  – the implicit default</a:t>
            </a:r>
          </a:p>
          <a:p>
            <a:pPr lvl="1"/>
            <a:r>
              <a:rPr lang="en-US" i="1" dirty="0" smtClean="0"/>
              <a:t>amp</a:t>
            </a:r>
            <a:r>
              <a:rPr lang="en-US" dirty="0" smtClean="0"/>
              <a:t> – checks that the function conforms to C++ AMP restrictions</a:t>
            </a:r>
            <a:endParaRPr lang="en-US" i="1" dirty="0"/>
          </a:p>
        </p:txBody>
      </p:sp>
      <p:pic>
        <p:nvPicPr>
          <p:cNvPr id="4100" name="Picture 4" descr="http://upload.wikimedia.org/wikipedia/commons/thumb/b/b0/Venn_A_subset_B.svg/2000px-Venn_A_subset_B.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3018" y="71062"/>
            <a:ext cx="1991783" cy="199178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1" y="6519445"/>
            <a:ext cx="12114800" cy="338555"/>
          </a:xfrm>
          <a:prstGeom prst="rect">
            <a:avLst/>
          </a:prstGeom>
        </p:spPr>
        <p:txBody>
          <a:bodyPr wrap="square" lIns="91436" tIns="45719" rIns="91436" bIns="45719">
            <a:spAutoFit/>
          </a:bodyPr>
          <a:lstStyle/>
          <a:p>
            <a:pPr algn="ctr"/>
            <a:r>
              <a:rPr lang="en-US" sz="1600" dirty="0">
                <a:hlinkClick r:id="rId4"/>
              </a:rPr>
              <a:t>http://</a:t>
            </a:r>
            <a:r>
              <a:rPr lang="en-US" sz="1600" dirty="0">
                <a:hlinkClick r:id="rId4"/>
              </a:rPr>
              <a:t>blogs.msdn.com/b/nativeconcurrency/archive/2011/09/05/restrict-a-key-new-language-feature-introduced-with-c-amp.aspx</a:t>
            </a:r>
            <a:r>
              <a:rPr lang="en-US" sz="1600" dirty="0"/>
              <a:t> </a:t>
            </a:r>
            <a:endParaRPr lang="en-US" sz="1600" dirty="0"/>
          </a:p>
        </p:txBody>
      </p:sp>
    </p:spTree>
    <p:extLst>
      <p:ext uri="{BB962C8B-B14F-4D97-AF65-F5344CB8AC3E}">
        <p14:creationId xmlns:p14="http://schemas.microsoft.com/office/powerpoint/2010/main" val="2725205186"/>
      </p:ext>
    </p:extLst>
  </p:cSld>
  <p:clrMapOvr>
    <a:masterClrMapping/>
  </p:clrMapOvr>
  <mc:AlternateContent xmlns:mc="http://schemas.openxmlformats.org/markup-compatibility/2006" xmlns:p14="http://schemas.microsoft.com/office/powerpoint/2010/main">
    <mc:Choice Requires="p14">
      <p:transition spd="med" p14:dur="700" advTm="70995">
        <p:fade/>
      </p:transition>
    </mc:Choice>
    <mc:Fallback xmlns="">
      <p:transition spd="med" advTm="709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restrict(amp) restrictions</a:t>
            </a:r>
            <a:endParaRPr lang="en-US" dirty="0"/>
          </a:p>
        </p:txBody>
      </p:sp>
      <p:sp>
        <p:nvSpPr>
          <p:cNvPr id="3" name="Content Placeholder 2"/>
          <p:cNvSpPr>
            <a:spLocks noGrp="1"/>
          </p:cNvSpPr>
          <p:nvPr>
            <p:ph sz="quarter" idx="1"/>
          </p:nvPr>
        </p:nvSpPr>
        <p:spPr>
          <a:xfrm>
            <a:off x="519113" y="1447801"/>
            <a:ext cx="11149013" cy="4351961"/>
          </a:xfrm>
        </p:spPr>
        <p:txBody>
          <a:bodyPr/>
          <a:lstStyle/>
          <a:p>
            <a:r>
              <a:rPr lang="en-US" dirty="0" smtClean="0"/>
              <a:t>Can only call other </a:t>
            </a:r>
            <a:r>
              <a:rPr lang="en-US" i="1" dirty="0" smtClean="0"/>
              <a:t>restrict(amp)</a:t>
            </a:r>
            <a:r>
              <a:rPr lang="en-US" dirty="0" smtClean="0"/>
              <a:t> functions</a:t>
            </a:r>
          </a:p>
          <a:p>
            <a:r>
              <a:rPr lang="en-US" dirty="0" smtClean="0"/>
              <a:t>All functions must be inlinable</a:t>
            </a:r>
          </a:p>
          <a:p>
            <a:r>
              <a:rPr lang="en-US" dirty="0" smtClean="0"/>
              <a:t>Only amp-supported types</a:t>
            </a:r>
          </a:p>
          <a:p>
            <a:pPr lvl="1"/>
            <a:r>
              <a:rPr lang="en-US" dirty="0" err="1" smtClean="0"/>
              <a:t>int</a:t>
            </a:r>
            <a:r>
              <a:rPr lang="en-US" dirty="0" smtClean="0"/>
              <a:t>, unsigned </a:t>
            </a:r>
            <a:r>
              <a:rPr lang="en-US" dirty="0" err="1" smtClean="0"/>
              <a:t>int</a:t>
            </a:r>
            <a:r>
              <a:rPr lang="en-US" dirty="0" smtClean="0"/>
              <a:t>, float, double</a:t>
            </a:r>
            <a:r>
              <a:rPr lang="en-US" dirty="0"/>
              <a:t>, bool¹ </a:t>
            </a:r>
            <a:endParaRPr lang="en-US" dirty="0" smtClean="0"/>
          </a:p>
          <a:p>
            <a:pPr lvl="1"/>
            <a:r>
              <a:rPr lang="en-US" dirty="0" smtClean="0"/>
              <a:t>structs &amp; arrays of these types</a:t>
            </a:r>
          </a:p>
          <a:p>
            <a:r>
              <a:rPr lang="en-US" dirty="0" smtClean="0"/>
              <a:t>Pointers and References</a:t>
            </a:r>
          </a:p>
          <a:p>
            <a:pPr lvl="1"/>
            <a:r>
              <a:rPr lang="en-US" dirty="0" smtClean="0"/>
              <a:t>Lambdas cannot capture by reference¹, nor capture pointers</a:t>
            </a:r>
          </a:p>
          <a:p>
            <a:pPr lvl="1"/>
            <a:r>
              <a:rPr lang="en-US" dirty="0" smtClean="0"/>
              <a:t>References and single-indirection pointers supported only as local variables and function arguments</a:t>
            </a:r>
          </a:p>
        </p:txBody>
      </p:sp>
      <p:pic>
        <p:nvPicPr>
          <p:cNvPr id="9" name="Picture 2" descr="http://edwardkhoo.com/wp-content/uploads/2008/04/no-entry.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0387" y="24"/>
            <a:ext cx="2158438" cy="222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066113"/>
      </p:ext>
    </p:extLst>
  </p:cSld>
  <p:clrMapOvr>
    <a:masterClrMapping/>
  </p:clrMapOvr>
  <mc:AlternateContent xmlns:mc="http://schemas.openxmlformats.org/markup-compatibility/2006" xmlns:p14="http://schemas.microsoft.com/office/powerpoint/2010/main">
    <mc:Choice Requires="p14">
      <p:transition spd="med" p14:dur="700" advTm="32920">
        <p:fade/>
      </p:transition>
    </mc:Choice>
    <mc:Fallback xmlns="">
      <p:transition spd="med" advTm="3292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dwardkhoo.com/wp-content/uploads/2008/04/no-entry.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0387" y="24"/>
            <a:ext cx="2158438" cy="22231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restrict(amp) restrictions</a:t>
            </a:r>
            <a:endParaRPr lang="en-US" dirty="0"/>
          </a:p>
        </p:txBody>
      </p:sp>
      <p:sp>
        <p:nvSpPr>
          <p:cNvPr id="3" name="Content Placeholder 2"/>
          <p:cNvSpPr>
            <a:spLocks noGrp="1"/>
          </p:cNvSpPr>
          <p:nvPr>
            <p:ph sz="half" idx="1"/>
          </p:nvPr>
        </p:nvSpPr>
        <p:spPr>
          <a:xfrm>
            <a:off x="519113" y="1447801"/>
            <a:ext cx="5486400" cy="4235007"/>
          </a:xfrm>
        </p:spPr>
        <p:txBody>
          <a:bodyPr/>
          <a:lstStyle/>
          <a:p>
            <a:r>
              <a:rPr lang="en-US" sz="3200" dirty="0"/>
              <a:t>No </a:t>
            </a:r>
          </a:p>
          <a:p>
            <a:pPr lvl="1"/>
            <a:r>
              <a:rPr lang="en-US" sz="2800" dirty="0"/>
              <a:t>recursion</a:t>
            </a:r>
          </a:p>
          <a:p>
            <a:pPr lvl="1"/>
            <a:r>
              <a:rPr lang="en-US" sz="2800" dirty="0"/>
              <a:t>'volatile'</a:t>
            </a:r>
          </a:p>
          <a:p>
            <a:pPr lvl="1"/>
            <a:r>
              <a:rPr lang="en-US" sz="2800" dirty="0"/>
              <a:t>virtual functions</a:t>
            </a:r>
          </a:p>
          <a:p>
            <a:pPr lvl="1"/>
            <a:r>
              <a:rPr lang="en-US" sz="2800" dirty="0"/>
              <a:t>pointers to functions</a:t>
            </a:r>
          </a:p>
          <a:p>
            <a:pPr lvl="1"/>
            <a:r>
              <a:rPr lang="en-US" sz="2800" dirty="0"/>
              <a:t>pointers to member functions</a:t>
            </a:r>
          </a:p>
          <a:p>
            <a:pPr lvl="1"/>
            <a:r>
              <a:rPr lang="en-US" sz="2800" dirty="0"/>
              <a:t>pointers in structs</a:t>
            </a:r>
          </a:p>
          <a:p>
            <a:pPr lvl="1"/>
            <a:r>
              <a:rPr lang="en-US" sz="2800" dirty="0"/>
              <a:t>pointers to pointers</a:t>
            </a:r>
          </a:p>
          <a:p>
            <a:pPr lvl="1"/>
            <a:r>
              <a:rPr lang="en-US" sz="2800" dirty="0" err="1"/>
              <a:t>bitfields</a:t>
            </a:r>
            <a:endParaRPr lang="en-US" sz="2800" dirty="0"/>
          </a:p>
        </p:txBody>
      </p:sp>
      <p:sp>
        <p:nvSpPr>
          <p:cNvPr id="4" name="Content Placeholder 3"/>
          <p:cNvSpPr>
            <a:spLocks noGrp="1"/>
          </p:cNvSpPr>
          <p:nvPr>
            <p:ph sz="half" idx="2"/>
          </p:nvPr>
        </p:nvSpPr>
        <p:spPr>
          <a:xfrm>
            <a:off x="6181725" y="1447802"/>
            <a:ext cx="5486400" cy="4167295"/>
          </a:xfrm>
        </p:spPr>
        <p:txBody>
          <a:bodyPr/>
          <a:lstStyle/>
          <a:p>
            <a:r>
              <a:rPr lang="en-US" sz="3200" dirty="0"/>
              <a:t>No </a:t>
            </a:r>
          </a:p>
          <a:p>
            <a:pPr lvl="1"/>
            <a:r>
              <a:rPr lang="en-US" sz="2800" dirty="0" err="1"/>
              <a:t>goto</a:t>
            </a:r>
            <a:r>
              <a:rPr lang="en-US" sz="2800" dirty="0"/>
              <a:t> or labeled statements</a:t>
            </a:r>
          </a:p>
          <a:p>
            <a:pPr lvl="1"/>
            <a:r>
              <a:rPr lang="en-US" sz="2800" dirty="0"/>
              <a:t>throw, try, catch</a:t>
            </a:r>
          </a:p>
          <a:p>
            <a:pPr lvl="1"/>
            <a:r>
              <a:rPr lang="en-US" sz="2800" dirty="0" err="1"/>
              <a:t>globals</a:t>
            </a:r>
            <a:r>
              <a:rPr lang="en-US" sz="2800" dirty="0"/>
              <a:t> or statics</a:t>
            </a:r>
          </a:p>
          <a:p>
            <a:pPr lvl="1"/>
            <a:r>
              <a:rPr lang="en-US" sz="2800" dirty="0" err="1"/>
              <a:t>dynamic_cast</a:t>
            </a:r>
            <a:r>
              <a:rPr lang="en-US" sz="2800" dirty="0"/>
              <a:t> or </a:t>
            </a:r>
            <a:r>
              <a:rPr lang="en-US" sz="2800" dirty="0" err="1"/>
              <a:t>typeid</a:t>
            </a:r>
            <a:endParaRPr lang="en-US" sz="2800" dirty="0"/>
          </a:p>
          <a:p>
            <a:pPr lvl="1"/>
            <a:r>
              <a:rPr lang="en-US" sz="2800" dirty="0" err="1"/>
              <a:t>asm</a:t>
            </a:r>
            <a:r>
              <a:rPr lang="en-US" sz="2800" dirty="0"/>
              <a:t> declarations</a:t>
            </a:r>
          </a:p>
          <a:p>
            <a:pPr lvl="1"/>
            <a:r>
              <a:rPr lang="en-US" sz="2800" dirty="0" err="1"/>
              <a:t>varargs</a:t>
            </a:r>
            <a:endParaRPr lang="en-US" sz="2800" dirty="0"/>
          </a:p>
          <a:p>
            <a:pPr lvl="1"/>
            <a:r>
              <a:rPr lang="en-US" sz="2800" dirty="0"/>
              <a:t>unsupported types</a:t>
            </a:r>
          </a:p>
          <a:p>
            <a:pPr lvl="2"/>
            <a:r>
              <a:rPr lang="en-US" sz="2400" dirty="0"/>
              <a:t>e.g. char, short, long double</a:t>
            </a:r>
          </a:p>
        </p:txBody>
      </p:sp>
      <p:sp>
        <p:nvSpPr>
          <p:cNvPr id="7" name="Rectangle 6"/>
          <p:cNvSpPr/>
          <p:nvPr/>
        </p:nvSpPr>
        <p:spPr>
          <a:xfrm>
            <a:off x="0" y="6456114"/>
            <a:ext cx="12188825" cy="384719"/>
          </a:xfrm>
          <a:prstGeom prst="rect">
            <a:avLst/>
          </a:prstGeom>
        </p:spPr>
        <p:txBody>
          <a:bodyPr wrap="square" lIns="91436" tIns="45719" rIns="91436" bIns="45719">
            <a:spAutoFit/>
          </a:bodyPr>
          <a:lstStyle/>
          <a:p>
            <a:pPr algn="ctr"/>
            <a:r>
              <a:rPr lang="en-US" dirty="0">
                <a:hlinkClick r:id="rId4"/>
              </a:rPr>
              <a:t>http://</a:t>
            </a:r>
            <a:r>
              <a:rPr lang="en-US" dirty="0" smtClean="0">
                <a:hlinkClick r:id="rId4"/>
              </a:rPr>
              <a:t>blogs.msdn.com/b/nativeconcurrency/archive/2011/12/19/restrict-amp-restrictions-part-0-of-n-introduction.aspx</a:t>
            </a:r>
            <a:r>
              <a:rPr lang="en-US" dirty="0" smtClean="0"/>
              <a:t> </a:t>
            </a:r>
            <a:endParaRPr lang="en-US" dirty="0"/>
          </a:p>
        </p:txBody>
      </p:sp>
    </p:spTree>
    <p:extLst>
      <p:ext uri="{BB962C8B-B14F-4D97-AF65-F5344CB8AC3E}">
        <p14:creationId xmlns:p14="http://schemas.microsoft.com/office/powerpoint/2010/main" val="704557834"/>
      </p:ext>
    </p:extLst>
  </p:cSld>
  <p:clrMapOvr>
    <a:masterClrMapping/>
  </p:clrMapOvr>
  <mc:AlternateContent xmlns:mc="http://schemas.openxmlformats.org/markup-compatibility/2006" xmlns:p14="http://schemas.microsoft.com/office/powerpoint/2010/main">
    <mc:Choice Requires="p14">
      <p:transition spd="med" p14:dur="700" advTm="41461">
        <p:fade/>
      </p:transition>
    </mc:Choice>
    <mc:Fallback xmlns="">
      <p:transition spd="med" advTm="41461">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Example: restrict overloading</a:t>
            </a:r>
            <a:endParaRPr lang="en-US" dirty="0"/>
          </a:p>
        </p:txBody>
      </p:sp>
      <p:sp>
        <p:nvSpPr>
          <p:cNvPr id="7" name="TextBox 6"/>
          <p:cNvSpPr txBox="1"/>
          <p:nvPr/>
        </p:nvSpPr>
        <p:spPr>
          <a:xfrm>
            <a:off x="974559" y="1390836"/>
            <a:ext cx="10149054" cy="4000982"/>
          </a:xfrm>
          <a:prstGeom prst="rect">
            <a:avLst/>
          </a:prstGeom>
          <a:solidFill>
            <a:schemeClr val="tx1"/>
          </a:solidFill>
          <a:ln>
            <a:noFill/>
          </a:ln>
        </p:spPr>
        <p:style>
          <a:lnRef idx="2">
            <a:schemeClr val="accent2"/>
          </a:lnRef>
          <a:fillRef idx="1">
            <a:schemeClr val="lt1"/>
          </a:fillRef>
          <a:effectRef idx="0">
            <a:schemeClr val="accent2"/>
          </a:effectRef>
          <a:fontRef idx="minor">
            <a:schemeClr val="dk1"/>
          </a:fontRef>
        </p:style>
        <p:txBody>
          <a:bodyPr wrap="square" lIns="121808" tIns="60904" rIns="121808" bIns="60904" rtlCol="0">
            <a:spAutoFit/>
          </a:bodyPr>
          <a:lstStyle>
            <a:defPPr>
              <a:defRPr lang="en-US"/>
            </a:defPPr>
            <a:lvl1pPr marL="0" marR="0" lvl="0" indent="0" defTabSz="914363" eaLnBrk="1" fontAlgn="auto" latinLnBrk="0" hangingPunct="1">
              <a:lnSpc>
                <a:spcPct val="100000"/>
              </a:lnSpc>
              <a:spcBef>
                <a:spcPts val="0"/>
              </a:spcBef>
              <a:spcAft>
                <a:spcPts val="0"/>
              </a:spcAft>
              <a:buClrTx/>
              <a:buSzTx/>
              <a:buFontTx/>
              <a:buNone/>
              <a:tabLst/>
              <a:defRPr kumimoji="0" sz="1800" b="0" i="0" u="none" strike="noStrike" kern="0" cap="none" spc="0" normalizeH="0" baseline="0">
                <a:ln>
                  <a:noFill/>
                </a:ln>
                <a:solidFill>
                  <a:schemeClr val="tx1"/>
                </a:solidFill>
                <a:effectLst/>
                <a:uLnTx/>
                <a:uFillTx/>
              </a:defRPr>
            </a:lvl1pPr>
          </a:lstStyle>
          <a:p>
            <a:r>
              <a:rPr lang="en-US" dirty="0">
                <a:solidFill>
                  <a:schemeClr val="bg1"/>
                </a:solidFill>
                <a:latin typeface="Calibri" pitchFamily="34" charset="0"/>
                <a:cs typeface="Calibri" pitchFamily="34" charset="0"/>
              </a:rPr>
              <a:t>double </a:t>
            </a:r>
            <a:r>
              <a:rPr lang="en-US" dirty="0" err="1">
                <a:solidFill>
                  <a:schemeClr val="bg1"/>
                </a:solidFill>
                <a:latin typeface="Calibri" pitchFamily="34" charset="0"/>
                <a:cs typeface="Calibri" pitchFamily="34" charset="0"/>
              </a:rPr>
              <a:t>cos</a:t>
            </a:r>
            <a:r>
              <a:rPr lang="en-US" dirty="0">
                <a:solidFill>
                  <a:schemeClr val="bg1"/>
                </a:solidFill>
                <a:latin typeface="Calibri" pitchFamily="34" charset="0"/>
                <a:cs typeface="Calibri" pitchFamily="34" charset="0"/>
              </a:rPr>
              <a:t>( double </a:t>
            </a:r>
            <a:r>
              <a:rPr lang="en-US" dirty="0">
                <a:solidFill>
                  <a:schemeClr val="bg1"/>
                </a:solidFill>
                <a:latin typeface="Calibri" pitchFamily="34" charset="0"/>
                <a:cs typeface="Calibri" pitchFamily="34" charset="0"/>
              </a:rPr>
              <a:t>d );                       		// 1a</a:t>
            </a:r>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cpu </a:t>
            </a:r>
            <a:r>
              <a:rPr lang="en-US" dirty="0">
                <a:solidFill>
                  <a:schemeClr val="bg1"/>
                </a:solidFill>
                <a:latin typeface="Calibri" pitchFamily="34" charset="0"/>
                <a:cs typeface="Calibri" pitchFamily="34" charset="0"/>
              </a:rPr>
              <a:t>code</a:t>
            </a:r>
          </a:p>
          <a:p>
            <a:r>
              <a:rPr lang="en-US" dirty="0">
                <a:solidFill>
                  <a:schemeClr val="bg1"/>
                </a:solidFill>
                <a:latin typeface="Calibri" pitchFamily="34" charset="0"/>
                <a:cs typeface="Calibri" pitchFamily="34" charset="0"/>
              </a:rPr>
              <a:t>double </a:t>
            </a:r>
            <a:r>
              <a:rPr lang="en-US" b="1" dirty="0" err="1">
                <a:solidFill>
                  <a:schemeClr val="bg1"/>
                </a:solidFill>
                <a:latin typeface="Calibri" pitchFamily="34" charset="0"/>
                <a:cs typeface="Calibri" pitchFamily="34" charset="0"/>
              </a:rPr>
              <a:t>cos</a:t>
            </a:r>
            <a:r>
              <a:rPr lang="en-US" dirty="0">
                <a:solidFill>
                  <a:schemeClr val="bg1"/>
                </a:solidFill>
                <a:latin typeface="Calibri" pitchFamily="34" charset="0"/>
                <a:cs typeface="Calibri" pitchFamily="34" charset="0"/>
              </a:rPr>
              <a:t>( double </a:t>
            </a:r>
            <a:r>
              <a:rPr lang="en-US" dirty="0">
                <a:solidFill>
                  <a:schemeClr val="bg1"/>
                </a:solidFill>
                <a:latin typeface="Calibri" pitchFamily="34" charset="0"/>
                <a:cs typeface="Calibri" pitchFamily="34" charset="0"/>
              </a:rPr>
              <a:t>d ) restrict(amp);    	// 1b</a:t>
            </a:r>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amp </a:t>
            </a:r>
            <a:r>
              <a:rPr lang="en-US" dirty="0">
                <a:solidFill>
                  <a:schemeClr val="bg1"/>
                </a:solidFill>
                <a:latin typeface="Calibri" pitchFamily="34" charset="0"/>
                <a:cs typeface="Calibri" pitchFamily="34" charset="0"/>
              </a:rPr>
              <a:t>code</a:t>
            </a:r>
          </a:p>
          <a:p>
            <a:r>
              <a:rPr lang="en-US" dirty="0">
                <a:solidFill>
                  <a:schemeClr val="bg1"/>
                </a:solidFill>
                <a:latin typeface="Calibri" pitchFamily="34" charset="0"/>
                <a:cs typeface="Calibri" pitchFamily="34" charset="0"/>
              </a:rPr>
              <a:t>double </a:t>
            </a:r>
            <a:r>
              <a:rPr lang="en-US" b="1" dirty="0">
                <a:solidFill>
                  <a:schemeClr val="bg1"/>
                </a:solidFill>
                <a:latin typeface="Calibri" pitchFamily="34" charset="0"/>
                <a:cs typeface="Calibri" pitchFamily="34" charset="0"/>
              </a:rPr>
              <a:t>bar</a:t>
            </a:r>
            <a:r>
              <a:rPr lang="en-US" dirty="0">
                <a:solidFill>
                  <a:schemeClr val="bg1"/>
                </a:solidFill>
                <a:latin typeface="Calibri" pitchFamily="34" charset="0"/>
                <a:cs typeface="Calibri" pitchFamily="34" charset="0"/>
              </a:rPr>
              <a:t>( double </a:t>
            </a:r>
            <a:r>
              <a:rPr lang="en-US" dirty="0">
                <a:solidFill>
                  <a:schemeClr val="bg1"/>
                </a:solidFill>
                <a:latin typeface="Calibri" pitchFamily="34" charset="0"/>
                <a:cs typeface="Calibri" pitchFamily="34" charset="0"/>
              </a:rPr>
              <a:t>d ) </a:t>
            </a:r>
            <a:r>
              <a:rPr lang="en-US" dirty="0">
                <a:solidFill>
                  <a:schemeClr val="bg1"/>
                </a:solidFill>
                <a:latin typeface="Calibri" pitchFamily="34" charset="0"/>
                <a:cs typeface="Calibri" pitchFamily="34" charset="0"/>
              </a:rPr>
              <a:t>restrict(</a:t>
            </a:r>
            <a:r>
              <a:rPr lang="en-US" dirty="0" err="1">
                <a:solidFill>
                  <a:schemeClr val="bg1"/>
                </a:solidFill>
                <a:latin typeface="Calibri" pitchFamily="34" charset="0"/>
                <a:cs typeface="Calibri" pitchFamily="34" charset="0"/>
              </a:rPr>
              <a:t>cpu,amp</a:t>
            </a:r>
            <a:r>
              <a:rPr lang="en-US" dirty="0">
                <a:solidFill>
                  <a:schemeClr val="bg1"/>
                </a:solidFill>
                <a:latin typeface="Calibri" pitchFamily="34" charset="0"/>
                <a:cs typeface="Calibri" pitchFamily="34" charset="0"/>
              </a:rPr>
              <a:t>); 	// </a:t>
            </a:r>
            <a:r>
              <a:rPr lang="en-US" dirty="0">
                <a:solidFill>
                  <a:schemeClr val="bg1"/>
                </a:solidFill>
                <a:latin typeface="Calibri" pitchFamily="34" charset="0"/>
                <a:cs typeface="Calibri" pitchFamily="34" charset="0"/>
              </a:rPr>
              <a:t>2  : common </a:t>
            </a:r>
            <a:r>
              <a:rPr lang="en-US" dirty="0">
                <a:solidFill>
                  <a:schemeClr val="bg1"/>
                </a:solidFill>
                <a:latin typeface="Calibri" pitchFamily="34" charset="0"/>
                <a:cs typeface="Calibri" pitchFamily="34" charset="0"/>
              </a:rPr>
              <a:t>subset of both</a:t>
            </a:r>
          </a:p>
          <a:p>
            <a:endParaRPr lang="en-US"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void </a:t>
            </a:r>
            <a:r>
              <a:rPr lang="en-US" dirty="0" err="1">
                <a:solidFill>
                  <a:schemeClr val="bg1"/>
                </a:solidFill>
                <a:latin typeface="Calibri" pitchFamily="34" charset="0"/>
                <a:cs typeface="Calibri" pitchFamily="34" charset="0"/>
              </a:rPr>
              <a:t>some_method</a:t>
            </a:r>
            <a:r>
              <a:rPr lang="en-US" dirty="0">
                <a:solidFill>
                  <a:schemeClr val="bg1"/>
                </a:solidFill>
                <a:latin typeface="Calibri" pitchFamily="34" charset="0"/>
                <a:cs typeface="Calibri" pitchFamily="34" charset="0"/>
              </a:rPr>
              <a:t>(array_view&lt;double,2&gt;&amp; c) {</a:t>
            </a:r>
            <a:endParaRPr lang="en-US"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   parallel_for_each</a:t>
            </a:r>
            <a:r>
              <a:rPr lang="en-US" dirty="0">
                <a:solidFill>
                  <a:schemeClr val="bg1"/>
                </a:solidFill>
                <a:latin typeface="Calibri" pitchFamily="34" charset="0"/>
                <a:cs typeface="Calibri" pitchFamily="34" charset="0"/>
              </a:rPr>
              <a:t>( </a:t>
            </a:r>
            <a:r>
              <a:rPr lang="en-US" dirty="0" err="1">
                <a:solidFill>
                  <a:schemeClr val="bg1"/>
                </a:solidFill>
                <a:latin typeface="Calibri" pitchFamily="34" charset="0"/>
                <a:cs typeface="Calibri" pitchFamily="34" charset="0"/>
              </a:rPr>
              <a:t>c.extent</a:t>
            </a:r>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[=](index&lt;2&gt; </a:t>
            </a:r>
            <a:r>
              <a:rPr lang="en-US" dirty="0" err="1">
                <a:solidFill>
                  <a:schemeClr val="bg1"/>
                </a:solidFill>
                <a:latin typeface="Calibri" pitchFamily="34" charset="0"/>
                <a:cs typeface="Calibri" pitchFamily="34" charset="0"/>
              </a:rPr>
              <a:t>idx</a:t>
            </a:r>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restrict(amp) </a:t>
            </a:r>
          </a:p>
          <a:p>
            <a:r>
              <a:rPr lang="en-US" dirty="0">
                <a:solidFill>
                  <a:schemeClr val="bg1"/>
                </a:solidFill>
                <a:latin typeface="Calibri" pitchFamily="34" charset="0"/>
                <a:cs typeface="Calibri" pitchFamily="34" charset="0"/>
              </a:rPr>
              <a:t>    {</a:t>
            </a:r>
            <a:endParaRPr lang="en-US"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    //…</a:t>
            </a:r>
          </a:p>
          <a:p>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      double d0 = </a:t>
            </a:r>
            <a:r>
              <a:rPr lang="en-US" dirty="0">
                <a:solidFill>
                  <a:schemeClr val="bg1"/>
                </a:solidFill>
                <a:latin typeface="Calibri" pitchFamily="34" charset="0"/>
                <a:cs typeface="Calibri" pitchFamily="34" charset="0"/>
              </a:rPr>
              <a:t>c[</a:t>
            </a:r>
            <a:r>
              <a:rPr lang="en-US" dirty="0" err="1">
                <a:solidFill>
                  <a:schemeClr val="bg1"/>
                </a:solidFill>
                <a:latin typeface="Calibri" pitchFamily="34" charset="0"/>
                <a:cs typeface="Calibri" pitchFamily="34" charset="0"/>
              </a:rPr>
              <a:t>idx</a:t>
            </a:r>
            <a:r>
              <a:rPr lang="en-US" dirty="0">
                <a:solidFill>
                  <a:schemeClr val="bg1"/>
                </a:solidFill>
                <a:latin typeface="Calibri" pitchFamily="34" charset="0"/>
                <a:cs typeface="Calibri" pitchFamily="34" charset="0"/>
              </a:rPr>
              <a:t>];</a:t>
            </a:r>
            <a:endParaRPr lang="en-US"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    double d1 = </a:t>
            </a:r>
            <a:r>
              <a:rPr lang="en-US" b="1" dirty="0">
                <a:solidFill>
                  <a:schemeClr val="bg1"/>
                </a:solidFill>
                <a:latin typeface="Calibri" pitchFamily="34" charset="0"/>
                <a:cs typeface="Calibri" pitchFamily="34" charset="0"/>
              </a:rPr>
              <a:t>bar</a:t>
            </a:r>
            <a:r>
              <a:rPr lang="en-US" dirty="0">
                <a:solidFill>
                  <a:schemeClr val="bg1"/>
                </a:solidFill>
                <a:latin typeface="Calibri" pitchFamily="34" charset="0"/>
                <a:cs typeface="Calibri" pitchFamily="34" charset="0"/>
              </a:rPr>
              <a:t>(d0);</a:t>
            </a:r>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 ok, bar restrictions include amp</a:t>
            </a:r>
            <a:endParaRPr lang="en-US"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    double d2 = </a:t>
            </a:r>
            <a:r>
              <a:rPr lang="en-US" b="1" dirty="0" err="1">
                <a:solidFill>
                  <a:schemeClr val="bg1"/>
                </a:solidFill>
                <a:latin typeface="Calibri" pitchFamily="34" charset="0"/>
                <a:cs typeface="Calibri" pitchFamily="34" charset="0"/>
              </a:rPr>
              <a:t>cos</a:t>
            </a:r>
            <a:r>
              <a:rPr lang="en-US" dirty="0">
                <a:solidFill>
                  <a:schemeClr val="bg1"/>
                </a:solidFill>
                <a:latin typeface="Calibri" pitchFamily="34" charset="0"/>
                <a:cs typeface="Calibri" pitchFamily="34" charset="0"/>
              </a:rPr>
              <a:t>(d0);</a:t>
            </a:r>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ok, chooses </a:t>
            </a:r>
            <a:r>
              <a:rPr lang="en-US" dirty="0">
                <a:solidFill>
                  <a:schemeClr val="bg1"/>
                </a:solidFill>
                <a:latin typeface="Calibri" pitchFamily="34" charset="0"/>
                <a:cs typeface="Calibri" pitchFamily="34" charset="0"/>
              </a:rPr>
              <a:t>amp overload</a:t>
            </a:r>
            <a:endParaRPr lang="en-US"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       //…</a:t>
            </a:r>
            <a:endParaRPr lang="en-US"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    });</a:t>
            </a:r>
          </a:p>
          <a:p>
            <a:r>
              <a:rPr lang="en-US" dirty="0">
                <a:solidFill>
                  <a:schemeClr val="bg1"/>
                </a:solidFill>
                <a:latin typeface="Calibri" pitchFamily="34" charset="0"/>
                <a:cs typeface="Calibri" pitchFamily="34" charset="0"/>
              </a:rPr>
              <a:t>}</a:t>
            </a:r>
          </a:p>
        </p:txBody>
      </p:sp>
    </p:spTree>
    <p:extLst>
      <p:ext uri="{BB962C8B-B14F-4D97-AF65-F5344CB8AC3E}">
        <p14:creationId xmlns:p14="http://schemas.microsoft.com/office/powerpoint/2010/main" val="3792938208"/>
      </p:ext>
    </p:extLst>
  </p:cSld>
  <p:clrMapOvr>
    <a:masterClrMapping/>
  </p:clrMapOvr>
  <mc:AlternateContent xmlns:mc="http://schemas.openxmlformats.org/markup-compatibility/2006" xmlns:p14="http://schemas.microsoft.com/office/powerpoint/2010/main">
    <mc:Choice Requires="p14">
      <p:transition spd="med" p14:dur="700" advTm="66690">
        <p:fade/>
      </p:transition>
    </mc:Choice>
    <mc:Fallback xmlns="">
      <p:transition spd="med" advTm="6669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Matrix Multiplication</a:t>
            </a:r>
            <a:endParaRPr lang="en-US" dirty="0"/>
          </a:p>
        </p:txBody>
      </p:sp>
      <p:sp>
        <p:nvSpPr>
          <p:cNvPr id="7" name="Rectangle 6"/>
          <p:cNvSpPr/>
          <p:nvPr/>
        </p:nvSpPr>
        <p:spPr bwMode="auto">
          <a:xfrm>
            <a:off x="49457" y="805551"/>
            <a:ext cx="5968756" cy="6140035"/>
          </a:xfrm>
          <a:prstGeom prst="rect">
            <a:avLst/>
          </a:prstGeom>
          <a:solidFill>
            <a:schemeClr val="tx1"/>
          </a:solidFill>
        </p:spPr>
        <p:txBody>
          <a:bodyPr wrap="square" lIns="121808" tIns="60904" rIns="121808" bIns="60904" rtlCol="0">
            <a:spAutoFit/>
          </a:bodyPr>
          <a:lstStyle/>
          <a:p>
            <a:r>
              <a:rPr lang="en-US" sz="2300" dirty="0">
                <a:solidFill>
                  <a:schemeClr val="bg1"/>
                </a:solidFill>
                <a:latin typeface="Calibri" pitchFamily="34" charset="0"/>
                <a:cs typeface="Calibri" pitchFamily="34" charset="0"/>
              </a:rPr>
              <a:t>void </a:t>
            </a:r>
            <a:r>
              <a:rPr lang="en-US" sz="2300" dirty="0" err="1">
                <a:solidFill>
                  <a:schemeClr val="bg1"/>
                </a:solidFill>
                <a:latin typeface="Calibri" pitchFamily="34" charset="0"/>
                <a:cs typeface="Calibri" pitchFamily="34" charset="0"/>
              </a:rPr>
              <a:t>MatrixMultiplySerial</a:t>
            </a:r>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vector&lt;float&gt;&amp; </a:t>
            </a:r>
            <a:r>
              <a:rPr lang="en-US" sz="2300" dirty="0" err="1">
                <a:solidFill>
                  <a:schemeClr val="bg1"/>
                </a:solidFill>
                <a:latin typeface="Calibri" pitchFamily="34" charset="0"/>
                <a:cs typeface="Calibri" pitchFamily="34" charset="0"/>
              </a:rPr>
              <a:t>vC</a:t>
            </a:r>
            <a:r>
              <a:rPr lang="en-US" sz="2300" dirty="0">
                <a:solidFill>
                  <a:schemeClr val="bg1"/>
                </a:solidFill>
                <a:latin typeface="Calibri" pitchFamily="34" charset="0"/>
                <a:cs typeface="Calibri" pitchFamily="34" charset="0"/>
              </a:rPr>
              <a:t>, </a:t>
            </a:r>
          </a:p>
          <a:p>
            <a:r>
              <a:rPr lang="en-US" sz="2300" dirty="0">
                <a:solidFill>
                  <a:schemeClr val="bg1"/>
                </a:solidFill>
                <a:latin typeface="Calibri" pitchFamily="34" charset="0"/>
                <a:cs typeface="Calibri" pitchFamily="34" charset="0"/>
              </a:rPr>
              <a:t>    </a:t>
            </a:r>
            <a:r>
              <a:rPr lang="en-US" sz="2300" dirty="0" err="1">
                <a:solidFill>
                  <a:schemeClr val="bg1"/>
                </a:solidFill>
                <a:latin typeface="Calibri" pitchFamily="34" charset="0"/>
                <a:cs typeface="Calibri" pitchFamily="34" charset="0"/>
              </a:rPr>
              <a:t>const</a:t>
            </a:r>
            <a:r>
              <a:rPr lang="en-US" sz="2300" dirty="0">
                <a:solidFill>
                  <a:schemeClr val="bg1"/>
                </a:solidFill>
                <a:latin typeface="Calibri" pitchFamily="34" charset="0"/>
                <a:cs typeface="Calibri" pitchFamily="34" charset="0"/>
              </a:rPr>
              <a:t> vector&lt;float&gt;&amp; </a:t>
            </a:r>
            <a:r>
              <a:rPr lang="en-US" sz="2300" dirty="0" err="1">
                <a:solidFill>
                  <a:schemeClr val="bg1"/>
                </a:solidFill>
                <a:latin typeface="Calibri" pitchFamily="34" charset="0"/>
                <a:cs typeface="Calibri" pitchFamily="34" charset="0"/>
              </a:rPr>
              <a:t>vA</a:t>
            </a:r>
            <a:r>
              <a:rPr lang="en-US" sz="2300" dirty="0">
                <a:solidFill>
                  <a:schemeClr val="bg1"/>
                </a:solidFill>
                <a:latin typeface="Calibri" pitchFamily="34" charset="0"/>
                <a:cs typeface="Calibri" pitchFamily="34" charset="0"/>
              </a:rPr>
              <a:t>, </a:t>
            </a:r>
          </a:p>
          <a:p>
            <a:r>
              <a:rPr lang="en-US" sz="2300" dirty="0">
                <a:solidFill>
                  <a:schemeClr val="bg1"/>
                </a:solidFill>
                <a:latin typeface="Calibri" pitchFamily="34" charset="0"/>
                <a:cs typeface="Calibri" pitchFamily="34" charset="0"/>
              </a:rPr>
              <a:t>    </a:t>
            </a:r>
            <a:r>
              <a:rPr lang="en-US" sz="2300" dirty="0" err="1">
                <a:solidFill>
                  <a:schemeClr val="bg1"/>
                </a:solidFill>
                <a:latin typeface="Calibri" pitchFamily="34" charset="0"/>
                <a:cs typeface="Calibri" pitchFamily="34" charset="0"/>
              </a:rPr>
              <a:t>const</a:t>
            </a:r>
            <a:r>
              <a:rPr lang="en-US" sz="2300" dirty="0">
                <a:solidFill>
                  <a:schemeClr val="bg1"/>
                </a:solidFill>
                <a:latin typeface="Calibri" pitchFamily="34" charset="0"/>
                <a:cs typeface="Calibri" pitchFamily="34" charset="0"/>
              </a:rPr>
              <a:t> vector&lt;float&gt;&amp; </a:t>
            </a:r>
            <a:r>
              <a:rPr lang="en-US" sz="2300" dirty="0" err="1">
                <a:solidFill>
                  <a:schemeClr val="bg1"/>
                </a:solidFill>
                <a:latin typeface="Calibri" pitchFamily="34" charset="0"/>
                <a:cs typeface="Calibri" pitchFamily="34" charset="0"/>
              </a:rPr>
              <a:t>vB</a:t>
            </a:r>
            <a:r>
              <a:rPr lang="en-US" sz="2300" dirty="0">
                <a:solidFill>
                  <a:schemeClr val="bg1"/>
                </a:solidFill>
                <a:latin typeface="Calibri" pitchFamily="34" charset="0"/>
                <a:cs typeface="Calibri" pitchFamily="34" charset="0"/>
              </a:rPr>
              <a:t>, </a:t>
            </a:r>
            <a:r>
              <a:rPr lang="en-US" sz="2300" dirty="0" err="1">
                <a:solidFill>
                  <a:schemeClr val="bg1"/>
                </a:solidFill>
                <a:latin typeface="Calibri" pitchFamily="34" charset="0"/>
                <a:cs typeface="Calibri" pitchFamily="34" charset="0"/>
              </a:rPr>
              <a:t>int</a:t>
            </a:r>
            <a:r>
              <a:rPr lang="en-US" sz="2300" dirty="0">
                <a:solidFill>
                  <a:schemeClr val="bg1"/>
                </a:solidFill>
                <a:latin typeface="Calibri" pitchFamily="34" charset="0"/>
                <a:cs typeface="Calibri" pitchFamily="34" charset="0"/>
              </a:rPr>
              <a:t> M, </a:t>
            </a:r>
            <a:r>
              <a:rPr lang="en-US" sz="2300" dirty="0" err="1">
                <a:solidFill>
                  <a:schemeClr val="bg1"/>
                </a:solidFill>
                <a:latin typeface="Calibri" pitchFamily="34" charset="0"/>
                <a:cs typeface="Calibri" pitchFamily="34" charset="0"/>
              </a:rPr>
              <a:t>int</a:t>
            </a:r>
            <a:r>
              <a:rPr lang="en-US" sz="2300" dirty="0">
                <a:solidFill>
                  <a:schemeClr val="bg1"/>
                </a:solidFill>
                <a:latin typeface="Calibri" pitchFamily="34" charset="0"/>
                <a:cs typeface="Calibri" pitchFamily="34" charset="0"/>
              </a:rPr>
              <a:t> N, </a:t>
            </a:r>
            <a:r>
              <a:rPr lang="en-US" sz="2300" dirty="0" err="1">
                <a:solidFill>
                  <a:schemeClr val="bg1"/>
                </a:solidFill>
                <a:latin typeface="Calibri" pitchFamily="34" charset="0"/>
                <a:cs typeface="Calibri" pitchFamily="34" charset="0"/>
              </a:rPr>
              <a:t>int</a:t>
            </a:r>
            <a:r>
              <a:rPr lang="en-US" sz="2300" dirty="0">
                <a:solidFill>
                  <a:schemeClr val="bg1"/>
                </a:solidFill>
                <a:latin typeface="Calibri" pitchFamily="34" charset="0"/>
                <a:cs typeface="Calibri" pitchFamily="34" charset="0"/>
              </a:rPr>
              <a:t> W </a:t>
            </a:r>
            <a:r>
              <a:rPr lang="en-US" sz="2300" dirty="0">
                <a:solidFill>
                  <a:schemeClr val="bg1"/>
                </a:solidFill>
                <a:latin typeface="Calibri" pitchFamily="34" charset="0"/>
                <a:cs typeface="Calibri" pitchFamily="34" charset="0"/>
              </a:rPr>
              <a:t>)</a:t>
            </a:r>
          </a:p>
          <a:p>
            <a:r>
              <a:rPr lang="en-US" sz="2300" dirty="0">
                <a:solidFill>
                  <a:schemeClr val="bg1"/>
                </a:solidFill>
                <a:latin typeface="Calibri" pitchFamily="34" charset="0"/>
                <a:cs typeface="Calibri" pitchFamily="34" charset="0"/>
              </a:rPr>
              <a:t>{</a:t>
            </a:r>
          </a:p>
          <a:p>
            <a:endParaRPr lang="en-US" sz="2300" dirty="0">
              <a:solidFill>
                <a:schemeClr val="bg1"/>
              </a:solidFill>
              <a:latin typeface="Calibri" pitchFamily="34" charset="0"/>
              <a:cs typeface="Calibri" pitchFamily="34" charset="0"/>
            </a:endParaRPr>
          </a:p>
          <a:p>
            <a:endParaRPr lang="en-US" sz="2300" dirty="0">
              <a:solidFill>
                <a:schemeClr val="bg1"/>
              </a:solidFill>
              <a:latin typeface="Calibri" pitchFamily="34" charset="0"/>
              <a:cs typeface="Calibri" pitchFamily="34" charset="0"/>
            </a:endParaRPr>
          </a:p>
          <a:p>
            <a:endParaRPr lang="en-US" sz="2300" dirty="0">
              <a:solidFill>
                <a:schemeClr val="bg1"/>
              </a:solidFill>
              <a:latin typeface="Calibri" pitchFamily="34" charset="0"/>
              <a:cs typeface="Calibri" pitchFamily="34" charset="0"/>
            </a:endParaRPr>
          </a:p>
          <a:p>
            <a:endParaRPr lang="en-US" sz="2300" dirty="0">
              <a:solidFill>
                <a:schemeClr val="bg1"/>
              </a:solidFill>
              <a:latin typeface="Calibri" pitchFamily="34" charset="0"/>
              <a:cs typeface="Calibri" pitchFamily="34" charset="0"/>
            </a:endParaRPr>
          </a:p>
          <a:p>
            <a:r>
              <a:rPr lang="en-US" sz="2300" dirty="0">
                <a:solidFill>
                  <a:schemeClr val="bg1"/>
                </a:solidFill>
                <a:latin typeface="Calibri" pitchFamily="34" charset="0"/>
                <a:cs typeface="Calibri" pitchFamily="34" charset="0"/>
              </a:rPr>
              <a:t>   for (</a:t>
            </a:r>
            <a:r>
              <a:rPr lang="en-US" sz="2300" dirty="0" err="1">
                <a:solidFill>
                  <a:schemeClr val="bg1"/>
                </a:solidFill>
                <a:latin typeface="Calibri" pitchFamily="34" charset="0"/>
                <a:cs typeface="Calibri" pitchFamily="34" charset="0"/>
              </a:rPr>
              <a:t>int</a:t>
            </a:r>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row </a:t>
            </a:r>
            <a:r>
              <a:rPr lang="en-US" sz="2300" dirty="0">
                <a:solidFill>
                  <a:schemeClr val="bg1"/>
                </a:solidFill>
                <a:latin typeface="Calibri" pitchFamily="34" charset="0"/>
                <a:cs typeface="Calibri" pitchFamily="34" charset="0"/>
              </a:rPr>
              <a:t>= 0; </a:t>
            </a:r>
            <a:r>
              <a:rPr lang="en-US" sz="2300" dirty="0">
                <a:solidFill>
                  <a:schemeClr val="bg1"/>
                </a:solidFill>
                <a:latin typeface="Calibri" pitchFamily="34" charset="0"/>
                <a:cs typeface="Calibri" pitchFamily="34" charset="0"/>
              </a:rPr>
              <a:t>row </a:t>
            </a:r>
            <a:r>
              <a:rPr lang="en-US" sz="2300" dirty="0">
                <a:solidFill>
                  <a:schemeClr val="bg1"/>
                </a:solidFill>
                <a:latin typeface="Calibri" pitchFamily="34" charset="0"/>
                <a:cs typeface="Calibri" pitchFamily="34" charset="0"/>
              </a:rPr>
              <a:t>&lt; M; </a:t>
            </a:r>
            <a:r>
              <a:rPr lang="en-US" sz="2300" dirty="0">
                <a:solidFill>
                  <a:schemeClr val="bg1"/>
                </a:solidFill>
                <a:latin typeface="Calibri" pitchFamily="34" charset="0"/>
                <a:cs typeface="Calibri" pitchFamily="34" charset="0"/>
              </a:rPr>
              <a:t>row++) </a:t>
            </a:r>
            <a:r>
              <a:rPr lang="en-US" sz="2300" dirty="0">
                <a:solidFill>
                  <a:schemeClr val="bg1"/>
                </a:solidFill>
                <a:latin typeface="Calibri" pitchFamily="34" charset="0"/>
                <a:cs typeface="Calibri" pitchFamily="34" charset="0"/>
              </a:rPr>
              <a:t>{</a:t>
            </a:r>
          </a:p>
          <a:p>
            <a:r>
              <a:rPr lang="en-US" sz="2300" dirty="0">
                <a:solidFill>
                  <a:schemeClr val="bg1"/>
                </a:solidFill>
                <a:latin typeface="Calibri" pitchFamily="34" charset="0"/>
                <a:cs typeface="Calibri" pitchFamily="34" charset="0"/>
              </a:rPr>
              <a:t>      for (</a:t>
            </a:r>
            <a:r>
              <a:rPr lang="en-US" sz="2300" dirty="0" err="1">
                <a:solidFill>
                  <a:schemeClr val="bg1"/>
                </a:solidFill>
                <a:latin typeface="Calibri" pitchFamily="34" charset="0"/>
                <a:cs typeface="Calibri" pitchFamily="34" charset="0"/>
              </a:rPr>
              <a:t>int</a:t>
            </a:r>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col </a:t>
            </a:r>
            <a:r>
              <a:rPr lang="en-US" sz="2300" dirty="0">
                <a:solidFill>
                  <a:schemeClr val="bg1"/>
                </a:solidFill>
                <a:latin typeface="Calibri" pitchFamily="34" charset="0"/>
                <a:cs typeface="Calibri" pitchFamily="34" charset="0"/>
              </a:rPr>
              <a:t>= 0; </a:t>
            </a:r>
            <a:r>
              <a:rPr lang="en-US" sz="2300" dirty="0">
                <a:solidFill>
                  <a:schemeClr val="bg1"/>
                </a:solidFill>
                <a:latin typeface="Calibri" pitchFamily="34" charset="0"/>
                <a:cs typeface="Calibri" pitchFamily="34" charset="0"/>
              </a:rPr>
              <a:t>col </a:t>
            </a:r>
            <a:r>
              <a:rPr lang="en-US" sz="2300" dirty="0">
                <a:solidFill>
                  <a:schemeClr val="bg1"/>
                </a:solidFill>
                <a:latin typeface="Calibri" pitchFamily="34" charset="0"/>
                <a:cs typeface="Calibri" pitchFamily="34" charset="0"/>
              </a:rPr>
              <a:t>&lt; N; </a:t>
            </a:r>
            <a:r>
              <a:rPr lang="en-US" sz="2300" dirty="0">
                <a:solidFill>
                  <a:schemeClr val="bg1"/>
                </a:solidFill>
                <a:latin typeface="Calibri" pitchFamily="34" charset="0"/>
                <a:cs typeface="Calibri" pitchFamily="34" charset="0"/>
              </a:rPr>
              <a:t>col++){</a:t>
            </a:r>
            <a:endParaRPr lang="en-US" sz="2300" dirty="0">
              <a:solidFill>
                <a:schemeClr val="bg1"/>
              </a:solidFill>
              <a:latin typeface="Calibri" pitchFamily="34" charset="0"/>
              <a:cs typeface="Calibri" pitchFamily="34" charset="0"/>
            </a:endParaRPr>
          </a:p>
          <a:p>
            <a:r>
              <a:rPr lang="en-US" sz="2300" b="1" dirty="0">
                <a:solidFill>
                  <a:schemeClr val="bg1"/>
                </a:solidFill>
                <a:latin typeface="Calibri" pitchFamily="34" charset="0"/>
                <a:cs typeface="Calibri" pitchFamily="34" charset="0"/>
              </a:rPr>
              <a:t>         float sum = </a:t>
            </a:r>
            <a:r>
              <a:rPr lang="en-US" sz="2300" b="1" dirty="0">
                <a:solidFill>
                  <a:schemeClr val="bg1"/>
                </a:solidFill>
                <a:latin typeface="Calibri" pitchFamily="34" charset="0"/>
                <a:cs typeface="Calibri" pitchFamily="34" charset="0"/>
              </a:rPr>
              <a:t>0.0f;</a:t>
            </a:r>
            <a:endParaRPr lang="en-US" sz="2300" b="1" dirty="0">
              <a:solidFill>
                <a:schemeClr val="bg1"/>
              </a:solidFill>
              <a:latin typeface="Calibri" pitchFamily="34" charset="0"/>
              <a:cs typeface="Calibri" pitchFamily="34" charset="0"/>
            </a:endParaRPr>
          </a:p>
          <a:p>
            <a:r>
              <a:rPr lang="da-DK" sz="2300" b="1" dirty="0">
                <a:solidFill>
                  <a:schemeClr val="bg1"/>
                </a:solidFill>
                <a:latin typeface="Calibri" pitchFamily="34" charset="0"/>
                <a:cs typeface="Calibri" pitchFamily="34" charset="0"/>
              </a:rPr>
              <a:t>         for(int i = 0; i &lt; W; i++)</a:t>
            </a:r>
          </a:p>
          <a:p>
            <a:r>
              <a:rPr lang="en-US" sz="2300" b="1" dirty="0">
                <a:solidFill>
                  <a:schemeClr val="bg1"/>
                </a:solidFill>
                <a:latin typeface="Calibri" pitchFamily="34" charset="0"/>
                <a:cs typeface="Calibri" pitchFamily="34" charset="0"/>
              </a:rPr>
              <a:t>            sum += </a:t>
            </a:r>
            <a:r>
              <a:rPr lang="en-US" sz="2300" b="1" dirty="0" err="1">
                <a:solidFill>
                  <a:schemeClr val="bg1"/>
                </a:solidFill>
                <a:latin typeface="Calibri" pitchFamily="34" charset="0"/>
                <a:cs typeface="Calibri" pitchFamily="34" charset="0"/>
              </a:rPr>
              <a:t>vA</a:t>
            </a:r>
            <a:r>
              <a:rPr lang="en-US" sz="2300" b="1" dirty="0">
                <a:solidFill>
                  <a:schemeClr val="bg1"/>
                </a:solidFill>
                <a:latin typeface="Calibri" pitchFamily="34" charset="0"/>
                <a:cs typeface="Calibri" pitchFamily="34" charset="0"/>
              </a:rPr>
              <a:t>[row </a:t>
            </a:r>
            <a:r>
              <a:rPr lang="en-US" sz="2300" b="1" dirty="0">
                <a:solidFill>
                  <a:schemeClr val="bg1"/>
                </a:solidFill>
                <a:latin typeface="Calibri" pitchFamily="34" charset="0"/>
                <a:cs typeface="Calibri" pitchFamily="34" charset="0"/>
              </a:rPr>
              <a:t>* W + i] * </a:t>
            </a:r>
            <a:r>
              <a:rPr lang="en-US" sz="2300" b="1" dirty="0" err="1">
                <a:solidFill>
                  <a:schemeClr val="bg1"/>
                </a:solidFill>
                <a:latin typeface="Calibri" pitchFamily="34" charset="0"/>
                <a:cs typeface="Calibri" pitchFamily="34" charset="0"/>
              </a:rPr>
              <a:t>vB</a:t>
            </a:r>
            <a:r>
              <a:rPr lang="en-US" sz="2300" b="1" dirty="0">
                <a:solidFill>
                  <a:schemeClr val="bg1"/>
                </a:solidFill>
                <a:latin typeface="Calibri" pitchFamily="34" charset="0"/>
                <a:cs typeface="Calibri" pitchFamily="34" charset="0"/>
              </a:rPr>
              <a:t>[i * N + </a:t>
            </a:r>
            <a:r>
              <a:rPr lang="en-US" sz="2300" b="1" dirty="0">
                <a:solidFill>
                  <a:schemeClr val="bg1"/>
                </a:solidFill>
                <a:latin typeface="Calibri" pitchFamily="34" charset="0"/>
                <a:cs typeface="Calibri" pitchFamily="34" charset="0"/>
              </a:rPr>
              <a:t>col];</a:t>
            </a:r>
            <a:endParaRPr lang="en-US" sz="2300" b="1" dirty="0">
              <a:solidFill>
                <a:schemeClr val="bg1"/>
              </a:solidFill>
              <a:latin typeface="Calibri" pitchFamily="34" charset="0"/>
              <a:cs typeface="Calibri" pitchFamily="34" charset="0"/>
            </a:endParaRPr>
          </a:p>
          <a:p>
            <a:r>
              <a:rPr lang="en-US" sz="2300" b="1" dirty="0">
                <a:solidFill>
                  <a:schemeClr val="bg1"/>
                </a:solidFill>
                <a:latin typeface="Calibri" pitchFamily="34" charset="0"/>
                <a:cs typeface="Calibri" pitchFamily="34" charset="0"/>
              </a:rPr>
              <a:t>         </a:t>
            </a:r>
            <a:r>
              <a:rPr lang="en-US" sz="2300" b="1" dirty="0" err="1">
                <a:solidFill>
                  <a:schemeClr val="bg1"/>
                </a:solidFill>
                <a:latin typeface="Calibri" pitchFamily="34" charset="0"/>
                <a:cs typeface="Calibri" pitchFamily="34" charset="0"/>
              </a:rPr>
              <a:t>vC</a:t>
            </a:r>
            <a:r>
              <a:rPr lang="en-US" sz="2300" b="1" dirty="0">
                <a:solidFill>
                  <a:schemeClr val="bg1"/>
                </a:solidFill>
                <a:latin typeface="Calibri" pitchFamily="34" charset="0"/>
                <a:cs typeface="Calibri" pitchFamily="34" charset="0"/>
              </a:rPr>
              <a:t>[row </a:t>
            </a:r>
            <a:r>
              <a:rPr lang="en-US" sz="2300" b="1" dirty="0">
                <a:solidFill>
                  <a:schemeClr val="bg1"/>
                </a:solidFill>
                <a:latin typeface="Calibri" pitchFamily="34" charset="0"/>
                <a:cs typeface="Calibri" pitchFamily="34" charset="0"/>
              </a:rPr>
              <a:t>* N + </a:t>
            </a:r>
            <a:r>
              <a:rPr lang="en-US" sz="2300" b="1" dirty="0">
                <a:solidFill>
                  <a:schemeClr val="bg1"/>
                </a:solidFill>
                <a:latin typeface="Calibri" pitchFamily="34" charset="0"/>
                <a:cs typeface="Calibri" pitchFamily="34" charset="0"/>
              </a:rPr>
              <a:t>col] </a:t>
            </a:r>
            <a:r>
              <a:rPr lang="en-US" sz="2300" b="1" dirty="0">
                <a:solidFill>
                  <a:schemeClr val="bg1"/>
                </a:solidFill>
                <a:latin typeface="Calibri" pitchFamily="34" charset="0"/>
                <a:cs typeface="Calibri" pitchFamily="34" charset="0"/>
              </a:rPr>
              <a:t>= sum</a:t>
            </a:r>
            <a:r>
              <a:rPr lang="en-US" sz="2300" b="1" dirty="0">
                <a:solidFill>
                  <a:schemeClr val="bg1"/>
                </a:solidFill>
                <a:latin typeface="Calibri" pitchFamily="34" charset="0"/>
                <a:cs typeface="Calibri" pitchFamily="34" charset="0"/>
              </a:rPr>
              <a:t>;</a:t>
            </a:r>
          </a:p>
          <a:p>
            <a:r>
              <a:rPr lang="en-US" sz="2300" dirty="0">
                <a:solidFill>
                  <a:schemeClr val="bg1"/>
                </a:solidFill>
                <a:latin typeface="Calibri" pitchFamily="34" charset="0"/>
                <a:cs typeface="Calibri" pitchFamily="34" charset="0"/>
              </a:rPr>
              <a:t>      }</a:t>
            </a:r>
            <a:endParaRPr lang="en-US" sz="2300" dirty="0">
              <a:solidFill>
                <a:schemeClr val="bg1"/>
              </a:solidFill>
              <a:latin typeface="Calibri" pitchFamily="34" charset="0"/>
              <a:cs typeface="Calibri" pitchFamily="34" charset="0"/>
            </a:endParaRPr>
          </a:p>
          <a:p>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a:t>
            </a:r>
            <a:endParaRPr lang="en-US" sz="2300" dirty="0">
              <a:solidFill>
                <a:schemeClr val="bg1"/>
              </a:solidFill>
              <a:latin typeface="Calibri" pitchFamily="34" charset="0"/>
              <a:cs typeface="Calibri" pitchFamily="34" charset="0"/>
            </a:endParaRPr>
          </a:p>
          <a:p>
            <a:r>
              <a:rPr lang="en-US" sz="2300" dirty="0">
                <a:solidFill>
                  <a:schemeClr val="bg1"/>
                </a:solidFill>
                <a:latin typeface="Calibri" pitchFamily="34" charset="0"/>
                <a:cs typeface="Calibri" pitchFamily="34" charset="0"/>
              </a:rPr>
              <a:t>}</a:t>
            </a:r>
          </a:p>
        </p:txBody>
      </p:sp>
      <p:sp>
        <p:nvSpPr>
          <p:cNvPr id="8" name="Rectangle 7"/>
          <p:cNvSpPr/>
          <p:nvPr/>
        </p:nvSpPr>
        <p:spPr bwMode="auto">
          <a:xfrm>
            <a:off x="6082183" y="793676"/>
            <a:ext cx="6135624" cy="6140035"/>
          </a:xfrm>
          <a:prstGeom prst="rect">
            <a:avLst/>
          </a:prstGeom>
          <a:solidFill>
            <a:schemeClr val="tx1"/>
          </a:solidFill>
        </p:spPr>
        <p:txBody>
          <a:bodyPr wrap="square" lIns="121808" tIns="60904" rIns="121808" bIns="60904" rtlCol="0">
            <a:spAutoFit/>
          </a:bodyPr>
          <a:lstStyle/>
          <a:p>
            <a:r>
              <a:rPr lang="en-US" sz="2300" dirty="0">
                <a:solidFill>
                  <a:schemeClr val="bg1"/>
                </a:solidFill>
                <a:latin typeface="Calibri" pitchFamily="34" charset="0"/>
                <a:cs typeface="Calibri" pitchFamily="34" charset="0"/>
              </a:rPr>
              <a:t>void </a:t>
            </a:r>
            <a:r>
              <a:rPr lang="en-US" sz="2300" dirty="0" err="1">
                <a:solidFill>
                  <a:schemeClr val="bg1"/>
                </a:solidFill>
                <a:latin typeface="Calibri" pitchFamily="34" charset="0"/>
                <a:cs typeface="Calibri" pitchFamily="34" charset="0"/>
              </a:rPr>
              <a:t>MatrixMultiplyAMP</a:t>
            </a:r>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vector&lt;float&gt;&amp; </a:t>
            </a:r>
            <a:r>
              <a:rPr lang="en-US" sz="2300" dirty="0" err="1">
                <a:solidFill>
                  <a:schemeClr val="bg1"/>
                </a:solidFill>
                <a:latin typeface="Calibri" pitchFamily="34" charset="0"/>
                <a:cs typeface="Calibri" pitchFamily="34" charset="0"/>
              </a:rPr>
              <a:t>vC</a:t>
            </a:r>
            <a:r>
              <a:rPr lang="en-US" sz="2300" dirty="0">
                <a:solidFill>
                  <a:schemeClr val="bg1"/>
                </a:solidFill>
                <a:latin typeface="Calibri" pitchFamily="34" charset="0"/>
                <a:cs typeface="Calibri" pitchFamily="34" charset="0"/>
              </a:rPr>
              <a:t>, </a:t>
            </a:r>
          </a:p>
          <a:p>
            <a:r>
              <a:rPr lang="en-US" sz="2300" dirty="0">
                <a:solidFill>
                  <a:schemeClr val="bg1"/>
                </a:solidFill>
                <a:latin typeface="Calibri" pitchFamily="34" charset="0"/>
                <a:cs typeface="Calibri" pitchFamily="34" charset="0"/>
              </a:rPr>
              <a:t>    </a:t>
            </a:r>
            <a:r>
              <a:rPr lang="en-US" sz="2300" dirty="0" err="1">
                <a:solidFill>
                  <a:schemeClr val="bg1"/>
                </a:solidFill>
                <a:latin typeface="Calibri" pitchFamily="34" charset="0"/>
                <a:cs typeface="Calibri" pitchFamily="34" charset="0"/>
              </a:rPr>
              <a:t>const</a:t>
            </a:r>
            <a:r>
              <a:rPr lang="en-US" sz="2300" dirty="0">
                <a:solidFill>
                  <a:schemeClr val="bg1"/>
                </a:solidFill>
                <a:latin typeface="Calibri" pitchFamily="34" charset="0"/>
                <a:cs typeface="Calibri" pitchFamily="34" charset="0"/>
              </a:rPr>
              <a:t> vector&lt;float&gt;&amp; </a:t>
            </a:r>
            <a:r>
              <a:rPr lang="en-US" sz="2300" dirty="0" err="1">
                <a:solidFill>
                  <a:schemeClr val="bg1"/>
                </a:solidFill>
                <a:latin typeface="Calibri" pitchFamily="34" charset="0"/>
                <a:cs typeface="Calibri" pitchFamily="34" charset="0"/>
              </a:rPr>
              <a:t>vA</a:t>
            </a:r>
            <a:r>
              <a:rPr lang="en-US" sz="2300" dirty="0">
                <a:solidFill>
                  <a:schemeClr val="bg1"/>
                </a:solidFill>
                <a:latin typeface="Calibri" pitchFamily="34" charset="0"/>
                <a:cs typeface="Calibri" pitchFamily="34" charset="0"/>
              </a:rPr>
              <a:t>, </a:t>
            </a:r>
          </a:p>
          <a:p>
            <a:r>
              <a:rPr lang="en-US" sz="2300" dirty="0">
                <a:solidFill>
                  <a:schemeClr val="bg1"/>
                </a:solidFill>
                <a:latin typeface="Calibri" pitchFamily="34" charset="0"/>
                <a:cs typeface="Calibri" pitchFamily="34" charset="0"/>
              </a:rPr>
              <a:t>    </a:t>
            </a:r>
            <a:r>
              <a:rPr lang="en-US" sz="2300" dirty="0" err="1">
                <a:solidFill>
                  <a:schemeClr val="bg1"/>
                </a:solidFill>
                <a:latin typeface="Calibri" pitchFamily="34" charset="0"/>
                <a:cs typeface="Calibri" pitchFamily="34" charset="0"/>
              </a:rPr>
              <a:t>const</a:t>
            </a:r>
            <a:r>
              <a:rPr lang="en-US" sz="2300" dirty="0">
                <a:solidFill>
                  <a:schemeClr val="bg1"/>
                </a:solidFill>
                <a:latin typeface="Calibri" pitchFamily="34" charset="0"/>
                <a:cs typeface="Calibri" pitchFamily="34" charset="0"/>
              </a:rPr>
              <a:t> vector&lt;float&gt;&amp; </a:t>
            </a:r>
            <a:r>
              <a:rPr lang="en-US" sz="2300" dirty="0" err="1">
                <a:solidFill>
                  <a:schemeClr val="bg1"/>
                </a:solidFill>
                <a:latin typeface="Calibri" pitchFamily="34" charset="0"/>
                <a:cs typeface="Calibri" pitchFamily="34" charset="0"/>
              </a:rPr>
              <a:t>vB</a:t>
            </a:r>
            <a:r>
              <a:rPr lang="en-US" sz="2300" dirty="0">
                <a:solidFill>
                  <a:schemeClr val="bg1"/>
                </a:solidFill>
                <a:latin typeface="Calibri" pitchFamily="34" charset="0"/>
                <a:cs typeface="Calibri" pitchFamily="34" charset="0"/>
              </a:rPr>
              <a:t>, </a:t>
            </a:r>
            <a:r>
              <a:rPr lang="en-US" sz="2300" dirty="0" err="1">
                <a:solidFill>
                  <a:schemeClr val="bg1"/>
                </a:solidFill>
                <a:latin typeface="Calibri" pitchFamily="34" charset="0"/>
                <a:cs typeface="Calibri" pitchFamily="34" charset="0"/>
              </a:rPr>
              <a:t>int</a:t>
            </a:r>
            <a:r>
              <a:rPr lang="en-US" sz="2300" dirty="0">
                <a:solidFill>
                  <a:schemeClr val="bg1"/>
                </a:solidFill>
                <a:latin typeface="Calibri" pitchFamily="34" charset="0"/>
                <a:cs typeface="Calibri" pitchFamily="34" charset="0"/>
              </a:rPr>
              <a:t> M, </a:t>
            </a:r>
            <a:r>
              <a:rPr lang="en-US" sz="2300" dirty="0" err="1">
                <a:solidFill>
                  <a:schemeClr val="bg1"/>
                </a:solidFill>
                <a:latin typeface="Calibri" pitchFamily="34" charset="0"/>
                <a:cs typeface="Calibri" pitchFamily="34" charset="0"/>
              </a:rPr>
              <a:t>int</a:t>
            </a:r>
            <a:r>
              <a:rPr lang="en-US" sz="2300" dirty="0">
                <a:solidFill>
                  <a:schemeClr val="bg1"/>
                </a:solidFill>
                <a:latin typeface="Calibri" pitchFamily="34" charset="0"/>
                <a:cs typeface="Calibri" pitchFamily="34" charset="0"/>
              </a:rPr>
              <a:t> N, </a:t>
            </a:r>
            <a:r>
              <a:rPr lang="en-US" sz="2300" dirty="0" err="1">
                <a:solidFill>
                  <a:schemeClr val="bg1"/>
                </a:solidFill>
                <a:latin typeface="Calibri" pitchFamily="34" charset="0"/>
                <a:cs typeface="Calibri" pitchFamily="34" charset="0"/>
              </a:rPr>
              <a:t>int</a:t>
            </a:r>
            <a:r>
              <a:rPr lang="en-US" sz="2300" dirty="0">
                <a:solidFill>
                  <a:schemeClr val="bg1"/>
                </a:solidFill>
                <a:latin typeface="Calibri" pitchFamily="34" charset="0"/>
                <a:cs typeface="Calibri" pitchFamily="34" charset="0"/>
              </a:rPr>
              <a:t> W </a:t>
            </a:r>
            <a:r>
              <a:rPr lang="en-US" sz="2300" dirty="0">
                <a:solidFill>
                  <a:schemeClr val="bg1"/>
                </a:solidFill>
                <a:latin typeface="Calibri" pitchFamily="34" charset="0"/>
                <a:cs typeface="Calibri" pitchFamily="34" charset="0"/>
              </a:rPr>
              <a:t>)</a:t>
            </a:r>
          </a:p>
          <a:p>
            <a:r>
              <a:rPr lang="en-US" sz="2300" dirty="0">
                <a:solidFill>
                  <a:schemeClr val="bg1"/>
                </a:solidFill>
                <a:latin typeface="Calibri" pitchFamily="34" charset="0"/>
                <a:cs typeface="Calibri" pitchFamily="34" charset="0"/>
              </a:rPr>
              <a:t>{</a:t>
            </a:r>
          </a:p>
          <a:p>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array_view&lt;const float,2&gt; </a:t>
            </a:r>
            <a:r>
              <a:rPr lang="en-US" sz="2300" dirty="0">
                <a:solidFill>
                  <a:schemeClr val="bg1"/>
                </a:solidFill>
                <a:latin typeface="Calibri" pitchFamily="34" charset="0"/>
                <a:cs typeface="Calibri" pitchFamily="34" charset="0"/>
              </a:rPr>
              <a:t>a(</a:t>
            </a:r>
            <a:r>
              <a:rPr lang="en-US" sz="2300" dirty="0" err="1">
                <a:solidFill>
                  <a:schemeClr val="bg1"/>
                </a:solidFill>
                <a:latin typeface="Calibri" pitchFamily="34" charset="0"/>
                <a:cs typeface="Calibri" pitchFamily="34" charset="0"/>
              </a:rPr>
              <a:t>M,W,vA</a:t>
            </a:r>
            <a:r>
              <a:rPr lang="en-US" sz="2300" dirty="0">
                <a:solidFill>
                  <a:schemeClr val="bg1"/>
                </a:solidFill>
                <a:latin typeface="Calibri" pitchFamily="34" charset="0"/>
                <a:cs typeface="Calibri" pitchFamily="34" charset="0"/>
              </a:rPr>
              <a:t>),b(</a:t>
            </a:r>
            <a:r>
              <a:rPr lang="en-US" sz="2300" dirty="0" err="1">
                <a:solidFill>
                  <a:schemeClr val="bg1"/>
                </a:solidFill>
                <a:latin typeface="Calibri" pitchFamily="34" charset="0"/>
                <a:cs typeface="Calibri" pitchFamily="34" charset="0"/>
              </a:rPr>
              <a:t>W,N,vB</a:t>
            </a:r>
            <a:r>
              <a:rPr lang="en-US" sz="2300" dirty="0">
                <a:solidFill>
                  <a:schemeClr val="bg1"/>
                </a:solidFill>
                <a:latin typeface="Calibri" pitchFamily="34" charset="0"/>
                <a:cs typeface="Calibri" pitchFamily="34" charset="0"/>
              </a:rPr>
              <a:t>);</a:t>
            </a:r>
            <a:endParaRPr lang="en-US" sz="2300" dirty="0">
              <a:solidFill>
                <a:schemeClr val="bg1"/>
              </a:solidFill>
              <a:latin typeface="Calibri" pitchFamily="34" charset="0"/>
              <a:cs typeface="Calibri" pitchFamily="34" charset="0"/>
            </a:endParaRPr>
          </a:p>
          <a:p>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array_view&lt;float,2</a:t>
            </a:r>
            <a:r>
              <a:rPr lang="en-US" sz="2300" dirty="0">
                <a:solidFill>
                  <a:schemeClr val="bg1"/>
                </a:solidFill>
                <a:latin typeface="Calibri" pitchFamily="34" charset="0"/>
                <a:cs typeface="Calibri" pitchFamily="34" charset="0"/>
              </a:rPr>
              <a:t>&gt; </a:t>
            </a:r>
            <a:r>
              <a:rPr lang="en-US" sz="2300" dirty="0">
                <a:solidFill>
                  <a:schemeClr val="bg1"/>
                </a:solidFill>
                <a:latin typeface="Calibri" pitchFamily="34" charset="0"/>
                <a:cs typeface="Calibri" pitchFamily="34" charset="0"/>
              </a:rPr>
              <a:t>c(</a:t>
            </a:r>
            <a:r>
              <a:rPr lang="en-US" sz="2300" dirty="0" err="1">
                <a:solidFill>
                  <a:schemeClr val="bg1"/>
                </a:solidFill>
                <a:latin typeface="Calibri" pitchFamily="34" charset="0"/>
                <a:cs typeface="Calibri" pitchFamily="34" charset="0"/>
              </a:rPr>
              <a:t>M,N,vC</a:t>
            </a:r>
            <a:r>
              <a:rPr lang="en-US" sz="2300" dirty="0">
                <a:solidFill>
                  <a:schemeClr val="bg1"/>
                </a:solidFill>
                <a:latin typeface="Calibri" pitchFamily="34" charset="0"/>
                <a:cs typeface="Calibri" pitchFamily="34" charset="0"/>
              </a:rPr>
              <a:t>);</a:t>
            </a:r>
          </a:p>
          <a:p>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  </a:t>
            </a:r>
            <a:r>
              <a:rPr lang="en-US" sz="2300" dirty="0" err="1">
                <a:solidFill>
                  <a:schemeClr val="bg1"/>
                </a:solidFill>
                <a:latin typeface="Calibri" pitchFamily="34" charset="0"/>
                <a:cs typeface="Calibri" pitchFamily="34" charset="0"/>
              </a:rPr>
              <a:t>c.discard_data</a:t>
            </a:r>
            <a:r>
              <a:rPr lang="en-US" sz="2300" dirty="0">
                <a:solidFill>
                  <a:schemeClr val="bg1"/>
                </a:solidFill>
                <a:latin typeface="Calibri" pitchFamily="34" charset="0"/>
                <a:cs typeface="Calibri" pitchFamily="34" charset="0"/>
              </a:rPr>
              <a:t>();</a:t>
            </a:r>
            <a:endParaRPr lang="en-US" sz="2300" dirty="0">
              <a:solidFill>
                <a:schemeClr val="bg1"/>
              </a:solidFill>
              <a:latin typeface="Calibri" pitchFamily="34" charset="0"/>
              <a:cs typeface="Calibri" pitchFamily="34" charset="0"/>
            </a:endParaRPr>
          </a:p>
          <a:p>
            <a:r>
              <a:rPr lang="en-US" sz="2300" dirty="0">
                <a:solidFill>
                  <a:schemeClr val="bg1"/>
                </a:solidFill>
                <a:latin typeface="Calibri" pitchFamily="34" charset="0"/>
                <a:cs typeface="Calibri" pitchFamily="34" charset="0"/>
              </a:rPr>
              <a:t>   </a:t>
            </a:r>
            <a:r>
              <a:rPr lang="en-US" sz="2300" dirty="0" err="1">
                <a:solidFill>
                  <a:schemeClr val="bg1"/>
                </a:solidFill>
                <a:latin typeface="Calibri" pitchFamily="34" charset="0"/>
                <a:cs typeface="Calibri" pitchFamily="34" charset="0"/>
              </a:rPr>
              <a:t>parallel_for_each</a:t>
            </a:r>
            <a:r>
              <a:rPr lang="en-US" sz="2300" dirty="0">
                <a:solidFill>
                  <a:schemeClr val="bg1"/>
                </a:solidFill>
                <a:latin typeface="Calibri" pitchFamily="34" charset="0"/>
                <a:cs typeface="Calibri" pitchFamily="34" charset="0"/>
              </a:rPr>
              <a:t>(</a:t>
            </a:r>
            <a:r>
              <a:rPr lang="en-US" sz="2300" dirty="0" err="1">
                <a:solidFill>
                  <a:schemeClr val="bg1"/>
                </a:solidFill>
                <a:latin typeface="Calibri" pitchFamily="34" charset="0"/>
                <a:cs typeface="Calibri" pitchFamily="34" charset="0"/>
              </a:rPr>
              <a:t>c.extent</a:t>
            </a:r>
            <a:r>
              <a:rPr lang="en-US" sz="2300" dirty="0">
                <a:solidFill>
                  <a:schemeClr val="bg1"/>
                </a:solidFill>
                <a:latin typeface="Calibri" pitchFamily="34" charset="0"/>
                <a:cs typeface="Calibri" pitchFamily="34" charset="0"/>
              </a:rPr>
              <a:t>,</a:t>
            </a:r>
            <a:endParaRPr lang="en-US" sz="2300" dirty="0">
              <a:solidFill>
                <a:schemeClr val="bg1"/>
              </a:solidFill>
              <a:latin typeface="Calibri" pitchFamily="34" charset="0"/>
              <a:cs typeface="Calibri" pitchFamily="34" charset="0"/>
            </a:endParaRPr>
          </a:p>
          <a:p>
            <a:r>
              <a:rPr lang="en-US" sz="2300" dirty="0">
                <a:solidFill>
                  <a:schemeClr val="bg1"/>
                </a:solidFill>
                <a:latin typeface="Calibri" pitchFamily="34" charset="0"/>
                <a:cs typeface="Calibri" pitchFamily="34" charset="0"/>
              </a:rPr>
              <a:t>       [=](index&lt;2&gt; </a:t>
            </a:r>
            <a:r>
              <a:rPr lang="en-US" sz="2300" dirty="0" err="1">
                <a:solidFill>
                  <a:schemeClr val="bg1"/>
                </a:solidFill>
                <a:latin typeface="Calibri" pitchFamily="34" charset="0"/>
                <a:cs typeface="Calibri" pitchFamily="34" charset="0"/>
              </a:rPr>
              <a:t>idx</a:t>
            </a:r>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restrict(amp) {</a:t>
            </a:r>
          </a:p>
          <a:p>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            </a:t>
            </a:r>
            <a:r>
              <a:rPr lang="en-US" sz="2300" dirty="0" err="1">
                <a:solidFill>
                  <a:schemeClr val="bg1"/>
                </a:solidFill>
                <a:latin typeface="Calibri" pitchFamily="34" charset="0"/>
                <a:cs typeface="Calibri" pitchFamily="34" charset="0"/>
              </a:rPr>
              <a:t>int</a:t>
            </a:r>
            <a:r>
              <a:rPr lang="en-US" sz="2300" dirty="0">
                <a:solidFill>
                  <a:schemeClr val="bg1"/>
                </a:solidFill>
                <a:latin typeface="Calibri" pitchFamily="34" charset="0"/>
                <a:cs typeface="Calibri" pitchFamily="34" charset="0"/>
              </a:rPr>
              <a:t> row = </a:t>
            </a:r>
            <a:r>
              <a:rPr lang="en-US" sz="2300" dirty="0" err="1">
                <a:solidFill>
                  <a:schemeClr val="bg1"/>
                </a:solidFill>
                <a:latin typeface="Calibri" pitchFamily="34" charset="0"/>
                <a:cs typeface="Calibri" pitchFamily="34" charset="0"/>
              </a:rPr>
              <a:t>idx</a:t>
            </a:r>
            <a:r>
              <a:rPr lang="en-US" sz="2300" dirty="0">
                <a:solidFill>
                  <a:schemeClr val="bg1"/>
                </a:solidFill>
                <a:latin typeface="Calibri" pitchFamily="34" charset="0"/>
                <a:cs typeface="Calibri" pitchFamily="34" charset="0"/>
              </a:rPr>
              <a:t>[0]; </a:t>
            </a:r>
            <a:r>
              <a:rPr lang="en-US" sz="2300" dirty="0" err="1">
                <a:solidFill>
                  <a:schemeClr val="bg1"/>
                </a:solidFill>
                <a:latin typeface="Calibri" pitchFamily="34" charset="0"/>
                <a:cs typeface="Calibri" pitchFamily="34" charset="0"/>
              </a:rPr>
              <a:t>int</a:t>
            </a:r>
            <a:r>
              <a:rPr lang="en-US" sz="2300" dirty="0">
                <a:solidFill>
                  <a:schemeClr val="bg1"/>
                </a:solidFill>
                <a:latin typeface="Calibri" pitchFamily="34" charset="0"/>
                <a:cs typeface="Calibri" pitchFamily="34" charset="0"/>
              </a:rPr>
              <a:t> col = </a:t>
            </a:r>
            <a:r>
              <a:rPr lang="en-US" sz="2300" dirty="0" err="1">
                <a:solidFill>
                  <a:schemeClr val="bg1"/>
                </a:solidFill>
                <a:latin typeface="Calibri" pitchFamily="34" charset="0"/>
                <a:cs typeface="Calibri" pitchFamily="34" charset="0"/>
              </a:rPr>
              <a:t>idx</a:t>
            </a:r>
            <a:r>
              <a:rPr lang="en-US" sz="2300" dirty="0">
                <a:solidFill>
                  <a:schemeClr val="bg1"/>
                </a:solidFill>
                <a:latin typeface="Calibri" pitchFamily="34" charset="0"/>
                <a:cs typeface="Calibri" pitchFamily="34" charset="0"/>
              </a:rPr>
              <a:t>[1];</a:t>
            </a:r>
            <a:endParaRPr lang="en-US" sz="2300" dirty="0">
              <a:solidFill>
                <a:schemeClr val="bg1"/>
              </a:solidFill>
              <a:latin typeface="Calibri" pitchFamily="34" charset="0"/>
              <a:cs typeface="Calibri" pitchFamily="34" charset="0"/>
            </a:endParaRPr>
          </a:p>
          <a:p>
            <a:pPr lvl="1"/>
            <a:r>
              <a:rPr lang="en-US" sz="2300" dirty="0">
                <a:solidFill>
                  <a:schemeClr val="bg1"/>
                </a:solidFill>
                <a:latin typeface="Calibri" pitchFamily="34" charset="0"/>
                <a:cs typeface="Calibri" pitchFamily="34" charset="0"/>
              </a:rPr>
              <a:t> </a:t>
            </a:r>
            <a:r>
              <a:rPr lang="en-US" sz="2300" b="1" dirty="0">
                <a:solidFill>
                  <a:schemeClr val="bg1"/>
                </a:solidFill>
                <a:latin typeface="Calibri" pitchFamily="34" charset="0"/>
                <a:cs typeface="Calibri" pitchFamily="34" charset="0"/>
              </a:rPr>
              <a:t>     float sum = </a:t>
            </a:r>
            <a:r>
              <a:rPr lang="en-US" sz="2300" b="1" dirty="0">
                <a:solidFill>
                  <a:schemeClr val="bg1"/>
                </a:solidFill>
                <a:latin typeface="Calibri" pitchFamily="34" charset="0"/>
                <a:cs typeface="Calibri" pitchFamily="34" charset="0"/>
              </a:rPr>
              <a:t>0.0f;</a:t>
            </a:r>
            <a:endParaRPr lang="en-US" sz="2300" b="1" dirty="0">
              <a:solidFill>
                <a:schemeClr val="bg1"/>
              </a:solidFill>
              <a:latin typeface="Calibri" pitchFamily="34" charset="0"/>
              <a:cs typeface="Calibri" pitchFamily="34" charset="0"/>
            </a:endParaRPr>
          </a:p>
          <a:p>
            <a:pPr lvl="1"/>
            <a:r>
              <a:rPr lang="da-DK" sz="2300" b="1" dirty="0">
                <a:solidFill>
                  <a:schemeClr val="bg1"/>
                </a:solidFill>
                <a:latin typeface="Calibri" pitchFamily="34" charset="0"/>
                <a:cs typeface="Calibri" pitchFamily="34" charset="0"/>
              </a:rPr>
              <a:t>      for(int i = 0; i &lt; </a:t>
            </a:r>
            <a:r>
              <a:rPr lang="da-DK" sz="2300" b="1" dirty="0">
                <a:solidFill>
                  <a:schemeClr val="bg1"/>
                </a:solidFill>
                <a:latin typeface="Calibri" pitchFamily="34" charset="0"/>
                <a:cs typeface="Calibri" pitchFamily="34" charset="0"/>
              </a:rPr>
              <a:t>W; </a:t>
            </a:r>
            <a:r>
              <a:rPr lang="da-DK" sz="2300" b="1" dirty="0">
                <a:solidFill>
                  <a:schemeClr val="bg1"/>
                </a:solidFill>
                <a:latin typeface="Calibri" pitchFamily="34" charset="0"/>
                <a:cs typeface="Calibri" pitchFamily="34" charset="0"/>
              </a:rPr>
              <a:t>i++) </a:t>
            </a:r>
            <a:endParaRPr lang="en-US" sz="2300" b="1" dirty="0">
              <a:solidFill>
                <a:schemeClr val="bg1"/>
              </a:solidFill>
              <a:latin typeface="Calibri" pitchFamily="34" charset="0"/>
              <a:cs typeface="Calibri" pitchFamily="34" charset="0"/>
            </a:endParaRPr>
          </a:p>
          <a:p>
            <a:pPr lvl="1"/>
            <a:r>
              <a:rPr lang="en-US" sz="2300" b="1" dirty="0">
                <a:solidFill>
                  <a:schemeClr val="bg1"/>
                </a:solidFill>
                <a:latin typeface="Calibri" pitchFamily="34" charset="0"/>
                <a:cs typeface="Calibri" pitchFamily="34" charset="0"/>
              </a:rPr>
              <a:t>         sum += </a:t>
            </a:r>
            <a:r>
              <a:rPr lang="en-US" sz="2300" b="1" dirty="0">
                <a:solidFill>
                  <a:schemeClr val="bg1"/>
                </a:solidFill>
                <a:latin typeface="Calibri" pitchFamily="34" charset="0"/>
                <a:cs typeface="Calibri" pitchFamily="34" charset="0"/>
              </a:rPr>
              <a:t>a(row, </a:t>
            </a:r>
            <a:r>
              <a:rPr lang="en-US" sz="2300" b="1" dirty="0">
                <a:solidFill>
                  <a:schemeClr val="bg1"/>
                </a:solidFill>
                <a:latin typeface="Calibri" pitchFamily="34" charset="0"/>
                <a:cs typeface="Calibri" pitchFamily="34" charset="0"/>
              </a:rPr>
              <a:t>i) * b(i, </a:t>
            </a:r>
            <a:r>
              <a:rPr lang="en-US" sz="2300" b="1" dirty="0">
                <a:solidFill>
                  <a:schemeClr val="bg1"/>
                </a:solidFill>
                <a:latin typeface="Calibri" pitchFamily="34" charset="0"/>
                <a:cs typeface="Calibri" pitchFamily="34" charset="0"/>
              </a:rPr>
              <a:t>col);</a:t>
            </a:r>
            <a:endParaRPr lang="en-US" sz="2300" b="1" dirty="0">
              <a:solidFill>
                <a:schemeClr val="bg1"/>
              </a:solidFill>
              <a:latin typeface="Calibri" pitchFamily="34" charset="0"/>
              <a:cs typeface="Calibri" pitchFamily="34" charset="0"/>
            </a:endParaRPr>
          </a:p>
          <a:p>
            <a:pPr lvl="1"/>
            <a:r>
              <a:rPr lang="en-US" sz="2300" b="1" dirty="0">
                <a:solidFill>
                  <a:schemeClr val="bg1"/>
                </a:solidFill>
                <a:latin typeface="Calibri" pitchFamily="34" charset="0"/>
                <a:cs typeface="Calibri" pitchFamily="34" charset="0"/>
              </a:rPr>
              <a:t>      c[</a:t>
            </a:r>
            <a:r>
              <a:rPr lang="en-US" sz="2300" b="1" dirty="0" err="1">
                <a:solidFill>
                  <a:schemeClr val="bg1"/>
                </a:solidFill>
                <a:latin typeface="Calibri" pitchFamily="34" charset="0"/>
                <a:cs typeface="Calibri" pitchFamily="34" charset="0"/>
              </a:rPr>
              <a:t>idx</a:t>
            </a:r>
            <a:r>
              <a:rPr lang="en-US" sz="2300" b="1" dirty="0">
                <a:solidFill>
                  <a:schemeClr val="bg1"/>
                </a:solidFill>
                <a:latin typeface="Calibri" pitchFamily="34" charset="0"/>
                <a:cs typeface="Calibri" pitchFamily="34" charset="0"/>
              </a:rPr>
              <a:t>] = sum;</a:t>
            </a:r>
          </a:p>
          <a:p>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a:t>
            </a:r>
          </a:p>
          <a:p>
            <a:r>
              <a:rPr lang="en-US" sz="2300" dirty="0">
                <a:solidFill>
                  <a:schemeClr val="bg1"/>
                </a:solidFill>
                <a:latin typeface="Calibri" pitchFamily="34" charset="0"/>
                <a:cs typeface="Calibri" pitchFamily="34" charset="0"/>
              </a:rPr>
              <a:t> </a:t>
            </a:r>
            <a:r>
              <a:rPr lang="en-US" sz="2300" dirty="0">
                <a:solidFill>
                  <a:schemeClr val="bg1"/>
                </a:solidFill>
                <a:latin typeface="Calibri" pitchFamily="34" charset="0"/>
                <a:cs typeface="Calibri" pitchFamily="34" charset="0"/>
              </a:rPr>
              <a:t>   );</a:t>
            </a:r>
            <a:endParaRPr lang="en-US" sz="2300" dirty="0">
              <a:solidFill>
                <a:schemeClr val="bg1"/>
              </a:solidFill>
              <a:latin typeface="Calibri" pitchFamily="34" charset="0"/>
              <a:cs typeface="Calibri" pitchFamily="34" charset="0"/>
            </a:endParaRPr>
          </a:p>
          <a:p>
            <a:r>
              <a:rPr lang="en-US" sz="2300" dirty="0">
                <a:solidFill>
                  <a:schemeClr val="bg1"/>
                </a:solidFill>
                <a:latin typeface="Calibri" pitchFamily="34" charset="0"/>
                <a:cs typeface="Calibri" pitchFamily="34" charset="0"/>
              </a:rPr>
              <a:t>}</a:t>
            </a:r>
          </a:p>
        </p:txBody>
      </p:sp>
    </p:spTree>
    <p:extLst>
      <p:ext uri="{BB962C8B-B14F-4D97-AF65-F5344CB8AC3E}">
        <p14:creationId xmlns:p14="http://schemas.microsoft.com/office/powerpoint/2010/main" val="1141864525"/>
      </p:ext>
    </p:extLst>
  </p:cSld>
  <p:clrMapOvr>
    <a:masterClrMapping/>
  </p:clrMapOvr>
  <mc:AlternateContent xmlns:mc="http://schemas.openxmlformats.org/markup-compatibility/2006" xmlns:p14="http://schemas.microsoft.com/office/powerpoint/2010/main">
    <mc:Choice Requires="p14">
      <p:transition spd="med" p14:dur="700" advTm="163478">
        <p:fade/>
      </p:transition>
    </mc:Choice>
    <mc:Fallback xmlns="">
      <p:transition spd="med" advTm="1634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the C++ AMP Beta</a:t>
            </a:r>
            <a:endParaRPr lang="en-US" dirty="0"/>
          </a:p>
        </p:txBody>
      </p:sp>
      <p:sp>
        <p:nvSpPr>
          <p:cNvPr id="3" name="Content Placeholder 2"/>
          <p:cNvSpPr>
            <a:spLocks noGrp="1"/>
          </p:cNvSpPr>
          <p:nvPr>
            <p:ph idx="1"/>
          </p:nvPr>
        </p:nvSpPr>
        <p:spPr>
          <a:xfrm>
            <a:off x="519113" y="1381126"/>
            <a:ext cx="11149013" cy="5367623"/>
          </a:xfrm>
        </p:spPr>
        <p:txBody>
          <a:bodyPr/>
          <a:lstStyle/>
          <a:p>
            <a:pPr lvl="0"/>
            <a:r>
              <a:rPr lang="en-US" sz="1600" i="1" dirty="0"/>
              <a:t>restrict(direct3d)</a:t>
            </a:r>
            <a:r>
              <a:rPr lang="en-US" sz="1600" dirty="0"/>
              <a:t> is renamed to </a:t>
            </a:r>
            <a:r>
              <a:rPr lang="en-US" sz="1600" i="1" dirty="0"/>
              <a:t>restrict(amp)</a:t>
            </a:r>
            <a:r>
              <a:rPr lang="en-US" sz="1600" dirty="0"/>
              <a:t>. </a:t>
            </a:r>
            <a:r>
              <a:rPr lang="en-US" sz="1600" u="sng" dirty="0">
                <a:hlinkClick r:id="rId2"/>
              </a:rPr>
              <a:t>We shared that here</a:t>
            </a:r>
            <a:r>
              <a:rPr lang="en-US" sz="1600" dirty="0"/>
              <a:t>.</a:t>
            </a:r>
          </a:p>
          <a:p>
            <a:pPr lvl="0"/>
            <a:r>
              <a:rPr lang="en-US" sz="1600" dirty="0"/>
              <a:t>Replaced </a:t>
            </a:r>
            <a:r>
              <a:rPr lang="en-US" sz="1600" i="1" dirty="0"/>
              <a:t>grid</a:t>
            </a:r>
            <a:r>
              <a:rPr lang="en-US" sz="1600" dirty="0"/>
              <a:t>, </a:t>
            </a:r>
            <a:r>
              <a:rPr lang="en-US" sz="1600" i="1" dirty="0" err="1"/>
              <a:t>tiled_grid</a:t>
            </a:r>
            <a:r>
              <a:rPr lang="en-US" sz="1600" dirty="0"/>
              <a:t>  with </a:t>
            </a:r>
            <a:r>
              <a:rPr lang="en-US" sz="1600" i="1" dirty="0"/>
              <a:t>extent</a:t>
            </a:r>
            <a:r>
              <a:rPr lang="en-US" sz="1600" dirty="0"/>
              <a:t> and </a:t>
            </a:r>
            <a:r>
              <a:rPr lang="en-US" sz="1600" i="1" dirty="0"/>
              <a:t>tiled_extent</a:t>
            </a:r>
            <a:r>
              <a:rPr lang="en-US" sz="1600" dirty="0"/>
              <a:t> instead.  </a:t>
            </a:r>
            <a:r>
              <a:rPr lang="en-US" sz="1600" u="sng" dirty="0">
                <a:hlinkClick r:id="rId3"/>
              </a:rPr>
              <a:t>We shared that here</a:t>
            </a:r>
            <a:r>
              <a:rPr lang="en-US" sz="1600" dirty="0"/>
              <a:t>.</a:t>
            </a:r>
          </a:p>
          <a:p>
            <a:pPr lvl="0"/>
            <a:r>
              <a:rPr lang="en-US" sz="1600" dirty="0"/>
              <a:t>Added </a:t>
            </a:r>
            <a:r>
              <a:rPr lang="en-US" sz="1600" i="1" dirty="0" err="1"/>
              <a:t>amp_graphics.h</a:t>
            </a:r>
            <a:r>
              <a:rPr lang="en-US" sz="1600" dirty="0"/>
              <a:t> with </a:t>
            </a:r>
            <a:r>
              <a:rPr lang="en-US" sz="1600" i="1" dirty="0" err="1"/>
              <a:t>concurrency:graphics</a:t>
            </a:r>
            <a:r>
              <a:rPr lang="en-US" sz="1600" dirty="0"/>
              <a:t> namespace with Short Vector Types and Textures. </a:t>
            </a:r>
            <a:r>
              <a:rPr lang="en-US" sz="1600" u="sng" dirty="0">
                <a:hlinkClick r:id="rId4"/>
              </a:rPr>
              <a:t>We shared that here</a:t>
            </a:r>
            <a:r>
              <a:rPr lang="en-US" sz="1600" dirty="0"/>
              <a:t>.</a:t>
            </a:r>
          </a:p>
          <a:p>
            <a:pPr lvl="0"/>
            <a:r>
              <a:rPr lang="en-US" sz="1600" dirty="0"/>
              <a:t>Changed default </a:t>
            </a:r>
            <a:r>
              <a:rPr lang="en-US" sz="1600" i="1" dirty="0"/>
              <a:t>queuing _mode</a:t>
            </a:r>
            <a:r>
              <a:rPr lang="en-US" sz="1600" dirty="0"/>
              <a:t> not to be </a:t>
            </a:r>
            <a:r>
              <a:rPr lang="en-US" sz="1600" i="1" dirty="0"/>
              <a:t>immediate</a:t>
            </a:r>
            <a:r>
              <a:rPr lang="en-US" sz="1600" dirty="0"/>
              <a:t>, and changed </a:t>
            </a:r>
            <a:r>
              <a:rPr lang="en-US" sz="1600" dirty="0" err="1"/>
              <a:t>enum</a:t>
            </a:r>
            <a:r>
              <a:rPr lang="en-US" sz="1600" dirty="0"/>
              <a:t> names slightly. </a:t>
            </a:r>
            <a:r>
              <a:rPr lang="en-US" sz="1600" u="sng" dirty="0">
                <a:hlinkClick r:id="rId5"/>
              </a:rPr>
              <a:t>We shared that here</a:t>
            </a:r>
            <a:r>
              <a:rPr lang="en-US" sz="1600" dirty="0"/>
              <a:t>.</a:t>
            </a:r>
          </a:p>
          <a:p>
            <a:pPr lvl="0"/>
            <a:r>
              <a:rPr lang="en-US" sz="1600" dirty="0"/>
              <a:t>Added </a:t>
            </a:r>
            <a:r>
              <a:rPr lang="en-US" sz="1600" i="1" dirty="0"/>
              <a:t>.wait(…)</a:t>
            </a:r>
            <a:r>
              <a:rPr lang="en-US" sz="1600" dirty="0"/>
              <a:t> overloads to </a:t>
            </a:r>
            <a:r>
              <a:rPr lang="en-US" sz="1600" i="1" dirty="0"/>
              <a:t>tile_barrier</a:t>
            </a:r>
            <a:r>
              <a:rPr lang="en-US" sz="1600" dirty="0"/>
              <a:t> for finer grained control. </a:t>
            </a:r>
            <a:r>
              <a:rPr lang="en-US" sz="1600" u="sng" dirty="0">
                <a:hlinkClick r:id="rId6"/>
              </a:rPr>
              <a:t>We shared that here</a:t>
            </a:r>
            <a:r>
              <a:rPr lang="en-US" sz="1600" dirty="0"/>
              <a:t>.</a:t>
            </a:r>
          </a:p>
          <a:p>
            <a:pPr lvl="0"/>
            <a:r>
              <a:rPr lang="en-US" sz="1600" dirty="0"/>
              <a:t>Replaced </a:t>
            </a:r>
            <a:r>
              <a:rPr lang="en-US" sz="1600" i="1" dirty="0"/>
              <a:t>&lt;</a:t>
            </a:r>
            <a:r>
              <a:rPr lang="en-US" sz="1600" i="1" dirty="0" err="1"/>
              <a:t>writeonly</a:t>
            </a:r>
            <a:r>
              <a:rPr lang="en-US" sz="1600" i="1" dirty="0"/>
              <a:t>&lt;…&gt;</a:t>
            </a:r>
            <a:r>
              <a:rPr lang="en-US" sz="1600" dirty="0"/>
              <a:t> as option for </a:t>
            </a:r>
            <a:r>
              <a:rPr lang="en-US" sz="1600" i="1" dirty="0"/>
              <a:t>array_view</a:t>
            </a:r>
            <a:r>
              <a:rPr lang="en-US" sz="1600" dirty="0"/>
              <a:t> with </a:t>
            </a:r>
            <a:r>
              <a:rPr lang="en-US" sz="1600" i="1" dirty="0"/>
              <a:t>.</a:t>
            </a:r>
            <a:r>
              <a:rPr lang="en-US" sz="1600" i="1" dirty="0" err="1"/>
              <a:t>discard_data</a:t>
            </a:r>
            <a:r>
              <a:rPr lang="en-US" sz="1600" i="1" dirty="0"/>
              <a:t>()</a:t>
            </a:r>
            <a:r>
              <a:rPr lang="en-US" sz="1600" dirty="0"/>
              <a:t>. </a:t>
            </a:r>
            <a:r>
              <a:rPr lang="en-US" sz="1600" u="sng" dirty="0">
                <a:hlinkClick r:id="rId7"/>
              </a:rPr>
              <a:t>We shared that here</a:t>
            </a:r>
            <a:r>
              <a:rPr lang="en-US" sz="1600" dirty="0"/>
              <a:t>.</a:t>
            </a:r>
          </a:p>
          <a:p>
            <a:pPr lvl="0"/>
            <a:r>
              <a:rPr lang="en-US" sz="1600" dirty="0"/>
              <a:t>Moved math functions to </a:t>
            </a:r>
            <a:r>
              <a:rPr lang="en-US" sz="1600" i="1" dirty="0" err="1"/>
              <a:t>amp_math.h</a:t>
            </a:r>
            <a:r>
              <a:rPr lang="en-US" sz="1600" dirty="0"/>
              <a:t> in </a:t>
            </a:r>
            <a:r>
              <a:rPr lang="en-US" sz="1600" i="1" dirty="0"/>
              <a:t>fast_math</a:t>
            </a:r>
            <a:r>
              <a:rPr lang="en-US" sz="1600" dirty="0"/>
              <a:t> and </a:t>
            </a:r>
            <a:r>
              <a:rPr lang="en-US" sz="1600" i="1" dirty="0"/>
              <a:t>precise_math</a:t>
            </a:r>
            <a:r>
              <a:rPr lang="en-US" sz="1600" dirty="0"/>
              <a:t> namespaces. </a:t>
            </a:r>
            <a:r>
              <a:rPr lang="en-US" sz="1600" u="sng" dirty="0">
                <a:hlinkClick r:id="rId8"/>
              </a:rPr>
              <a:t>We shared that here</a:t>
            </a:r>
            <a:r>
              <a:rPr lang="en-US" sz="1600" dirty="0"/>
              <a:t>.</a:t>
            </a:r>
          </a:p>
          <a:p>
            <a:pPr lvl="0"/>
            <a:r>
              <a:rPr lang="en-US" sz="1600" dirty="0"/>
              <a:t>Replaced </a:t>
            </a:r>
            <a:r>
              <a:rPr lang="en-US" sz="1600" i="1" dirty="0" err="1"/>
              <a:t>accelerator_restriction</a:t>
            </a:r>
            <a:r>
              <a:rPr lang="en-US" sz="1600" dirty="0"/>
              <a:t> with </a:t>
            </a:r>
            <a:r>
              <a:rPr lang="en-US" sz="1600" i="1" dirty="0"/>
              <a:t>.</a:t>
            </a:r>
            <a:r>
              <a:rPr lang="en-US" sz="1600" i="1" dirty="0" err="1"/>
              <a:t>supports_double_precision</a:t>
            </a:r>
            <a:r>
              <a:rPr lang="en-US" sz="1600" dirty="0"/>
              <a:t> + another property. </a:t>
            </a:r>
            <a:r>
              <a:rPr lang="en-US" sz="1600" u="sng" dirty="0">
                <a:hlinkClick r:id="rId9"/>
              </a:rPr>
              <a:t>We shared that here</a:t>
            </a:r>
            <a:r>
              <a:rPr lang="en-US" sz="1600" dirty="0"/>
              <a:t>.</a:t>
            </a:r>
          </a:p>
          <a:p>
            <a:pPr lvl="0"/>
            <a:r>
              <a:rPr lang="en-US" sz="1600" dirty="0"/>
              <a:t>Removed all overloads that accepted </a:t>
            </a:r>
            <a:r>
              <a:rPr lang="en-US" sz="1600" i="1" dirty="0"/>
              <a:t>accelerator</a:t>
            </a:r>
            <a:r>
              <a:rPr lang="en-US" sz="1600" dirty="0"/>
              <a:t> instead use </a:t>
            </a:r>
            <a:r>
              <a:rPr lang="en-US" sz="1600" i="1" dirty="0"/>
              <a:t>.</a:t>
            </a:r>
            <a:r>
              <a:rPr lang="en-US" sz="1600" i="1" dirty="0" err="1"/>
              <a:t>default_view</a:t>
            </a:r>
            <a:r>
              <a:rPr lang="en-US" sz="1600" dirty="0"/>
              <a:t>. </a:t>
            </a:r>
            <a:r>
              <a:rPr lang="en-US" sz="1600" u="sng" dirty="0">
                <a:hlinkClick r:id="rId10"/>
              </a:rPr>
              <a:t>We shared that here</a:t>
            </a:r>
            <a:r>
              <a:rPr lang="en-US" sz="1600" dirty="0"/>
              <a:t>.</a:t>
            </a:r>
          </a:p>
          <a:p>
            <a:pPr lvl="0"/>
            <a:r>
              <a:rPr lang="en-US" sz="1600" dirty="0"/>
              <a:t>Added </a:t>
            </a:r>
            <a:r>
              <a:rPr lang="en-US" sz="1600" i="1" dirty="0"/>
              <a:t>.</a:t>
            </a:r>
            <a:r>
              <a:rPr lang="en-US" sz="1600" i="1" dirty="0" err="1"/>
              <a:t>set_default</a:t>
            </a:r>
            <a:r>
              <a:rPr lang="en-US" sz="1600" i="1" dirty="0"/>
              <a:t>()</a:t>
            </a:r>
            <a:r>
              <a:rPr lang="en-US" sz="1600" dirty="0"/>
              <a:t> to </a:t>
            </a:r>
            <a:r>
              <a:rPr lang="en-US" sz="1600" i="1" dirty="0"/>
              <a:t>accelerator</a:t>
            </a:r>
            <a:r>
              <a:rPr lang="en-US" sz="1600" dirty="0"/>
              <a:t> and changed how we pick the default. </a:t>
            </a:r>
            <a:r>
              <a:rPr lang="en-US" sz="1600" u="sng" dirty="0">
                <a:hlinkClick r:id="rId10"/>
              </a:rPr>
              <a:t>We shared that here</a:t>
            </a:r>
            <a:r>
              <a:rPr lang="en-US" sz="1600" dirty="0"/>
              <a:t>.</a:t>
            </a:r>
          </a:p>
          <a:p>
            <a:pPr lvl="0"/>
            <a:r>
              <a:rPr lang="en-US" sz="1600" dirty="0"/>
              <a:t>Replaced global </a:t>
            </a:r>
            <a:r>
              <a:rPr lang="en-US" sz="1600" i="1" dirty="0" err="1"/>
              <a:t>get_all_accelerators</a:t>
            </a:r>
            <a:r>
              <a:rPr lang="en-US" sz="1600" dirty="0"/>
              <a:t> function with </a:t>
            </a:r>
            <a:r>
              <a:rPr lang="en-US" sz="1600" i="1" dirty="0"/>
              <a:t>accelerator::</a:t>
            </a:r>
            <a:r>
              <a:rPr lang="en-US" sz="1600" i="1" dirty="0" err="1"/>
              <a:t>get_all</a:t>
            </a:r>
            <a:r>
              <a:rPr lang="en-US" sz="1600" i="1" dirty="0"/>
              <a:t>()</a:t>
            </a:r>
            <a:r>
              <a:rPr lang="en-US" sz="1600" dirty="0"/>
              <a:t>. </a:t>
            </a:r>
            <a:r>
              <a:rPr lang="en-US" sz="1600" u="sng" dirty="0">
                <a:hlinkClick r:id="rId10"/>
              </a:rPr>
              <a:t>We shared that here</a:t>
            </a:r>
            <a:r>
              <a:rPr lang="en-US" sz="1600" dirty="0"/>
              <a:t>.</a:t>
            </a:r>
          </a:p>
          <a:p>
            <a:pPr lvl="0"/>
            <a:r>
              <a:rPr lang="en-US" sz="1600" dirty="0"/>
              <a:t>Removed .z, .y, .x and instead use the subscript operator [0], [1], [2]. </a:t>
            </a:r>
            <a:r>
              <a:rPr lang="en-US" sz="1600" u="sng" dirty="0"/>
              <a:t>We shared that here</a:t>
            </a:r>
            <a:r>
              <a:rPr lang="en-US" sz="1600" dirty="0"/>
              <a:t> .</a:t>
            </a:r>
          </a:p>
          <a:p>
            <a:pPr lvl="0"/>
            <a:r>
              <a:rPr lang="en-US" sz="1600" dirty="0"/>
              <a:t>Added </a:t>
            </a:r>
            <a:r>
              <a:rPr lang="en-US" sz="1600" i="1" dirty="0"/>
              <a:t>.pad()</a:t>
            </a:r>
            <a:r>
              <a:rPr lang="en-US" sz="1600" dirty="0"/>
              <a:t>, </a:t>
            </a:r>
            <a:r>
              <a:rPr lang="en-US" sz="1600" i="1" dirty="0"/>
              <a:t>.truncate()</a:t>
            </a:r>
            <a:r>
              <a:rPr lang="en-US" sz="1600" dirty="0"/>
              <a:t> to </a:t>
            </a:r>
            <a:r>
              <a:rPr lang="en-US" sz="1600" i="1" dirty="0"/>
              <a:t>tiled_extent</a:t>
            </a:r>
            <a:r>
              <a:rPr lang="en-US" sz="1600" dirty="0"/>
              <a:t>. </a:t>
            </a:r>
            <a:r>
              <a:rPr lang="en-US" sz="1600" u="sng" dirty="0"/>
              <a:t>We shared that here</a:t>
            </a:r>
            <a:r>
              <a:rPr lang="en-US" sz="1600" dirty="0"/>
              <a:t> .</a:t>
            </a:r>
          </a:p>
          <a:p>
            <a:pPr lvl="0"/>
            <a:r>
              <a:rPr lang="en-US" sz="1600" dirty="0"/>
              <a:t>Added </a:t>
            </a:r>
            <a:r>
              <a:rPr lang="en-US" sz="1600" i="1" dirty="0" err="1"/>
              <a:t>accelerator_view_removed</a:t>
            </a:r>
            <a:r>
              <a:rPr lang="en-US" sz="1600" dirty="0"/>
              <a:t> exception to help with TDR case. </a:t>
            </a:r>
            <a:r>
              <a:rPr lang="en-US" sz="1600" u="sng" dirty="0"/>
              <a:t>We shared that here</a:t>
            </a:r>
            <a:r>
              <a:rPr lang="en-US" sz="1600" dirty="0"/>
              <a:t> .</a:t>
            </a:r>
          </a:p>
          <a:p>
            <a:pPr lvl="0"/>
            <a:r>
              <a:rPr lang="en-US" sz="1600" dirty="0"/>
              <a:t>Added </a:t>
            </a:r>
            <a:r>
              <a:rPr lang="en-US" sz="1600" i="1" dirty="0"/>
              <a:t>.</a:t>
            </a:r>
            <a:r>
              <a:rPr lang="en-US" sz="1600" i="1" dirty="0" err="1"/>
              <a:t>synchronize_async</a:t>
            </a:r>
            <a:r>
              <a:rPr lang="en-US" sz="1600" i="1" dirty="0"/>
              <a:t>()</a:t>
            </a:r>
            <a:r>
              <a:rPr lang="en-US" sz="1600" dirty="0"/>
              <a:t> to </a:t>
            </a:r>
            <a:r>
              <a:rPr lang="en-US" sz="1600" i="1" dirty="0"/>
              <a:t>array_view</a:t>
            </a:r>
            <a:r>
              <a:rPr lang="en-US" sz="1600" dirty="0"/>
              <a:t>, and made the other </a:t>
            </a:r>
            <a:r>
              <a:rPr lang="en-US" sz="1600" i="1" dirty="0"/>
              <a:t>_</a:t>
            </a:r>
            <a:r>
              <a:rPr lang="en-US" sz="1600" i="1" dirty="0" err="1"/>
              <a:t>async</a:t>
            </a:r>
            <a:r>
              <a:rPr lang="en-US" sz="1600" i="1" dirty="0"/>
              <a:t>()</a:t>
            </a:r>
            <a:r>
              <a:rPr lang="en-US" sz="1600" dirty="0"/>
              <a:t> methods work. </a:t>
            </a:r>
            <a:r>
              <a:rPr lang="en-US" sz="1600" u="sng" dirty="0">
                <a:hlinkClick r:id="rId11"/>
              </a:rPr>
              <a:t>We shared that here</a:t>
            </a:r>
            <a:r>
              <a:rPr lang="en-US" sz="1600" dirty="0"/>
              <a:t>.</a:t>
            </a:r>
          </a:p>
          <a:p>
            <a:pPr lvl="0"/>
            <a:r>
              <a:rPr lang="en-US" sz="1600" dirty="0"/>
              <a:t>Added </a:t>
            </a:r>
            <a:r>
              <a:rPr lang="en-US" sz="1600" i="1" dirty="0" err="1"/>
              <a:t>create_marker</a:t>
            </a:r>
            <a:r>
              <a:rPr lang="en-US" sz="1600" i="1" dirty="0"/>
              <a:t>()</a:t>
            </a:r>
            <a:r>
              <a:rPr lang="en-US" sz="1600" dirty="0"/>
              <a:t> to </a:t>
            </a:r>
            <a:r>
              <a:rPr lang="en-US" sz="1600" i="1" dirty="0" err="1"/>
              <a:t>accelerator_view</a:t>
            </a:r>
            <a:r>
              <a:rPr lang="en-US" sz="1600" dirty="0"/>
              <a:t>. </a:t>
            </a:r>
            <a:r>
              <a:rPr lang="en-US" sz="1600" u="sng" dirty="0"/>
              <a:t>We shared that here</a:t>
            </a:r>
            <a:r>
              <a:rPr lang="en-US" sz="1600" dirty="0"/>
              <a:t> .</a:t>
            </a:r>
          </a:p>
          <a:p>
            <a:pPr lvl="0"/>
            <a:r>
              <a:rPr lang="en-US" sz="1600" dirty="0"/>
              <a:t>Removed </a:t>
            </a:r>
            <a:r>
              <a:rPr lang="en-US" sz="1600" i="1" dirty="0"/>
              <a:t>.project()</a:t>
            </a:r>
            <a:r>
              <a:rPr lang="en-US" sz="1600" dirty="0"/>
              <a:t> on </a:t>
            </a:r>
            <a:r>
              <a:rPr lang="en-US" sz="1600" i="1" dirty="0"/>
              <a:t>array_view</a:t>
            </a:r>
            <a:r>
              <a:rPr lang="en-US" sz="1600" dirty="0"/>
              <a:t> and instead you can still use subscript operator. </a:t>
            </a:r>
            <a:r>
              <a:rPr lang="en-US" sz="1600" u="sng" dirty="0">
                <a:hlinkClick r:id="rId12"/>
              </a:rPr>
              <a:t>We shared that here</a:t>
            </a:r>
            <a:r>
              <a:rPr lang="en-US" sz="1600" dirty="0"/>
              <a:t>.</a:t>
            </a:r>
          </a:p>
          <a:p>
            <a:pPr lvl="0"/>
            <a:r>
              <a:rPr lang="en-US" sz="1600" dirty="0"/>
              <a:t>Changed the signature for a couple of the atomic operations. </a:t>
            </a:r>
            <a:r>
              <a:rPr lang="en-US" sz="1600" u="sng" dirty="0">
                <a:hlinkClick r:id="rId13"/>
              </a:rPr>
              <a:t>We shared that here</a:t>
            </a:r>
            <a:r>
              <a:rPr lang="en-US" sz="1600" dirty="0"/>
              <a:t>.</a:t>
            </a:r>
          </a:p>
          <a:p>
            <a:pPr lvl="0"/>
            <a:r>
              <a:rPr lang="en-US" sz="1600" dirty="0"/>
              <a:t>Changed the type of D3D buffer underling C++ AMP arrays (minor impact to </a:t>
            </a:r>
            <a:r>
              <a:rPr lang="en-US" sz="1600" dirty="0" err="1"/>
              <a:t>interop</a:t>
            </a:r>
            <a:r>
              <a:rPr lang="en-US" sz="1600" dirty="0"/>
              <a:t>). </a:t>
            </a:r>
            <a:r>
              <a:rPr lang="en-US" sz="1600" u="sng" dirty="0">
                <a:hlinkClick r:id="rId14"/>
              </a:rPr>
              <a:t>We shared that here</a:t>
            </a:r>
            <a:r>
              <a:rPr lang="en-US" sz="1600" dirty="0"/>
              <a:t>.</a:t>
            </a:r>
          </a:p>
          <a:p>
            <a:pPr lvl="0"/>
            <a:r>
              <a:rPr lang="en-US" sz="1600" dirty="0"/>
              <a:t>Made triple-digit number of bug fixes including </a:t>
            </a:r>
            <a:r>
              <a:rPr lang="en-US" sz="1600" dirty="0" err="1"/>
              <a:t>perf</a:t>
            </a:r>
            <a:r>
              <a:rPr lang="en-US" sz="1600" dirty="0"/>
              <a:t> improvements</a:t>
            </a:r>
            <a:r>
              <a:rPr lang="en-US" sz="1600" dirty="0"/>
              <a:t>.</a:t>
            </a:r>
            <a:endParaRPr lang="en-US" sz="1600" dirty="0"/>
          </a:p>
        </p:txBody>
      </p:sp>
      <p:pic>
        <p:nvPicPr>
          <p:cNvPr id="5122" name="Picture 2" descr="http://www.theminimalists.com/wp-content/uploads/2011/04/Change-Ahead.jp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9910" r="100000">
                        <a14:backgroundMark x1="97117" y1="57692" x2="81441" y2="84615"/>
                        <a14:backgroundMark x1="69189" y1="98798" x2="73874" y2="98317"/>
                      </a14:backgroundRemoval>
                    </a14:imgEffect>
                  </a14:imgLayer>
                </a14:imgProps>
              </a:ext>
              <a:ext uri="{28A0092B-C50C-407E-A947-70E740481C1C}">
                <a14:useLocalDpi xmlns:a14="http://schemas.microsoft.com/office/drawing/2010/main" val="0"/>
              </a:ext>
            </a:extLst>
          </a:blip>
          <a:srcRect/>
          <a:stretch>
            <a:fillRect/>
          </a:stretch>
        </p:blipFill>
        <p:spPr bwMode="auto">
          <a:xfrm>
            <a:off x="9241796" y="1"/>
            <a:ext cx="2947028" cy="22089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25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accelerator, accelerator_view</a:t>
            </a:r>
            <a:endParaRPr lang="en-US" dirty="0"/>
          </a:p>
        </p:txBody>
      </p:sp>
      <p:sp>
        <p:nvSpPr>
          <p:cNvPr id="5" name="Content Placeholder 4"/>
          <p:cNvSpPr>
            <a:spLocks noGrp="1"/>
          </p:cNvSpPr>
          <p:nvPr>
            <p:ph idx="1"/>
          </p:nvPr>
        </p:nvSpPr>
        <p:spPr>
          <a:xfrm>
            <a:off x="519113" y="1447800"/>
            <a:ext cx="11149013" cy="3964163"/>
          </a:xfrm>
        </p:spPr>
        <p:txBody>
          <a:bodyPr/>
          <a:lstStyle/>
          <a:p>
            <a:r>
              <a:rPr lang="en-US" dirty="0" smtClean="0"/>
              <a:t>accelerator </a:t>
            </a:r>
          </a:p>
          <a:p>
            <a:pPr lvl="1"/>
            <a:r>
              <a:rPr lang="en-US" dirty="0" smtClean="0"/>
              <a:t>e.g. DX11 GPU</a:t>
            </a:r>
          </a:p>
          <a:p>
            <a:pPr lvl="1"/>
            <a:r>
              <a:rPr lang="en-US" dirty="0" smtClean="0"/>
              <a:t>e.g. WARP, REF</a:t>
            </a:r>
          </a:p>
          <a:p>
            <a:pPr lvl="1"/>
            <a:r>
              <a:rPr lang="en-US" dirty="0" smtClean="0"/>
              <a:t>e.g. CPU</a:t>
            </a:r>
          </a:p>
          <a:p>
            <a:endParaRPr lang="en-US" dirty="0" smtClean="0"/>
          </a:p>
          <a:p>
            <a:endParaRPr lang="en-US" dirty="0" smtClean="0"/>
          </a:p>
          <a:p>
            <a:r>
              <a:rPr lang="en-US" dirty="0" smtClean="0"/>
              <a:t>accelerator_view</a:t>
            </a:r>
          </a:p>
          <a:p>
            <a:pPr lvl="1"/>
            <a:r>
              <a:rPr lang="en-US" dirty="0" smtClean="0"/>
              <a:t>a context for scheduling and memory management</a:t>
            </a:r>
          </a:p>
        </p:txBody>
      </p:sp>
      <p:grpSp>
        <p:nvGrpSpPr>
          <p:cNvPr id="6" name="Group 5"/>
          <p:cNvGrpSpPr/>
          <p:nvPr/>
        </p:nvGrpSpPr>
        <p:grpSpPr>
          <a:xfrm>
            <a:off x="5705709" y="1132727"/>
            <a:ext cx="6328450" cy="4571999"/>
            <a:chOff x="6907000" y="1676401"/>
            <a:chExt cx="4747572" cy="3428999"/>
          </a:xfrm>
        </p:grpSpPr>
        <p:sp>
          <p:nvSpPr>
            <p:cNvPr id="7" name="Rectangle 6"/>
            <p:cNvSpPr/>
            <p:nvPr/>
          </p:nvSpPr>
          <p:spPr bwMode="auto">
            <a:xfrm>
              <a:off x="6907001" y="2438400"/>
              <a:ext cx="2031471" cy="1600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r>
                <a:rPr lang="en-US" dirty="0">
                  <a:gradFill>
                    <a:gsLst>
                      <a:gs pos="0">
                        <a:srgbClr val="FFFFFF"/>
                      </a:gs>
                      <a:gs pos="100000">
                        <a:srgbClr val="FFFFFF"/>
                      </a:gs>
                    </a:gsLst>
                    <a:lin ang="5400000" scaled="0"/>
                  </a:gradFill>
                </a:rPr>
                <a:t>CPUs</a:t>
              </a: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8" name="Rectangle 7"/>
            <p:cNvSpPr/>
            <p:nvPr/>
          </p:nvSpPr>
          <p:spPr bwMode="auto">
            <a:xfrm>
              <a:off x="7059361" y="3238500"/>
              <a:ext cx="1625177" cy="685800"/>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r>
                <a:rPr lang="en-US" dirty="0">
                  <a:gradFill>
                    <a:gsLst>
                      <a:gs pos="0">
                        <a:srgbClr val="FFFFFF"/>
                      </a:gs>
                      <a:gs pos="100000">
                        <a:srgbClr val="FFFFFF"/>
                      </a:gs>
                    </a:gsLst>
                    <a:lin ang="5400000" scaled="0"/>
                  </a:gradFill>
                </a:rPr>
                <a:t>System memory</a:t>
              </a:r>
            </a:p>
          </p:txBody>
        </p:sp>
        <p:grpSp>
          <p:nvGrpSpPr>
            <p:cNvPr id="9" name="Group 8"/>
            <p:cNvGrpSpPr/>
            <p:nvPr/>
          </p:nvGrpSpPr>
          <p:grpSpPr>
            <a:xfrm>
              <a:off x="6969507" y="2819400"/>
              <a:ext cx="1828324" cy="228600"/>
              <a:chOff x="5181600" y="4267200"/>
              <a:chExt cx="1371600" cy="228600"/>
            </a:xfrm>
          </p:grpSpPr>
          <p:sp>
            <p:nvSpPr>
              <p:cNvPr id="20" name="Rectangle 19"/>
              <p:cNvSpPr/>
              <p:nvPr/>
            </p:nvSpPr>
            <p:spPr bwMode="auto">
              <a:xfrm>
                <a:off x="51816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1" name="Rectangle 20"/>
              <p:cNvSpPr/>
              <p:nvPr/>
            </p:nvSpPr>
            <p:spPr bwMode="auto">
              <a:xfrm>
                <a:off x="54102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2" name="Rectangle 21"/>
              <p:cNvSpPr/>
              <p:nvPr/>
            </p:nvSpPr>
            <p:spPr bwMode="auto">
              <a:xfrm>
                <a:off x="56388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3" name="Rectangle 22"/>
              <p:cNvSpPr/>
              <p:nvPr/>
            </p:nvSpPr>
            <p:spPr bwMode="auto">
              <a:xfrm>
                <a:off x="58674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4" name="Rectangle 23"/>
              <p:cNvSpPr/>
              <p:nvPr/>
            </p:nvSpPr>
            <p:spPr bwMode="auto">
              <a:xfrm>
                <a:off x="60960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5" name="Rectangle 24"/>
              <p:cNvSpPr/>
              <p:nvPr/>
            </p:nvSpPr>
            <p:spPr bwMode="auto">
              <a:xfrm>
                <a:off x="63246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grpSp>
        <p:sp>
          <p:nvSpPr>
            <p:cNvPr id="10" name="Rectangle 9"/>
            <p:cNvSpPr/>
            <p:nvPr/>
          </p:nvSpPr>
          <p:spPr bwMode="auto">
            <a:xfrm>
              <a:off x="8938472" y="3048001"/>
              <a:ext cx="609441" cy="45719"/>
            </a:xfrm>
            <a:prstGeom prst="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1" name="Rectangle 10"/>
            <p:cNvSpPr/>
            <p:nvPr/>
          </p:nvSpPr>
          <p:spPr bwMode="auto">
            <a:xfrm>
              <a:off x="9547913" y="2819400"/>
              <a:ext cx="609441" cy="12192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r>
                <a:rPr lang="en-US" dirty="0">
                  <a:gradFill>
                    <a:gsLst>
                      <a:gs pos="0">
                        <a:srgbClr val="FFFFFF"/>
                      </a:gs>
                      <a:gs pos="100000">
                        <a:srgbClr val="FFFFFF"/>
                      </a:gs>
                    </a:gsLst>
                    <a:lin ang="5400000" scaled="0"/>
                  </a:gradFill>
                </a:rPr>
                <a:t>GPU</a:t>
              </a: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2" name="TextBox 11"/>
            <p:cNvSpPr txBox="1"/>
            <p:nvPr/>
          </p:nvSpPr>
          <p:spPr>
            <a:xfrm>
              <a:off x="9062912" y="2844434"/>
              <a:ext cx="346339" cy="219291"/>
            </a:xfrm>
            <a:prstGeom prst="rect">
              <a:avLst/>
            </a:prstGeom>
            <a:noFill/>
          </p:spPr>
          <p:txBody>
            <a:bodyPr wrap="none" lIns="0" tIns="0" rIns="0" bIns="0" rtlCol="0">
              <a:spAutoFit/>
            </a:bodyPr>
            <a:lstStyle/>
            <a:p>
              <a:r>
                <a:rPr lang="en-US" dirty="0"/>
                <a:t>PCIe</a:t>
              </a:r>
            </a:p>
          </p:txBody>
        </p:sp>
        <p:sp>
          <p:nvSpPr>
            <p:cNvPr id="13" name="Rectangle 12"/>
            <p:cNvSpPr/>
            <p:nvPr/>
          </p:nvSpPr>
          <p:spPr bwMode="auto">
            <a:xfrm>
              <a:off x="9852634" y="3124200"/>
              <a:ext cx="609441" cy="12192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r>
                <a:rPr lang="en-US" dirty="0">
                  <a:gradFill>
                    <a:gsLst>
                      <a:gs pos="0">
                        <a:srgbClr val="FFFFFF"/>
                      </a:gs>
                      <a:gs pos="100000">
                        <a:srgbClr val="FFFFFF"/>
                      </a:gs>
                    </a:gsLst>
                    <a:lin ang="5400000" scaled="0"/>
                  </a:gradFill>
                </a:rPr>
                <a:t>GPU</a:t>
              </a: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4" name="Rectangle 13"/>
            <p:cNvSpPr/>
            <p:nvPr/>
          </p:nvSpPr>
          <p:spPr bwMode="auto">
            <a:xfrm>
              <a:off x="10157354" y="3505200"/>
              <a:ext cx="609441" cy="12192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r>
                <a:rPr lang="en-US" dirty="0">
                  <a:gradFill>
                    <a:gsLst>
                      <a:gs pos="0">
                        <a:srgbClr val="FFFFFF"/>
                      </a:gs>
                      <a:gs pos="100000">
                        <a:srgbClr val="FFFFFF"/>
                      </a:gs>
                    </a:gsLst>
                    <a:lin ang="5400000" scaled="0"/>
                  </a:gradFill>
                </a:rPr>
                <a:t>GPU</a:t>
              </a: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5" name="Rectangle 14"/>
            <p:cNvSpPr/>
            <p:nvPr/>
          </p:nvSpPr>
          <p:spPr bwMode="auto">
            <a:xfrm>
              <a:off x="10462075" y="3886200"/>
              <a:ext cx="609441" cy="12192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r>
                <a:rPr lang="en-US" dirty="0">
                  <a:gradFill>
                    <a:gsLst>
                      <a:gs pos="0">
                        <a:srgbClr val="FFFFFF"/>
                      </a:gs>
                      <a:gs pos="100000">
                        <a:srgbClr val="FFFFFF"/>
                      </a:gs>
                    </a:gsLst>
                    <a:lin ang="5400000" scaled="0"/>
                  </a:gradFill>
                </a:rPr>
                <a:t>GPU</a:t>
              </a: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a:p>
              <a:pPr algn="ctr" defTabSz="121853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6" name="Left Brace 15"/>
            <p:cNvSpPr/>
            <p:nvPr/>
          </p:nvSpPr>
          <p:spPr>
            <a:xfrm rot="5400000">
              <a:off x="7765940" y="1122261"/>
              <a:ext cx="313592" cy="203147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p:cNvSpPr/>
            <p:nvPr/>
          </p:nvSpPr>
          <p:spPr>
            <a:xfrm rot="5400000">
              <a:off x="10203705" y="1122261"/>
              <a:ext cx="313592" cy="203147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7755032" y="1676401"/>
              <a:ext cx="351149" cy="219291"/>
            </a:xfrm>
            <a:prstGeom prst="rect">
              <a:avLst/>
            </a:prstGeom>
            <a:noFill/>
          </p:spPr>
          <p:txBody>
            <a:bodyPr wrap="none" lIns="0" tIns="0" rIns="0" bIns="0" rtlCol="0">
              <a:spAutoFit/>
            </a:bodyPr>
            <a:lstStyle/>
            <a:p>
              <a:r>
                <a:rPr lang="en-US" dirty="0" smtClean="0"/>
                <a:t>Host</a:t>
              </a:r>
            </a:p>
          </p:txBody>
        </p:sp>
        <p:sp>
          <p:nvSpPr>
            <p:cNvPr id="19" name="TextBox 18"/>
            <p:cNvSpPr txBox="1"/>
            <p:nvPr/>
          </p:nvSpPr>
          <p:spPr>
            <a:xfrm>
              <a:off x="9330062" y="1676401"/>
              <a:ext cx="2324510" cy="219291"/>
            </a:xfrm>
            <a:prstGeom prst="rect">
              <a:avLst/>
            </a:prstGeom>
            <a:noFill/>
          </p:spPr>
          <p:txBody>
            <a:bodyPr wrap="none" lIns="0" tIns="0" rIns="0" bIns="0" rtlCol="0">
              <a:spAutoFit/>
            </a:bodyPr>
            <a:lstStyle/>
            <a:p>
              <a:r>
                <a:rPr lang="en-US" dirty="0" smtClean="0"/>
                <a:t>Accelerator (e.g. discrete GPU)</a:t>
              </a:r>
            </a:p>
          </p:txBody>
        </p:sp>
      </p:grpSp>
      <p:sp>
        <p:nvSpPr>
          <p:cNvPr id="26" name="Rectangle 25"/>
          <p:cNvSpPr/>
          <p:nvPr/>
        </p:nvSpPr>
        <p:spPr>
          <a:xfrm>
            <a:off x="0" y="6220622"/>
            <a:ext cx="12188825" cy="677106"/>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www.danielmoth.com/Blog/concurrencyaccelerator.aspx</a:t>
            </a:r>
            <a:r>
              <a:rPr lang="en-US" dirty="0"/>
              <a:t> </a:t>
            </a:r>
            <a:r>
              <a:rPr lang="en-US" dirty="0">
                <a:hlinkClick r:id="rId4"/>
              </a:rPr>
              <a:t>http://</a:t>
            </a:r>
            <a:r>
              <a:rPr lang="en-US" dirty="0" smtClean="0">
                <a:hlinkClick r:id="rId4"/>
              </a:rPr>
              <a:t>www.danielmoth.com/Blog/concurrencyacceleratorview.aspx</a:t>
            </a:r>
            <a:r>
              <a:rPr lang="en-US" dirty="0" smtClean="0"/>
              <a:t> </a:t>
            </a:r>
            <a:endParaRPr lang="en-US" dirty="0"/>
          </a:p>
        </p:txBody>
      </p:sp>
    </p:spTree>
    <p:extLst>
      <p:ext uri="{BB962C8B-B14F-4D97-AF65-F5344CB8AC3E}">
        <p14:creationId xmlns:p14="http://schemas.microsoft.com/office/powerpoint/2010/main" val="11812113"/>
      </p:ext>
    </p:extLst>
  </p:cSld>
  <p:clrMapOvr>
    <a:masterClrMapping/>
  </p:clrMapOvr>
  <mc:AlternateContent xmlns:mc="http://schemas.openxmlformats.org/markup-compatibility/2006" xmlns:p14="http://schemas.microsoft.com/office/powerpoint/2010/main">
    <mc:Choice Requires="p14">
      <p:transition spd="med" p14:dur="700" advTm="31030">
        <p:fade/>
      </p:transition>
    </mc:Choice>
    <mc:Fallback xmlns="">
      <p:transition spd="med" advTm="3103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6719" y="837999"/>
            <a:ext cx="10938691" cy="589490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chemeClr val="tx1"/>
                  </a:gs>
                  <a:gs pos="100000">
                    <a:schemeClr val="tx1"/>
                  </a:gs>
                </a:gsLst>
                <a:lin ang="5400000" scaled="0"/>
              </a:gradFill>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a:stretch/>
        </p:blipFill>
        <p:spPr>
          <a:xfrm>
            <a:off x="626717" y="837999"/>
            <a:ext cx="5003515" cy="5894901"/>
          </a:xfrm>
          <a:prstGeom prst="rect">
            <a:avLst/>
          </a:prstGeom>
        </p:spPr>
      </p:pic>
      <p:pic>
        <p:nvPicPr>
          <p:cNvPr id="9" name="Picture 8"/>
          <p:cNvPicPr/>
          <p:nvPr/>
        </p:nvPicPr>
        <p:blipFill rotWithShape="1">
          <a:blip r:embed="rId3">
            <a:extLst>
              <a:ext uri="{28A0092B-C50C-407E-A947-70E740481C1C}">
                <a14:useLocalDpi xmlns:a14="http://schemas.microsoft.com/office/drawing/2010/main" val="0"/>
              </a:ext>
            </a:extLst>
          </a:blip>
          <a:srcRect/>
          <a:stretch/>
        </p:blipFill>
        <p:spPr>
          <a:xfrm>
            <a:off x="6965885" y="847737"/>
            <a:ext cx="4599522" cy="3190009"/>
          </a:xfrm>
          <a:prstGeom prst="rect">
            <a:avLst/>
          </a:prstGeom>
        </p:spPr>
      </p:pic>
      <p:sp>
        <p:nvSpPr>
          <p:cNvPr id="5" name="Title 4"/>
          <p:cNvSpPr>
            <a:spLocks noGrp="1"/>
          </p:cNvSpPr>
          <p:nvPr>
            <p:ph type="title"/>
          </p:nvPr>
        </p:nvSpPr>
        <p:spPr/>
        <p:txBody>
          <a:bodyPr/>
          <a:lstStyle/>
          <a:p>
            <a:r>
              <a:rPr lang="en-US" dirty="0" smtClean="0"/>
              <a:t>Example: accelerator</a:t>
            </a:r>
            <a:endParaRPr lang="en-US" dirty="0"/>
          </a:p>
        </p:txBody>
      </p:sp>
      <p:sp>
        <p:nvSpPr>
          <p:cNvPr id="7" name="TextBox 6"/>
          <p:cNvSpPr txBox="1"/>
          <p:nvPr/>
        </p:nvSpPr>
        <p:spPr>
          <a:xfrm>
            <a:off x="4107674" y="3840171"/>
            <a:ext cx="6988409" cy="2123545"/>
          </a:xfrm>
          <a:prstGeom prst="rect">
            <a:avLst/>
          </a:prstGeom>
          <a:solidFill>
            <a:schemeClr val="tx1"/>
          </a:solidFill>
          <a:ln w="6350">
            <a:solidFill>
              <a:schemeClr val="accent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lIns="121808" tIns="60904" rIns="121808" bIns="60904" rtlCol="0">
            <a:spAutoFit/>
          </a:bodyPr>
          <a:lstStyle>
            <a:defPPr>
              <a:defRPr lang="en-US"/>
            </a:defPPr>
            <a:lvl1pPr marL="0" marR="0" lvl="0" indent="0" defTabSz="914363" eaLnBrk="1" fontAlgn="auto" latinLnBrk="0" hangingPunct="1">
              <a:lnSpc>
                <a:spcPct val="100000"/>
              </a:lnSpc>
              <a:spcBef>
                <a:spcPts val="0"/>
              </a:spcBef>
              <a:spcAft>
                <a:spcPts val="0"/>
              </a:spcAft>
              <a:buClrTx/>
              <a:buSzTx/>
              <a:buFontTx/>
              <a:buNone/>
              <a:tabLst/>
              <a:defRPr kumimoji="0" sz="1800" b="0" i="0" u="none" strike="noStrike" kern="0" cap="none" spc="0" normalizeH="0" baseline="0">
                <a:ln>
                  <a:noFill/>
                </a:ln>
                <a:solidFill>
                  <a:schemeClr val="tx1"/>
                </a:solidFill>
                <a:effectLst/>
                <a:uLnTx/>
                <a:uFillTx/>
              </a:defRPr>
            </a:lvl1pPr>
          </a:lstStyle>
          <a:p>
            <a:r>
              <a:rPr lang="en-US" dirty="0">
                <a:solidFill>
                  <a:schemeClr val="bg1"/>
                </a:solidFill>
                <a:latin typeface="Calibri" pitchFamily="34" charset="0"/>
                <a:cs typeface="Calibri" pitchFamily="34" charset="0"/>
              </a:rPr>
              <a:t>// enumerate all accelerators</a:t>
            </a:r>
          </a:p>
          <a:p>
            <a:r>
              <a:rPr lang="en-US" dirty="0">
                <a:solidFill>
                  <a:schemeClr val="bg1"/>
                </a:solidFill>
                <a:latin typeface="Calibri" pitchFamily="34" charset="0"/>
                <a:cs typeface="Calibri" pitchFamily="34" charset="0"/>
              </a:rPr>
              <a:t>vector&lt;accelerator&gt; </a:t>
            </a:r>
            <a:r>
              <a:rPr lang="en-US" dirty="0" err="1">
                <a:solidFill>
                  <a:schemeClr val="bg1"/>
                </a:solidFill>
                <a:latin typeface="Calibri" pitchFamily="34" charset="0"/>
                <a:cs typeface="Calibri" pitchFamily="34" charset="0"/>
              </a:rPr>
              <a:t>accs</a:t>
            </a:r>
            <a:r>
              <a:rPr lang="en-US" dirty="0">
                <a:solidFill>
                  <a:schemeClr val="bg1"/>
                </a:solidFill>
                <a:latin typeface="Calibri" pitchFamily="34" charset="0"/>
                <a:cs typeface="Calibri" pitchFamily="34" charset="0"/>
              </a:rPr>
              <a:t> = accelerator::</a:t>
            </a:r>
            <a:r>
              <a:rPr lang="en-US" dirty="0" err="1">
                <a:solidFill>
                  <a:schemeClr val="bg1"/>
                </a:solidFill>
                <a:latin typeface="Calibri" pitchFamily="34" charset="0"/>
                <a:cs typeface="Calibri" pitchFamily="34" charset="0"/>
              </a:rPr>
              <a:t>get_all</a:t>
            </a:r>
            <a:r>
              <a:rPr lang="en-US" dirty="0">
                <a:solidFill>
                  <a:schemeClr val="bg1"/>
                </a:solidFill>
                <a:latin typeface="Calibri" pitchFamily="34" charset="0"/>
                <a:cs typeface="Calibri" pitchFamily="34" charset="0"/>
              </a:rPr>
              <a:t>();</a:t>
            </a:r>
          </a:p>
          <a:p>
            <a:r>
              <a:rPr lang="en-US" sz="1100" dirty="0">
                <a:solidFill>
                  <a:schemeClr val="bg1"/>
                </a:solidFill>
                <a:latin typeface="Calibri" pitchFamily="34" charset="0"/>
                <a:cs typeface="Calibri" pitchFamily="34" charset="0"/>
              </a:rPr>
              <a:t> </a:t>
            </a:r>
          </a:p>
          <a:p>
            <a:r>
              <a:rPr lang="en-US" dirty="0">
                <a:solidFill>
                  <a:schemeClr val="bg1"/>
                </a:solidFill>
                <a:latin typeface="Calibri" pitchFamily="34" charset="0"/>
                <a:cs typeface="Calibri" pitchFamily="34" charset="0"/>
              </a:rPr>
              <a:t>// choose one based on your criteria</a:t>
            </a:r>
          </a:p>
          <a:p>
            <a:r>
              <a:rPr lang="en-US" dirty="0">
                <a:solidFill>
                  <a:schemeClr val="bg1"/>
                </a:solidFill>
                <a:latin typeface="Calibri" pitchFamily="34" charset="0"/>
                <a:cs typeface="Calibri" pitchFamily="34" charset="0"/>
              </a:rPr>
              <a:t>accelerator </a:t>
            </a:r>
            <a:r>
              <a:rPr lang="en-US" dirty="0" err="1">
                <a:solidFill>
                  <a:schemeClr val="bg1"/>
                </a:solidFill>
                <a:latin typeface="Calibri" pitchFamily="34" charset="0"/>
                <a:cs typeface="Calibri" pitchFamily="34" charset="0"/>
              </a:rPr>
              <a:t>acc</a:t>
            </a:r>
            <a:r>
              <a:rPr lang="en-US" dirty="0">
                <a:solidFill>
                  <a:schemeClr val="bg1"/>
                </a:solidFill>
                <a:latin typeface="Calibri" pitchFamily="34" charset="0"/>
                <a:cs typeface="Calibri" pitchFamily="34" charset="0"/>
              </a:rPr>
              <a:t> = </a:t>
            </a:r>
            <a:r>
              <a:rPr lang="en-US" dirty="0" err="1">
                <a:solidFill>
                  <a:schemeClr val="bg1"/>
                </a:solidFill>
                <a:latin typeface="Calibri" pitchFamily="34" charset="0"/>
                <a:cs typeface="Calibri" pitchFamily="34" charset="0"/>
              </a:rPr>
              <a:t>accs</a:t>
            </a:r>
            <a:r>
              <a:rPr lang="en-US" dirty="0">
                <a:solidFill>
                  <a:schemeClr val="bg1"/>
                </a:solidFill>
                <a:latin typeface="Calibri" pitchFamily="34" charset="0"/>
                <a:cs typeface="Calibri" pitchFamily="34" charset="0"/>
              </a:rPr>
              <a:t>[0];</a:t>
            </a:r>
          </a:p>
          <a:p>
            <a:endParaRPr lang="en-US" sz="1100"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 launch </a:t>
            </a:r>
            <a:r>
              <a:rPr lang="en-US" dirty="0">
                <a:solidFill>
                  <a:schemeClr val="bg1"/>
                </a:solidFill>
                <a:latin typeface="Calibri" pitchFamily="34" charset="0"/>
                <a:cs typeface="Calibri" pitchFamily="34" charset="0"/>
              </a:rPr>
              <a:t>a kernel on </a:t>
            </a:r>
            <a:r>
              <a:rPr lang="en-US" dirty="0">
                <a:solidFill>
                  <a:schemeClr val="bg1"/>
                </a:solidFill>
                <a:latin typeface="Calibri" pitchFamily="34" charset="0"/>
                <a:cs typeface="Calibri" pitchFamily="34" charset="0"/>
              </a:rPr>
              <a:t>it</a:t>
            </a:r>
            <a:endParaRPr lang="en-US" dirty="0">
              <a:solidFill>
                <a:schemeClr val="bg1"/>
              </a:solidFill>
              <a:latin typeface="Calibri" pitchFamily="34" charset="0"/>
              <a:cs typeface="Calibri" pitchFamily="34" charset="0"/>
            </a:endParaRPr>
          </a:p>
          <a:p>
            <a:r>
              <a:rPr lang="en-US" dirty="0" err="1">
                <a:solidFill>
                  <a:schemeClr val="bg1"/>
                </a:solidFill>
                <a:latin typeface="Calibri" pitchFamily="34" charset="0"/>
                <a:cs typeface="Calibri" pitchFamily="34" charset="0"/>
              </a:rPr>
              <a:t>parallel_for_each</a:t>
            </a:r>
            <a:r>
              <a:rPr lang="en-US" dirty="0">
                <a:solidFill>
                  <a:schemeClr val="bg1"/>
                </a:solidFill>
                <a:latin typeface="Calibri" pitchFamily="34" charset="0"/>
                <a:cs typeface="Calibri" pitchFamily="34" charset="0"/>
              </a:rPr>
              <a:t>(</a:t>
            </a:r>
            <a:r>
              <a:rPr lang="en-US" dirty="0" err="1">
                <a:solidFill>
                  <a:schemeClr val="bg1"/>
                </a:solidFill>
                <a:latin typeface="Calibri" pitchFamily="34" charset="0"/>
                <a:cs typeface="Calibri" pitchFamily="34" charset="0"/>
              </a:rPr>
              <a:t>acc.default_view</a:t>
            </a:r>
            <a:r>
              <a:rPr lang="en-US" dirty="0">
                <a:solidFill>
                  <a:schemeClr val="bg1"/>
                </a:solidFill>
                <a:latin typeface="Calibri" pitchFamily="34" charset="0"/>
                <a:cs typeface="Calibri" pitchFamily="34" charset="0"/>
              </a:rPr>
              <a:t>, </a:t>
            </a:r>
            <a:r>
              <a:rPr lang="en-US" dirty="0" err="1">
                <a:solidFill>
                  <a:schemeClr val="bg1"/>
                </a:solidFill>
                <a:latin typeface="Calibri" pitchFamily="34" charset="0"/>
                <a:cs typeface="Calibri" pitchFamily="34" charset="0"/>
              </a:rPr>
              <a:t>my_extent</a:t>
            </a:r>
            <a:r>
              <a:rPr lang="en-US" dirty="0">
                <a:solidFill>
                  <a:schemeClr val="bg1"/>
                </a:solidFill>
                <a:latin typeface="Calibri" pitchFamily="34" charset="0"/>
                <a:cs typeface="Calibri" pitchFamily="34" charset="0"/>
              </a:rPr>
              <a:t>, [=]…);</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618063649"/>
      </p:ext>
    </p:extLst>
  </p:cSld>
  <p:clrMapOvr>
    <a:masterClrMapping/>
  </p:clrMapOvr>
  <mc:AlternateContent xmlns:mc="http://schemas.openxmlformats.org/markup-compatibility/2006" xmlns:p14="http://schemas.microsoft.com/office/powerpoint/2010/main">
    <mc:Choice Requires="p14">
      <p:transition spd="med" p14:dur="700" advTm="37016">
        <p:fade/>
      </p:transition>
    </mc:Choice>
    <mc:Fallback xmlns="">
      <p:transition spd="med" advTm="370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54603" y="4233795"/>
            <a:ext cx="4646314" cy="1969663"/>
          </a:xfrm>
          <a:prstGeom prst="rect">
            <a:avLst/>
          </a:prstGeom>
          <a:solidFill>
            <a:schemeClr val="tx1"/>
          </a:solidFill>
        </p:spPr>
        <p:txBody>
          <a:bodyPr wrap="square" lIns="121803" tIns="60901" rIns="121803" bIns="60901" rtlCol="0">
            <a:spAutoFit/>
          </a:bodyPr>
          <a:lstStyle>
            <a:defPPr>
              <a:defRPr lang="en-US"/>
            </a:defPPr>
            <a:lvl1pPr>
              <a:defRPr sz="2100">
                <a:solidFill>
                  <a:schemeClr val="bg1"/>
                </a:solidFill>
                <a:latin typeface="Calibri" pitchFamily="34" charset="0"/>
                <a:cs typeface="Calibr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400" dirty="0"/>
              <a:t>vector&lt;</a:t>
            </a:r>
            <a:r>
              <a:rPr lang="en-US" sz="2400" dirty="0" err="1"/>
              <a:t>int</a:t>
            </a:r>
            <a:r>
              <a:rPr lang="en-US" sz="2400" dirty="0"/>
              <a:t>&gt; v(8 * 12);</a:t>
            </a:r>
          </a:p>
          <a:p>
            <a:r>
              <a:rPr lang="en-US" sz="2400" dirty="0"/>
              <a:t>extent&lt;2&gt; e(8,12);</a:t>
            </a:r>
          </a:p>
          <a:p>
            <a:r>
              <a:rPr lang="en-US" sz="2400" dirty="0"/>
              <a:t>accelerator </a:t>
            </a:r>
            <a:r>
              <a:rPr lang="en-US" sz="2400" dirty="0" err="1"/>
              <a:t>acc</a:t>
            </a:r>
            <a:r>
              <a:rPr lang="en-US" sz="2400" dirty="0"/>
              <a:t> = …</a:t>
            </a:r>
          </a:p>
          <a:p>
            <a:r>
              <a:rPr lang="en-US" sz="2400" dirty="0"/>
              <a:t>array&lt;int,2&gt; a(e, </a:t>
            </a:r>
            <a:r>
              <a:rPr lang="en-US" sz="2400"/>
              <a:t>acc.default_view);</a:t>
            </a:r>
            <a:endParaRPr lang="en-US" sz="2400" dirty="0"/>
          </a:p>
          <a:p>
            <a:r>
              <a:rPr lang="en-US" sz="2400" dirty="0" err="1"/>
              <a:t>copy_async</a:t>
            </a:r>
            <a:r>
              <a:rPr lang="en-US" sz="2400" dirty="0"/>
              <a:t>(</a:t>
            </a:r>
            <a:r>
              <a:rPr lang="en-US" sz="2400" dirty="0" err="1"/>
              <a:t>v.begin</a:t>
            </a:r>
            <a:r>
              <a:rPr lang="en-US" sz="2400" dirty="0"/>
              <a:t>(), </a:t>
            </a:r>
            <a:r>
              <a:rPr lang="en-US" sz="2400" dirty="0" err="1"/>
              <a:t>v.end</a:t>
            </a:r>
            <a:r>
              <a:rPr lang="en-US" sz="2400" dirty="0"/>
              <a:t>(), a);</a:t>
            </a:r>
          </a:p>
        </p:txBody>
      </p:sp>
      <p:sp>
        <p:nvSpPr>
          <p:cNvPr id="2" name="Title 1"/>
          <p:cNvSpPr>
            <a:spLocks noGrp="1"/>
          </p:cNvSpPr>
          <p:nvPr>
            <p:ph type="title"/>
          </p:nvPr>
        </p:nvSpPr>
        <p:spPr/>
        <p:txBody>
          <a:bodyPr/>
          <a:lstStyle/>
          <a:p>
            <a:r>
              <a:rPr lang="en-US" smtClean="0"/>
              <a:t>array&lt;T,N&gt;</a:t>
            </a:r>
            <a:endParaRPr lang="en-US" dirty="0"/>
          </a:p>
        </p:txBody>
      </p:sp>
      <p:sp>
        <p:nvSpPr>
          <p:cNvPr id="3" name="Content Placeholder 2"/>
          <p:cNvSpPr>
            <a:spLocks noGrp="1"/>
          </p:cNvSpPr>
          <p:nvPr>
            <p:ph idx="1"/>
          </p:nvPr>
        </p:nvSpPr>
        <p:spPr>
          <a:xfrm>
            <a:off x="519113" y="1447802"/>
            <a:ext cx="11149013" cy="2609945"/>
          </a:xfrm>
        </p:spPr>
        <p:txBody>
          <a:bodyPr/>
          <a:lstStyle/>
          <a:p>
            <a:r>
              <a:rPr lang="en-US" dirty="0" smtClean="0"/>
              <a:t>Multi-dimensional array of rank N with element T</a:t>
            </a:r>
          </a:p>
          <a:p>
            <a:r>
              <a:rPr lang="en-US" dirty="0" smtClean="0"/>
              <a:t>Container whose storage lives on a specific accelerator</a:t>
            </a:r>
          </a:p>
          <a:p>
            <a:r>
              <a:rPr lang="en-US" dirty="0" smtClean="0"/>
              <a:t>Capture by reference [&amp;] in the lambda</a:t>
            </a:r>
          </a:p>
          <a:p>
            <a:r>
              <a:rPr lang="en-US" dirty="0" smtClean="0"/>
              <a:t>Explicit </a:t>
            </a:r>
            <a:r>
              <a:rPr lang="en-US" dirty="0"/>
              <a:t>copy</a:t>
            </a:r>
          </a:p>
          <a:p>
            <a:r>
              <a:rPr lang="en-US" dirty="0" smtClean="0"/>
              <a:t>Nearly identical interface to array_view&lt;T,N&gt;</a:t>
            </a:r>
            <a:endParaRPr lang="en-US" dirty="0"/>
          </a:p>
        </p:txBody>
      </p:sp>
      <p:sp>
        <p:nvSpPr>
          <p:cNvPr id="12" name="TextBox 11"/>
          <p:cNvSpPr txBox="1"/>
          <p:nvPr/>
        </p:nvSpPr>
        <p:spPr>
          <a:xfrm>
            <a:off x="5250095" y="4233794"/>
            <a:ext cx="6698751" cy="1969663"/>
          </a:xfrm>
          <a:prstGeom prst="rect">
            <a:avLst/>
          </a:prstGeom>
          <a:solidFill>
            <a:schemeClr val="tx1"/>
          </a:solidFill>
        </p:spPr>
        <p:txBody>
          <a:bodyPr wrap="square" lIns="121803" tIns="60901" rIns="121803" bIns="60901" rtlCol="0">
            <a:spAutoFit/>
          </a:bodyPr>
          <a:lstStyle>
            <a:defPPr>
              <a:defRPr lang="en-US"/>
            </a:defPPr>
            <a:lvl1pPr>
              <a:defRPr sz="2100">
                <a:solidFill>
                  <a:schemeClr val="bg1"/>
                </a:solidFill>
                <a:latin typeface="Calibri" pitchFamily="34" charset="0"/>
                <a:cs typeface="Calibr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400" dirty="0" err="1"/>
              <a:t>parallel_for_each</a:t>
            </a:r>
            <a:r>
              <a:rPr lang="en-US" sz="2400" dirty="0"/>
              <a:t>(e, [&amp;](index&lt;2&gt; </a:t>
            </a:r>
            <a:r>
              <a:rPr lang="en-US" sz="2400" dirty="0" err="1"/>
              <a:t>idx</a:t>
            </a:r>
            <a:r>
              <a:rPr lang="en-US" sz="2400" dirty="0"/>
              <a:t>) restrict(amp) </a:t>
            </a:r>
          </a:p>
          <a:p>
            <a:r>
              <a:rPr lang="en-US" sz="2400" dirty="0"/>
              <a:t>{</a:t>
            </a:r>
          </a:p>
          <a:p>
            <a:r>
              <a:rPr lang="en-US" sz="2400" dirty="0"/>
              <a:t>      a[</a:t>
            </a:r>
            <a:r>
              <a:rPr lang="en-US" sz="2400" dirty="0" err="1"/>
              <a:t>idx</a:t>
            </a:r>
            <a:r>
              <a:rPr lang="en-US" sz="2400" dirty="0"/>
              <a:t>] += 1;</a:t>
            </a:r>
          </a:p>
          <a:p>
            <a:r>
              <a:rPr lang="en-US" sz="2400" dirty="0"/>
              <a:t>});</a:t>
            </a:r>
          </a:p>
          <a:p>
            <a:r>
              <a:rPr lang="en-US" sz="2400" dirty="0"/>
              <a:t>copy(a, </a:t>
            </a:r>
            <a:r>
              <a:rPr lang="en-US" sz="2400" dirty="0" err="1"/>
              <a:t>v.begin</a:t>
            </a:r>
            <a:r>
              <a:rPr lang="en-US" sz="2400" dirty="0"/>
              <a:t>());</a:t>
            </a:r>
          </a:p>
        </p:txBody>
      </p:sp>
      <p:sp>
        <p:nvSpPr>
          <p:cNvPr id="6" name="Rectangle 5"/>
          <p:cNvSpPr/>
          <p:nvPr/>
        </p:nvSpPr>
        <p:spPr>
          <a:xfrm>
            <a:off x="0" y="6488669"/>
            <a:ext cx="12188825" cy="384715"/>
          </a:xfrm>
          <a:prstGeom prst="rect">
            <a:avLst/>
          </a:prstGeom>
        </p:spPr>
        <p:txBody>
          <a:bodyPr wrap="square" lIns="91428" tIns="45715" rIns="91428" bIns="45715">
            <a:spAutoFit/>
          </a:bodyPr>
          <a:lstStyle/>
          <a:p>
            <a:pPr algn="ctr" defTabSz="914249"/>
            <a:r>
              <a:rPr lang="en-US" dirty="0">
                <a:solidFill>
                  <a:srgbClr val="FFFFFF"/>
                </a:solidFill>
                <a:hlinkClick r:id="rId3"/>
              </a:rPr>
              <a:t>http://www.danielmoth.com/Blog/array-And-Arrayview-From-Amph.aspx</a:t>
            </a:r>
            <a:r>
              <a:rPr lang="en-US" dirty="0">
                <a:solidFill>
                  <a:srgbClr val="FFFFFF"/>
                </a:solidFill>
              </a:rPr>
              <a:t> </a:t>
            </a:r>
          </a:p>
        </p:txBody>
      </p:sp>
    </p:spTree>
    <p:extLst>
      <p:ext uri="{BB962C8B-B14F-4D97-AF65-F5344CB8AC3E}">
        <p14:creationId xmlns:p14="http://schemas.microsoft.com/office/powerpoint/2010/main" val="1314912673"/>
      </p:ext>
    </p:extLst>
  </p:cSld>
  <p:clrMapOvr>
    <a:masterClrMapping/>
  </p:clrMapOvr>
  <mc:AlternateContent xmlns:mc="http://schemas.openxmlformats.org/markup-compatibility/2006">
    <mc:Choice xmlns:p14="http://schemas.microsoft.com/office/powerpoint/2010/main" Requires="p14">
      <p:transition spd="med" p14:dur="700" advTm="201567">
        <p:fade/>
      </p:transition>
    </mc:Choice>
    <mc:Fallback>
      <p:transition spd="med" advTm="201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AMP at a Glance (so far)</a:t>
            </a:r>
            <a:endParaRPr lang="en-US" dirty="0"/>
          </a:p>
        </p:txBody>
      </p:sp>
      <p:sp>
        <p:nvSpPr>
          <p:cNvPr id="8" name="Content Placeholder 7"/>
          <p:cNvSpPr>
            <a:spLocks noGrp="1"/>
          </p:cNvSpPr>
          <p:nvPr>
            <p:ph sz="quarter" idx="1"/>
          </p:nvPr>
        </p:nvSpPr>
        <p:spPr>
          <a:xfrm>
            <a:off x="519113" y="1447799"/>
            <a:ext cx="11149013" cy="4235007"/>
          </a:xfrm>
        </p:spPr>
        <p:txBody>
          <a:bodyPr/>
          <a:lstStyle/>
          <a:p>
            <a:r>
              <a:rPr lang="en-US" dirty="0" smtClean="0"/>
              <a:t>restrict(amp, </a:t>
            </a:r>
            <a:r>
              <a:rPr lang="en-US" dirty="0"/>
              <a:t>cpu)</a:t>
            </a:r>
          </a:p>
          <a:p>
            <a:r>
              <a:rPr lang="en-US" dirty="0"/>
              <a:t>parallel_for_each</a:t>
            </a:r>
          </a:p>
          <a:p>
            <a:r>
              <a:rPr lang="en-US" dirty="0" smtClean="0"/>
              <a:t>class </a:t>
            </a:r>
            <a:r>
              <a:rPr lang="en-US" dirty="0"/>
              <a:t>accelerator_view</a:t>
            </a:r>
          </a:p>
          <a:p>
            <a:r>
              <a:rPr lang="en-US" dirty="0"/>
              <a:t>class accelerator</a:t>
            </a:r>
          </a:p>
          <a:p>
            <a:r>
              <a:rPr lang="en-US" dirty="0" smtClean="0"/>
              <a:t>class </a:t>
            </a:r>
            <a:r>
              <a:rPr lang="en-US" dirty="0"/>
              <a:t>extent&lt;N&gt;</a:t>
            </a:r>
          </a:p>
          <a:p>
            <a:r>
              <a:rPr lang="en-US" dirty="0" smtClean="0"/>
              <a:t>class </a:t>
            </a:r>
            <a:r>
              <a:rPr lang="en-US" dirty="0"/>
              <a:t>index&lt;N&gt;</a:t>
            </a:r>
          </a:p>
          <a:p>
            <a:r>
              <a:rPr lang="en-US" dirty="0" smtClean="0"/>
              <a:t>class </a:t>
            </a:r>
            <a:r>
              <a:rPr lang="en-US" dirty="0"/>
              <a:t>array_view&lt;T,N</a:t>
            </a:r>
            <a:r>
              <a:rPr lang="en-US" dirty="0" smtClean="0"/>
              <a:t>&gt;</a:t>
            </a:r>
          </a:p>
          <a:p>
            <a:r>
              <a:rPr lang="en-US" dirty="0"/>
              <a:t>class array&lt;T,N</a:t>
            </a:r>
            <a:r>
              <a:rPr lang="en-US" dirty="0" smtClean="0"/>
              <a:t>&gt;</a:t>
            </a:r>
            <a:endParaRPr lang="en-US" dirty="0"/>
          </a:p>
        </p:txBody>
      </p:sp>
      <p:pic>
        <p:nvPicPr>
          <p:cNvPr id="5" name="Picture 11" descr="B:\Icons - Illustrations\_ SUPER VISTA STYLE\check mark 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26091">
            <a:off x="6969464" y="2161537"/>
            <a:ext cx="3115241" cy="31152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48098665"/>
      </p:ext>
    </p:extLst>
  </p:cSld>
  <p:clrMapOvr>
    <a:masterClrMapping/>
  </p:clrMapOvr>
  <mc:AlternateContent xmlns:mc="http://schemas.openxmlformats.org/markup-compatibility/2006" xmlns:p14="http://schemas.microsoft.com/office/powerpoint/2010/main">
    <mc:Choice Requires="p14">
      <p:transition spd="med" p14:dur="700" advTm="87741">
        <p:fade/>
      </p:transition>
    </mc:Choice>
    <mc:Fallback xmlns="">
      <p:transition spd="med" advTm="877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Process 39"/>
          <p:cNvSpPr/>
          <p:nvPr/>
        </p:nvSpPr>
        <p:spPr bwMode="auto">
          <a:xfrm>
            <a:off x="711016" y="1498600"/>
            <a:ext cx="8633751" cy="4304291"/>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4" name="Title 3"/>
          <p:cNvSpPr>
            <a:spLocks noGrp="1"/>
          </p:cNvSpPr>
          <p:nvPr>
            <p:ph type="title"/>
          </p:nvPr>
        </p:nvSpPr>
        <p:spPr/>
        <p:txBody>
          <a:bodyPr/>
          <a:lstStyle/>
          <a:p>
            <a:r>
              <a:rPr lang="en-US" dirty="0"/>
              <a:t>Hardware from a Developer Perspective</a:t>
            </a:r>
          </a:p>
        </p:txBody>
      </p:sp>
      <p:sp>
        <p:nvSpPr>
          <p:cNvPr id="7" name="Rectangle 6"/>
          <p:cNvSpPr/>
          <p:nvPr/>
        </p:nvSpPr>
        <p:spPr bwMode="auto">
          <a:xfrm>
            <a:off x="1015735" y="3673741"/>
            <a:ext cx="8024310" cy="4572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r>
              <a:rPr lang="en-US" sz="2100" b="1" dirty="0">
                <a:solidFill>
                  <a:schemeClr val="bg1"/>
                </a:solidFill>
              </a:rPr>
              <a:t>Per Thread Registers</a:t>
            </a:r>
          </a:p>
        </p:txBody>
      </p:sp>
      <p:sp>
        <p:nvSpPr>
          <p:cNvPr id="8" name="Flowchart: Connector 7"/>
          <p:cNvSpPr/>
          <p:nvPr/>
        </p:nvSpPr>
        <p:spPr bwMode="auto">
          <a:xfrm>
            <a:off x="1218884"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9" name="Flowchart: Connector 8"/>
          <p:cNvSpPr/>
          <p:nvPr/>
        </p:nvSpPr>
        <p:spPr bwMode="auto">
          <a:xfrm>
            <a:off x="1726752"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0" name="Flowchart: Connector 9"/>
          <p:cNvSpPr/>
          <p:nvPr/>
        </p:nvSpPr>
        <p:spPr bwMode="auto">
          <a:xfrm>
            <a:off x="2269744"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1" name="Flowchart: Connector 10"/>
          <p:cNvSpPr/>
          <p:nvPr/>
        </p:nvSpPr>
        <p:spPr bwMode="auto">
          <a:xfrm>
            <a:off x="2777611"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2" name="Flowchart: Connector 11"/>
          <p:cNvSpPr/>
          <p:nvPr/>
        </p:nvSpPr>
        <p:spPr bwMode="auto">
          <a:xfrm>
            <a:off x="1218884"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3" name="Flowchart: Connector 12"/>
          <p:cNvSpPr/>
          <p:nvPr/>
        </p:nvSpPr>
        <p:spPr bwMode="auto">
          <a:xfrm>
            <a:off x="1726752"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4" name="Flowchart: Connector 13"/>
          <p:cNvSpPr/>
          <p:nvPr/>
        </p:nvSpPr>
        <p:spPr bwMode="auto">
          <a:xfrm>
            <a:off x="2269744"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5" name="Flowchart: Connector 14"/>
          <p:cNvSpPr/>
          <p:nvPr/>
        </p:nvSpPr>
        <p:spPr bwMode="auto">
          <a:xfrm>
            <a:off x="2777611"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7" name="Rectangle 16"/>
          <p:cNvSpPr/>
          <p:nvPr/>
        </p:nvSpPr>
        <p:spPr bwMode="auto">
          <a:xfrm>
            <a:off x="1015735" y="5054600"/>
            <a:ext cx="8024310" cy="4572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r>
              <a:rPr lang="en-US" sz="2100" b="1" dirty="0">
                <a:solidFill>
                  <a:schemeClr val="bg1"/>
                </a:solidFill>
              </a:rPr>
              <a:t>Global Memory</a:t>
            </a:r>
          </a:p>
        </p:txBody>
      </p:sp>
      <p:sp>
        <p:nvSpPr>
          <p:cNvPr id="20" name="TextBox 19"/>
          <p:cNvSpPr txBox="1"/>
          <p:nvPr/>
        </p:nvSpPr>
        <p:spPr>
          <a:xfrm>
            <a:off x="3250355" y="13970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21" name="TextBox 20"/>
          <p:cNvSpPr txBox="1"/>
          <p:nvPr/>
        </p:nvSpPr>
        <p:spPr>
          <a:xfrm>
            <a:off x="3250355" y="20066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22" name="TextBox 21"/>
          <p:cNvSpPr txBox="1"/>
          <p:nvPr/>
        </p:nvSpPr>
        <p:spPr>
          <a:xfrm>
            <a:off x="2133046" y="2403398"/>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23" name="TextBox 22"/>
          <p:cNvSpPr txBox="1"/>
          <p:nvPr/>
        </p:nvSpPr>
        <p:spPr>
          <a:xfrm>
            <a:off x="10187258" y="5552680"/>
            <a:ext cx="1971666" cy="1231107"/>
          </a:xfrm>
          <a:prstGeom prst="rect">
            <a:avLst/>
          </a:prstGeom>
          <a:noFill/>
        </p:spPr>
        <p:txBody>
          <a:bodyPr wrap="square" lIns="0" tIns="0" rIns="0" bIns="0" rtlCol="0">
            <a:spAutoFit/>
          </a:bodyPr>
          <a:lstStyle/>
          <a:p>
            <a:r>
              <a:rPr lang="en-US" sz="1300" dirty="0">
                <a:gradFill>
                  <a:gsLst>
                    <a:gs pos="0">
                      <a:schemeClr val="tx1"/>
                    </a:gs>
                    <a:gs pos="86000">
                      <a:schemeClr val="tx1"/>
                    </a:gs>
                  </a:gsLst>
                  <a:lin ang="5400000" scaled="0"/>
                </a:gradFill>
              </a:rPr>
              <a:t>Not showing:</a:t>
            </a:r>
          </a:p>
          <a:p>
            <a:pPr marL="228551" indent="-228551">
              <a:buFont typeface="Arial" pitchFamily="34" charset="0"/>
              <a:buChar char="•"/>
            </a:pPr>
            <a:r>
              <a:rPr lang="en-US" sz="1300" dirty="0">
                <a:gradFill>
                  <a:gsLst>
                    <a:gs pos="0">
                      <a:schemeClr val="tx1"/>
                    </a:gs>
                    <a:gs pos="86000">
                      <a:schemeClr val="tx1"/>
                    </a:gs>
                  </a:gsLst>
                  <a:lin ang="5400000" scaled="0"/>
                </a:gradFill>
              </a:rPr>
              <a:t>Constant memory</a:t>
            </a:r>
          </a:p>
          <a:p>
            <a:pPr marL="228551" indent="-228551">
              <a:buFont typeface="Arial" pitchFamily="34" charset="0"/>
              <a:buChar char="•"/>
            </a:pPr>
            <a:r>
              <a:rPr lang="en-US" sz="1300" dirty="0">
                <a:gradFill>
                  <a:gsLst>
                    <a:gs pos="0">
                      <a:schemeClr val="tx1"/>
                    </a:gs>
                    <a:gs pos="86000">
                      <a:schemeClr val="tx1"/>
                    </a:gs>
                  </a:gsLst>
                  <a:lin ang="5400000" scaled="0"/>
                </a:gradFill>
              </a:rPr>
              <a:t>Memory controllers</a:t>
            </a:r>
          </a:p>
          <a:p>
            <a:pPr marL="228551" indent="-228551">
              <a:buFont typeface="Arial" pitchFamily="34" charset="0"/>
              <a:buChar char="•"/>
            </a:pPr>
            <a:r>
              <a:rPr lang="en-US" sz="1300" dirty="0">
                <a:gradFill>
                  <a:gsLst>
                    <a:gs pos="0">
                      <a:schemeClr val="tx1"/>
                    </a:gs>
                    <a:gs pos="86000">
                      <a:schemeClr val="tx1"/>
                    </a:gs>
                  </a:gsLst>
                  <a:lin ang="5400000" scaled="0"/>
                </a:gradFill>
              </a:rPr>
              <a:t>Schedulers</a:t>
            </a:r>
          </a:p>
          <a:p>
            <a:pPr marL="228551" indent="-228551">
              <a:buFont typeface="Arial" pitchFamily="34" charset="0"/>
              <a:buChar char="•"/>
            </a:pPr>
            <a:r>
              <a:rPr lang="en-US" sz="1300" dirty="0">
                <a:gradFill>
                  <a:gsLst>
                    <a:gs pos="0">
                      <a:schemeClr val="tx1"/>
                    </a:gs>
                    <a:gs pos="86000">
                      <a:schemeClr val="tx1"/>
                    </a:gs>
                  </a:gsLst>
                  <a:lin ang="5400000" scaled="0"/>
                </a:gradFill>
              </a:rPr>
              <a:t>Other caches</a:t>
            </a:r>
          </a:p>
          <a:p>
            <a:pPr marL="228551" indent="-228551">
              <a:buFont typeface="Arial" pitchFamily="34" charset="0"/>
              <a:buChar char="•"/>
            </a:pPr>
            <a:r>
              <a:rPr lang="en-US" sz="1300" dirty="0">
                <a:gradFill>
                  <a:gsLst>
                    <a:gs pos="0">
                      <a:schemeClr val="tx1"/>
                    </a:gs>
                    <a:gs pos="86000">
                      <a:schemeClr val="tx1"/>
                    </a:gs>
                  </a:gsLst>
                  <a:lin ang="5400000" scaled="0"/>
                </a:gradFill>
              </a:rPr>
              <a:t>Multi-GPU case</a:t>
            </a:r>
          </a:p>
        </p:txBody>
      </p:sp>
      <p:sp>
        <p:nvSpPr>
          <p:cNvPr id="27" name="Flowchart: Connector 26"/>
          <p:cNvSpPr/>
          <p:nvPr/>
        </p:nvSpPr>
        <p:spPr bwMode="auto">
          <a:xfrm>
            <a:off x="5180252"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28" name="Flowchart: Connector 27"/>
          <p:cNvSpPr/>
          <p:nvPr/>
        </p:nvSpPr>
        <p:spPr bwMode="auto">
          <a:xfrm>
            <a:off x="5688120"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29" name="Flowchart: Connector 28"/>
          <p:cNvSpPr/>
          <p:nvPr/>
        </p:nvSpPr>
        <p:spPr bwMode="auto">
          <a:xfrm>
            <a:off x="6231112"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0" name="Flowchart: Connector 29"/>
          <p:cNvSpPr/>
          <p:nvPr/>
        </p:nvSpPr>
        <p:spPr bwMode="auto">
          <a:xfrm>
            <a:off x="6738979"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1" name="Flowchart: Connector 30"/>
          <p:cNvSpPr/>
          <p:nvPr/>
        </p:nvSpPr>
        <p:spPr bwMode="auto">
          <a:xfrm>
            <a:off x="5180252"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2" name="Flowchart: Connector 31"/>
          <p:cNvSpPr/>
          <p:nvPr/>
        </p:nvSpPr>
        <p:spPr bwMode="auto">
          <a:xfrm>
            <a:off x="5688120"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3" name="Flowchart: Connector 32"/>
          <p:cNvSpPr/>
          <p:nvPr/>
        </p:nvSpPr>
        <p:spPr bwMode="auto">
          <a:xfrm>
            <a:off x="6231112"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4" name="Flowchart: Connector 33"/>
          <p:cNvSpPr/>
          <p:nvPr/>
        </p:nvSpPr>
        <p:spPr bwMode="auto">
          <a:xfrm>
            <a:off x="6738979"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6" name="TextBox 35"/>
          <p:cNvSpPr txBox="1"/>
          <p:nvPr/>
        </p:nvSpPr>
        <p:spPr>
          <a:xfrm>
            <a:off x="7211723" y="13970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37" name="TextBox 36"/>
          <p:cNvSpPr txBox="1"/>
          <p:nvPr/>
        </p:nvSpPr>
        <p:spPr>
          <a:xfrm>
            <a:off x="7211723" y="20066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38" name="TextBox 37"/>
          <p:cNvSpPr txBox="1"/>
          <p:nvPr/>
        </p:nvSpPr>
        <p:spPr>
          <a:xfrm>
            <a:off x="6190036" y="2403398"/>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39" name="TextBox 38"/>
          <p:cNvSpPr txBox="1"/>
          <p:nvPr/>
        </p:nvSpPr>
        <p:spPr>
          <a:xfrm>
            <a:off x="8119934" y="2016206"/>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41" name="TextBox 40"/>
          <p:cNvSpPr txBox="1"/>
          <p:nvPr/>
        </p:nvSpPr>
        <p:spPr>
          <a:xfrm>
            <a:off x="4164517" y="2016206"/>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42" name="Rounded Rectangle 41"/>
          <p:cNvSpPr/>
          <p:nvPr/>
        </p:nvSpPr>
        <p:spPr bwMode="auto">
          <a:xfrm>
            <a:off x="5123514" y="1905002"/>
            <a:ext cx="564606" cy="553999"/>
          </a:xfrm>
          <a:prstGeom prst="roundRect">
            <a:avLst/>
          </a:prstGeom>
          <a:no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43" name="TextBox 42"/>
          <p:cNvSpPr txBox="1"/>
          <p:nvPr/>
        </p:nvSpPr>
        <p:spPr>
          <a:xfrm>
            <a:off x="9852635" y="1420205"/>
            <a:ext cx="1015735" cy="328295"/>
          </a:xfrm>
          <a:prstGeom prst="rect">
            <a:avLst/>
          </a:prstGeom>
          <a:noFill/>
        </p:spPr>
        <p:txBody>
          <a:bodyPr wrap="square" lIns="0" tIns="0" rIns="0" bIns="0" rtlCol="0">
            <a:spAutoFit/>
          </a:bodyPr>
          <a:lstStyle/>
          <a:p>
            <a:r>
              <a:rPr lang="en-US" sz="2100" dirty="0">
                <a:gradFill>
                  <a:gsLst>
                    <a:gs pos="0">
                      <a:schemeClr val="tx1"/>
                    </a:gs>
                    <a:gs pos="86000">
                      <a:schemeClr val="tx1"/>
                    </a:gs>
                  </a:gsLst>
                  <a:lin ang="5400000" scaled="0"/>
                </a:gradFill>
              </a:rPr>
              <a:t>thread</a:t>
            </a:r>
          </a:p>
        </p:txBody>
      </p:sp>
      <p:cxnSp>
        <p:nvCxnSpPr>
          <p:cNvPr id="44" name="Straight Connector 43"/>
          <p:cNvCxnSpPr>
            <a:stCxn id="42" idx="3"/>
            <a:endCxn id="43" idx="1"/>
          </p:cNvCxnSpPr>
          <p:nvPr/>
        </p:nvCxnSpPr>
        <p:spPr>
          <a:xfrm flipV="1">
            <a:off x="5688120" y="1584353"/>
            <a:ext cx="4164514" cy="59764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540941"/>
      </p:ext>
    </p:extLst>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Process 39"/>
          <p:cNvSpPr/>
          <p:nvPr/>
        </p:nvSpPr>
        <p:spPr bwMode="auto">
          <a:xfrm>
            <a:off x="711016" y="1498600"/>
            <a:ext cx="8633751" cy="4304291"/>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18" name="Rectangle 17"/>
          <p:cNvSpPr/>
          <p:nvPr/>
        </p:nvSpPr>
        <p:spPr bwMode="auto">
          <a:xfrm>
            <a:off x="1015735" y="1803402"/>
            <a:ext cx="2945633" cy="1819196"/>
          </a:xfrm>
          <a:prstGeom prst="rect">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ln>
                <a:solidFill>
                  <a:schemeClr val="bg1"/>
                </a:solidFill>
              </a:ln>
              <a:solidFill>
                <a:schemeClr val="bg1"/>
              </a:solidFill>
            </a:endParaRPr>
          </a:p>
        </p:txBody>
      </p:sp>
      <p:sp>
        <p:nvSpPr>
          <p:cNvPr id="4" name="Title 3"/>
          <p:cNvSpPr>
            <a:spLocks noGrp="1"/>
          </p:cNvSpPr>
          <p:nvPr>
            <p:ph type="title"/>
          </p:nvPr>
        </p:nvSpPr>
        <p:spPr/>
        <p:txBody>
          <a:bodyPr/>
          <a:lstStyle/>
          <a:p>
            <a:r>
              <a:rPr lang="en-US" dirty="0"/>
              <a:t>Hardware from a Developer Perspective</a:t>
            </a:r>
          </a:p>
        </p:txBody>
      </p:sp>
      <p:sp>
        <p:nvSpPr>
          <p:cNvPr id="7" name="Rectangle 6"/>
          <p:cNvSpPr/>
          <p:nvPr/>
        </p:nvSpPr>
        <p:spPr bwMode="auto">
          <a:xfrm>
            <a:off x="1015735" y="3673741"/>
            <a:ext cx="2945633" cy="4572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r>
              <a:rPr lang="en-US" sz="2100" b="1" dirty="0">
                <a:solidFill>
                  <a:schemeClr val="bg1"/>
                </a:solidFill>
              </a:rPr>
              <a:t>Per Thread Registers</a:t>
            </a:r>
          </a:p>
        </p:txBody>
      </p:sp>
      <p:sp>
        <p:nvSpPr>
          <p:cNvPr id="8" name="Flowchart: Connector 7"/>
          <p:cNvSpPr/>
          <p:nvPr/>
        </p:nvSpPr>
        <p:spPr bwMode="auto">
          <a:xfrm>
            <a:off x="1218884"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9" name="Flowchart: Connector 8"/>
          <p:cNvSpPr/>
          <p:nvPr/>
        </p:nvSpPr>
        <p:spPr bwMode="auto">
          <a:xfrm>
            <a:off x="1726752"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0" name="Flowchart: Connector 9"/>
          <p:cNvSpPr/>
          <p:nvPr/>
        </p:nvSpPr>
        <p:spPr bwMode="auto">
          <a:xfrm>
            <a:off x="2269744"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1" name="Flowchart: Connector 10"/>
          <p:cNvSpPr/>
          <p:nvPr/>
        </p:nvSpPr>
        <p:spPr bwMode="auto">
          <a:xfrm>
            <a:off x="2777611"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2" name="Flowchart: Connector 11"/>
          <p:cNvSpPr/>
          <p:nvPr/>
        </p:nvSpPr>
        <p:spPr bwMode="auto">
          <a:xfrm>
            <a:off x="1218884"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3" name="Flowchart: Connector 12"/>
          <p:cNvSpPr/>
          <p:nvPr/>
        </p:nvSpPr>
        <p:spPr bwMode="auto">
          <a:xfrm>
            <a:off x="1726752"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4" name="Flowchart: Connector 13"/>
          <p:cNvSpPr/>
          <p:nvPr/>
        </p:nvSpPr>
        <p:spPr bwMode="auto">
          <a:xfrm>
            <a:off x="2269744"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5" name="Flowchart: Connector 14"/>
          <p:cNvSpPr/>
          <p:nvPr/>
        </p:nvSpPr>
        <p:spPr bwMode="auto">
          <a:xfrm>
            <a:off x="2777611"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7" name="Rectangle 16"/>
          <p:cNvSpPr/>
          <p:nvPr/>
        </p:nvSpPr>
        <p:spPr bwMode="auto">
          <a:xfrm>
            <a:off x="1015735" y="5054600"/>
            <a:ext cx="8024310" cy="4572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r>
              <a:rPr lang="en-US" sz="2100" b="1" dirty="0">
                <a:solidFill>
                  <a:schemeClr val="bg1"/>
                </a:solidFill>
              </a:rPr>
              <a:t>Global Memory</a:t>
            </a:r>
          </a:p>
        </p:txBody>
      </p:sp>
      <p:sp>
        <p:nvSpPr>
          <p:cNvPr id="20" name="TextBox 19"/>
          <p:cNvSpPr txBox="1"/>
          <p:nvPr/>
        </p:nvSpPr>
        <p:spPr>
          <a:xfrm>
            <a:off x="3250355" y="13970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21" name="TextBox 20"/>
          <p:cNvSpPr txBox="1"/>
          <p:nvPr/>
        </p:nvSpPr>
        <p:spPr>
          <a:xfrm>
            <a:off x="3250355" y="20066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22" name="TextBox 21"/>
          <p:cNvSpPr txBox="1"/>
          <p:nvPr/>
        </p:nvSpPr>
        <p:spPr>
          <a:xfrm>
            <a:off x="2133046" y="2403398"/>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24" name="Rectangle 23"/>
          <p:cNvSpPr/>
          <p:nvPr/>
        </p:nvSpPr>
        <p:spPr bwMode="auto">
          <a:xfrm>
            <a:off x="4977103" y="1803402"/>
            <a:ext cx="2945633" cy="1819196"/>
          </a:xfrm>
          <a:prstGeom prst="rect">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ln>
                <a:solidFill>
                  <a:schemeClr val="bg1"/>
                </a:solidFill>
              </a:ln>
              <a:solidFill>
                <a:schemeClr val="bg1"/>
              </a:solidFill>
            </a:endParaRPr>
          </a:p>
        </p:txBody>
      </p:sp>
      <p:sp>
        <p:nvSpPr>
          <p:cNvPr id="26" name="Rectangle 25"/>
          <p:cNvSpPr/>
          <p:nvPr/>
        </p:nvSpPr>
        <p:spPr bwMode="auto">
          <a:xfrm>
            <a:off x="4977103" y="3673741"/>
            <a:ext cx="2945633" cy="4572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r>
              <a:rPr lang="en-US" sz="2100" b="1" dirty="0">
                <a:solidFill>
                  <a:schemeClr val="bg1"/>
                </a:solidFill>
              </a:rPr>
              <a:t>Per Thread Registers</a:t>
            </a:r>
          </a:p>
        </p:txBody>
      </p:sp>
      <p:sp>
        <p:nvSpPr>
          <p:cNvPr id="27" name="Flowchart: Connector 26"/>
          <p:cNvSpPr/>
          <p:nvPr/>
        </p:nvSpPr>
        <p:spPr bwMode="auto">
          <a:xfrm>
            <a:off x="5180252"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28" name="Flowchart: Connector 27"/>
          <p:cNvSpPr/>
          <p:nvPr/>
        </p:nvSpPr>
        <p:spPr bwMode="auto">
          <a:xfrm>
            <a:off x="5688120"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29" name="Flowchart: Connector 28"/>
          <p:cNvSpPr/>
          <p:nvPr/>
        </p:nvSpPr>
        <p:spPr bwMode="auto">
          <a:xfrm>
            <a:off x="6231112"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0" name="Flowchart: Connector 29"/>
          <p:cNvSpPr/>
          <p:nvPr/>
        </p:nvSpPr>
        <p:spPr bwMode="auto">
          <a:xfrm>
            <a:off x="6738979"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1" name="Flowchart: Connector 30"/>
          <p:cNvSpPr/>
          <p:nvPr/>
        </p:nvSpPr>
        <p:spPr bwMode="auto">
          <a:xfrm>
            <a:off x="5180252"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2" name="Flowchart: Connector 31"/>
          <p:cNvSpPr/>
          <p:nvPr/>
        </p:nvSpPr>
        <p:spPr bwMode="auto">
          <a:xfrm>
            <a:off x="5688120"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3" name="Flowchart: Connector 32"/>
          <p:cNvSpPr/>
          <p:nvPr/>
        </p:nvSpPr>
        <p:spPr bwMode="auto">
          <a:xfrm>
            <a:off x="6231112"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4" name="Flowchart: Connector 33"/>
          <p:cNvSpPr/>
          <p:nvPr/>
        </p:nvSpPr>
        <p:spPr bwMode="auto">
          <a:xfrm>
            <a:off x="6738979"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6" name="TextBox 35"/>
          <p:cNvSpPr txBox="1"/>
          <p:nvPr/>
        </p:nvSpPr>
        <p:spPr>
          <a:xfrm>
            <a:off x="7211723" y="13970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37" name="TextBox 36"/>
          <p:cNvSpPr txBox="1"/>
          <p:nvPr/>
        </p:nvSpPr>
        <p:spPr>
          <a:xfrm>
            <a:off x="7211723" y="20066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38" name="TextBox 37"/>
          <p:cNvSpPr txBox="1"/>
          <p:nvPr/>
        </p:nvSpPr>
        <p:spPr>
          <a:xfrm>
            <a:off x="6190036" y="2403398"/>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39" name="TextBox 38"/>
          <p:cNvSpPr txBox="1"/>
          <p:nvPr/>
        </p:nvSpPr>
        <p:spPr>
          <a:xfrm>
            <a:off x="8119934" y="2016206"/>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41" name="TextBox 40"/>
          <p:cNvSpPr txBox="1"/>
          <p:nvPr/>
        </p:nvSpPr>
        <p:spPr>
          <a:xfrm>
            <a:off x="4164517" y="2016206"/>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42" name="Rounded Rectangle 41"/>
          <p:cNvSpPr/>
          <p:nvPr/>
        </p:nvSpPr>
        <p:spPr bwMode="auto">
          <a:xfrm>
            <a:off x="4879311" y="1739206"/>
            <a:ext cx="3240621" cy="1934537"/>
          </a:xfrm>
          <a:prstGeom prst="roundRect">
            <a:avLst/>
          </a:prstGeom>
          <a:no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43" name="TextBox 42"/>
          <p:cNvSpPr txBox="1"/>
          <p:nvPr/>
        </p:nvSpPr>
        <p:spPr>
          <a:xfrm>
            <a:off x="9506859" y="1785203"/>
            <a:ext cx="2549020" cy="328295"/>
          </a:xfrm>
          <a:prstGeom prst="rect">
            <a:avLst/>
          </a:prstGeom>
          <a:noFill/>
        </p:spPr>
        <p:txBody>
          <a:bodyPr wrap="square" lIns="0" tIns="0" rIns="0" bIns="0" rtlCol="0">
            <a:spAutoFit/>
          </a:bodyPr>
          <a:lstStyle/>
          <a:p>
            <a:r>
              <a:rPr lang="en-US" sz="2100" dirty="0">
                <a:gradFill>
                  <a:gsLst>
                    <a:gs pos="0">
                      <a:schemeClr val="tx1"/>
                    </a:gs>
                    <a:gs pos="86000">
                      <a:schemeClr val="tx1"/>
                    </a:gs>
                  </a:gsLst>
                  <a:lin ang="5400000" scaled="0"/>
                </a:gradFill>
              </a:rPr>
              <a:t>tile of threads</a:t>
            </a:r>
          </a:p>
        </p:txBody>
      </p:sp>
      <p:cxnSp>
        <p:nvCxnSpPr>
          <p:cNvPr id="44" name="Straight Connector 43"/>
          <p:cNvCxnSpPr>
            <a:stCxn id="42" idx="3"/>
            <a:endCxn id="43" idx="1"/>
          </p:cNvCxnSpPr>
          <p:nvPr/>
        </p:nvCxnSpPr>
        <p:spPr>
          <a:xfrm flipV="1">
            <a:off x="8119930" y="1949351"/>
            <a:ext cx="1386927" cy="75712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187258" y="5552680"/>
            <a:ext cx="1971666" cy="1231107"/>
          </a:xfrm>
          <a:prstGeom prst="rect">
            <a:avLst/>
          </a:prstGeom>
          <a:noFill/>
        </p:spPr>
        <p:txBody>
          <a:bodyPr wrap="square" lIns="0" tIns="0" rIns="0" bIns="0" rtlCol="0">
            <a:spAutoFit/>
          </a:bodyPr>
          <a:lstStyle/>
          <a:p>
            <a:r>
              <a:rPr lang="en-US" sz="1300" dirty="0">
                <a:gradFill>
                  <a:gsLst>
                    <a:gs pos="0">
                      <a:schemeClr val="tx1"/>
                    </a:gs>
                    <a:gs pos="86000">
                      <a:schemeClr val="tx1"/>
                    </a:gs>
                  </a:gsLst>
                  <a:lin ang="5400000" scaled="0"/>
                </a:gradFill>
              </a:rPr>
              <a:t>Not showing:</a:t>
            </a:r>
          </a:p>
          <a:p>
            <a:pPr marL="228551" indent="-228551">
              <a:buFont typeface="Arial" pitchFamily="34" charset="0"/>
              <a:buChar char="•"/>
            </a:pPr>
            <a:r>
              <a:rPr lang="en-US" sz="1300" dirty="0">
                <a:gradFill>
                  <a:gsLst>
                    <a:gs pos="0">
                      <a:schemeClr val="tx1"/>
                    </a:gs>
                    <a:gs pos="86000">
                      <a:schemeClr val="tx1"/>
                    </a:gs>
                  </a:gsLst>
                  <a:lin ang="5400000" scaled="0"/>
                </a:gradFill>
              </a:rPr>
              <a:t>Constant memory</a:t>
            </a:r>
          </a:p>
          <a:p>
            <a:pPr marL="228551" indent="-228551">
              <a:buFont typeface="Arial" pitchFamily="34" charset="0"/>
              <a:buChar char="•"/>
            </a:pPr>
            <a:r>
              <a:rPr lang="en-US" sz="1300" dirty="0">
                <a:gradFill>
                  <a:gsLst>
                    <a:gs pos="0">
                      <a:schemeClr val="tx1"/>
                    </a:gs>
                    <a:gs pos="86000">
                      <a:schemeClr val="tx1"/>
                    </a:gs>
                  </a:gsLst>
                  <a:lin ang="5400000" scaled="0"/>
                </a:gradFill>
              </a:rPr>
              <a:t>Memory controllers</a:t>
            </a:r>
          </a:p>
          <a:p>
            <a:pPr marL="228551" indent="-228551">
              <a:buFont typeface="Arial" pitchFamily="34" charset="0"/>
              <a:buChar char="•"/>
            </a:pPr>
            <a:r>
              <a:rPr lang="en-US" sz="1300" dirty="0">
                <a:gradFill>
                  <a:gsLst>
                    <a:gs pos="0">
                      <a:schemeClr val="tx1"/>
                    </a:gs>
                    <a:gs pos="86000">
                      <a:schemeClr val="tx1"/>
                    </a:gs>
                  </a:gsLst>
                  <a:lin ang="5400000" scaled="0"/>
                </a:gradFill>
              </a:rPr>
              <a:t>Schedulers</a:t>
            </a:r>
          </a:p>
          <a:p>
            <a:pPr marL="228551" indent="-228551">
              <a:buFont typeface="Arial" pitchFamily="34" charset="0"/>
              <a:buChar char="•"/>
            </a:pPr>
            <a:r>
              <a:rPr lang="en-US" sz="1300" dirty="0">
                <a:gradFill>
                  <a:gsLst>
                    <a:gs pos="0">
                      <a:schemeClr val="tx1"/>
                    </a:gs>
                    <a:gs pos="86000">
                      <a:schemeClr val="tx1"/>
                    </a:gs>
                  </a:gsLst>
                  <a:lin ang="5400000" scaled="0"/>
                </a:gradFill>
              </a:rPr>
              <a:t>Other caches</a:t>
            </a:r>
          </a:p>
          <a:p>
            <a:pPr marL="228551" indent="-228551">
              <a:buFont typeface="Arial" pitchFamily="34" charset="0"/>
              <a:buChar char="•"/>
            </a:pPr>
            <a:r>
              <a:rPr lang="en-US" sz="1300" dirty="0">
                <a:gradFill>
                  <a:gsLst>
                    <a:gs pos="0">
                      <a:schemeClr val="tx1"/>
                    </a:gs>
                    <a:gs pos="86000">
                      <a:schemeClr val="tx1"/>
                    </a:gs>
                  </a:gsLst>
                  <a:lin ang="5400000" scaled="0"/>
                </a:gradFill>
              </a:rPr>
              <a:t>Multi-GPU case</a:t>
            </a:r>
          </a:p>
        </p:txBody>
      </p:sp>
    </p:spTree>
    <p:extLst>
      <p:ext uri="{BB962C8B-B14F-4D97-AF65-F5344CB8AC3E}">
        <p14:creationId xmlns:p14="http://schemas.microsoft.com/office/powerpoint/2010/main" val="2600899334"/>
      </p:ext>
    </p:extLst>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Process 39"/>
          <p:cNvSpPr/>
          <p:nvPr/>
        </p:nvSpPr>
        <p:spPr bwMode="auto">
          <a:xfrm>
            <a:off x="711016" y="1498600"/>
            <a:ext cx="8633751" cy="4304291"/>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18" name="Rectangle 17"/>
          <p:cNvSpPr/>
          <p:nvPr/>
        </p:nvSpPr>
        <p:spPr bwMode="auto">
          <a:xfrm>
            <a:off x="1015735" y="1803402"/>
            <a:ext cx="2945633" cy="1819196"/>
          </a:xfrm>
          <a:prstGeom prst="rect">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ln>
                <a:solidFill>
                  <a:schemeClr val="bg1"/>
                </a:solidFill>
              </a:ln>
              <a:solidFill>
                <a:schemeClr val="bg1"/>
              </a:solidFill>
            </a:endParaRPr>
          </a:p>
        </p:txBody>
      </p:sp>
      <p:sp>
        <p:nvSpPr>
          <p:cNvPr id="4" name="Title 3"/>
          <p:cNvSpPr>
            <a:spLocks noGrp="1"/>
          </p:cNvSpPr>
          <p:nvPr>
            <p:ph type="title"/>
          </p:nvPr>
        </p:nvSpPr>
        <p:spPr/>
        <p:txBody>
          <a:bodyPr/>
          <a:lstStyle/>
          <a:p>
            <a:r>
              <a:rPr lang="en-US" dirty="0"/>
              <a:t>Hardware from a Developer Perspective</a:t>
            </a:r>
          </a:p>
        </p:txBody>
      </p:sp>
      <p:sp>
        <p:nvSpPr>
          <p:cNvPr id="6" name="Rectangle 5"/>
          <p:cNvSpPr/>
          <p:nvPr/>
        </p:nvSpPr>
        <p:spPr bwMode="auto">
          <a:xfrm>
            <a:off x="1014786" y="4191000"/>
            <a:ext cx="2946582" cy="4572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r>
              <a:rPr lang="en-US" sz="2100" b="1" dirty="0">
                <a:solidFill>
                  <a:schemeClr val="bg1"/>
                </a:solidFill>
              </a:rPr>
              <a:t>Programmable Cache</a:t>
            </a:r>
          </a:p>
        </p:txBody>
      </p:sp>
      <p:sp>
        <p:nvSpPr>
          <p:cNvPr id="7" name="Rectangle 6"/>
          <p:cNvSpPr/>
          <p:nvPr/>
        </p:nvSpPr>
        <p:spPr bwMode="auto">
          <a:xfrm>
            <a:off x="1015735" y="3673741"/>
            <a:ext cx="2945633" cy="4572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r>
              <a:rPr lang="en-US" sz="2100" b="1" dirty="0">
                <a:solidFill>
                  <a:schemeClr val="bg1"/>
                </a:solidFill>
              </a:rPr>
              <a:t>Per Thread Registers</a:t>
            </a:r>
          </a:p>
        </p:txBody>
      </p:sp>
      <p:sp>
        <p:nvSpPr>
          <p:cNvPr id="8" name="Flowchart: Connector 7"/>
          <p:cNvSpPr/>
          <p:nvPr/>
        </p:nvSpPr>
        <p:spPr bwMode="auto">
          <a:xfrm>
            <a:off x="1218884"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9" name="Flowchart: Connector 8"/>
          <p:cNvSpPr/>
          <p:nvPr/>
        </p:nvSpPr>
        <p:spPr bwMode="auto">
          <a:xfrm>
            <a:off x="1726752"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0" name="Flowchart: Connector 9"/>
          <p:cNvSpPr/>
          <p:nvPr/>
        </p:nvSpPr>
        <p:spPr bwMode="auto">
          <a:xfrm>
            <a:off x="2269744"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1" name="Flowchart: Connector 10"/>
          <p:cNvSpPr/>
          <p:nvPr/>
        </p:nvSpPr>
        <p:spPr bwMode="auto">
          <a:xfrm>
            <a:off x="2777611"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2" name="Flowchart: Connector 11"/>
          <p:cNvSpPr/>
          <p:nvPr/>
        </p:nvSpPr>
        <p:spPr bwMode="auto">
          <a:xfrm>
            <a:off x="1218884"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3" name="Flowchart: Connector 12"/>
          <p:cNvSpPr/>
          <p:nvPr/>
        </p:nvSpPr>
        <p:spPr bwMode="auto">
          <a:xfrm>
            <a:off x="1726752"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4" name="Flowchart: Connector 13"/>
          <p:cNvSpPr/>
          <p:nvPr/>
        </p:nvSpPr>
        <p:spPr bwMode="auto">
          <a:xfrm>
            <a:off x="2269744"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5" name="Flowchart: Connector 14"/>
          <p:cNvSpPr/>
          <p:nvPr/>
        </p:nvSpPr>
        <p:spPr bwMode="auto">
          <a:xfrm>
            <a:off x="2777611"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17" name="Rectangle 16"/>
          <p:cNvSpPr/>
          <p:nvPr/>
        </p:nvSpPr>
        <p:spPr bwMode="auto">
          <a:xfrm>
            <a:off x="1015735" y="5054600"/>
            <a:ext cx="8024310" cy="4572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r>
              <a:rPr lang="en-US" sz="2100" b="1" dirty="0">
                <a:solidFill>
                  <a:schemeClr val="bg1"/>
                </a:solidFill>
              </a:rPr>
              <a:t>Global Memory</a:t>
            </a:r>
          </a:p>
        </p:txBody>
      </p:sp>
      <p:sp>
        <p:nvSpPr>
          <p:cNvPr id="20" name="TextBox 19"/>
          <p:cNvSpPr txBox="1"/>
          <p:nvPr/>
        </p:nvSpPr>
        <p:spPr>
          <a:xfrm>
            <a:off x="3250355" y="13970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21" name="TextBox 20"/>
          <p:cNvSpPr txBox="1"/>
          <p:nvPr/>
        </p:nvSpPr>
        <p:spPr>
          <a:xfrm>
            <a:off x="3250355" y="20066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22" name="TextBox 21"/>
          <p:cNvSpPr txBox="1"/>
          <p:nvPr/>
        </p:nvSpPr>
        <p:spPr>
          <a:xfrm>
            <a:off x="2133046" y="2403398"/>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24" name="Rectangle 23"/>
          <p:cNvSpPr/>
          <p:nvPr/>
        </p:nvSpPr>
        <p:spPr bwMode="auto">
          <a:xfrm>
            <a:off x="4977103" y="1803402"/>
            <a:ext cx="2945633" cy="1819196"/>
          </a:xfrm>
          <a:prstGeom prst="rect">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ln>
                <a:solidFill>
                  <a:schemeClr val="bg1"/>
                </a:solidFill>
              </a:ln>
              <a:solidFill>
                <a:schemeClr val="bg1"/>
              </a:solidFill>
            </a:endParaRPr>
          </a:p>
        </p:txBody>
      </p:sp>
      <p:sp>
        <p:nvSpPr>
          <p:cNvPr id="25" name="Rectangle 24"/>
          <p:cNvSpPr/>
          <p:nvPr/>
        </p:nvSpPr>
        <p:spPr bwMode="auto">
          <a:xfrm>
            <a:off x="4976154" y="4191000"/>
            <a:ext cx="2946582" cy="4572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r>
              <a:rPr lang="en-US" sz="2100" b="1" dirty="0">
                <a:solidFill>
                  <a:schemeClr val="bg1"/>
                </a:solidFill>
              </a:rPr>
              <a:t>Programmable Cache</a:t>
            </a:r>
          </a:p>
        </p:txBody>
      </p:sp>
      <p:sp>
        <p:nvSpPr>
          <p:cNvPr id="26" name="Rectangle 25"/>
          <p:cNvSpPr/>
          <p:nvPr/>
        </p:nvSpPr>
        <p:spPr bwMode="auto">
          <a:xfrm>
            <a:off x="4977103" y="3673741"/>
            <a:ext cx="2945633" cy="4572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r>
              <a:rPr lang="en-US" sz="2100" b="1" dirty="0">
                <a:solidFill>
                  <a:schemeClr val="bg1"/>
                </a:solidFill>
              </a:rPr>
              <a:t>Per Thread Registers</a:t>
            </a:r>
          </a:p>
        </p:txBody>
      </p:sp>
      <p:sp>
        <p:nvSpPr>
          <p:cNvPr id="27" name="Flowchart: Connector 26"/>
          <p:cNvSpPr/>
          <p:nvPr/>
        </p:nvSpPr>
        <p:spPr bwMode="auto">
          <a:xfrm>
            <a:off x="5180252"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28" name="Flowchart: Connector 27"/>
          <p:cNvSpPr/>
          <p:nvPr/>
        </p:nvSpPr>
        <p:spPr bwMode="auto">
          <a:xfrm>
            <a:off x="5688120"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29" name="Flowchart: Connector 28"/>
          <p:cNvSpPr/>
          <p:nvPr/>
        </p:nvSpPr>
        <p:spPr bwMode="auto">
          <a:xfrm>
            <a:off x="6231112"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0" name="Flowchart: Connector 29"/>
          <p:cNvSpPr/>
          <p:nvPr/>
        </p:nvSpPr>
        <p:spPr bwMode="auto">
          <a:xfrm>
            <a:off x="6738979" y="26065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1" name="Flowchart: Connector 30"/>
          <p:cNvSpPr/>
          <p:nvPr/>
        </p:nvSpPr>
        <p:spPr bwMode="auto">
          <a:xfrm>
            <a:off x="5180252"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2" name="Flowchart: Connector 31"/>
          <p:cNvSpPr/>
          <p:nvPr/>
        </p:nvSpPr>
        <p:spPr bwMode="auto">
          <a:xfrm>
            <a:off x="5688120"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3" name="Flowchart: Connector 32"/>
          <p:cNvSpPr/>
          <p:nvPr/>
        </p:nvSpPr>
        <p:spPr bwMode="auto">
          <a:xfrm>
            <a:off x="6231112"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4" name="Flowchart: Connector 33"/>
          <p:cNvSpPr/>
          <p:nvPr/>
        </p:nvSpPr>
        <p:spPr bwMode="auto">
          <a:xfrm>
            <a:off x="6738979" y="1996996"/>
            <a:ext cx="406294" cy="4064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a:endParaRPr lang="en-US" sz="2100" b="1" dirty="0">
              <a:solidFill>
                <a:schemeClr val="bg1"/>
              </a:solidFill>
            </a:endParaRPr>
          </a:p>
        </p:txBody>
      </p:sp>
      <p:sp>
        <p:nvSpPr>
          <p:cNvPr id="36" name="TextBox 35"/>
          <p:cNvSpPr txBox="1"/>
          <p:nvPr/>
        </p:nvSpPr>
        <p:spPr>
          <a:xfrm>
            <a:off x="7211723" y="13970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37" name="TextBox 36"/>
          <p:cNvSpPr txBox="1"/>
          <p:nvPr/>
        </p:nvSpPr>
        <p:spPr>
          <a:xfrm>
            <a:off x="7211723" y="2006602"/>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38" name="TextBox 37"/>
          <p:cNvSpPr txBox="1"/>
          <p:nvPr/>
        </p:nvSpPr>
        <p:spPr>
          <a:xfrm>
            <a:off x="6190036" y="2403398"/>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39" name="TextBox 38"/>
          <p:cNvSpPr txBox="1"/>
          <p:nvPr/>
        </p:nvSpPr>
        <p:spPr>
          <a:xfrm>
            <a:off x="8119934" y="2016206"/>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41" name="TextBox 40"/>
          <p:cNvSpPr txBox="1"/>
          <p:nvPr/>
        </p:nvSpPr>
        <p:spPr>
          <a:xfrm>
            <a:off x="4164517" y="2016206"/>
            <a:ext cx="615393" cy="1107996"/>
          </a:xfrm>
          <a:prstGeom prst="rect">
            <a:avLst/>
          </a:prstGeom>
          <a:noFill/>
        </p:spPr>
        <p:txBody>
          <a:bodyPr wrap="none" lIns="0" tIns="0" rIns="0" bIns="0" rtlCol="0">
            <a:spAutoFit/>
          </a:bodyPr>
          <a:lstStyle/>
          <a:p>
            <a:r>
              <a:rPr lang="en-US" sz="7200" b="1" dirty="0">
                <a:solidFill>
                  <a:schemeClr val="bg1"/>
                </a:solidFill>
              </a:rPr>
              <a:t>…</a:t>
            </a:r>
            <a:endParaRPr lang="en-US" sz="4300" b="1" dirty="0">
              <a:solidFill>
                <a:schemeClr val="bg1"/>
              </a:solidFill>
            </a:endParaRPr>
          </a:p>
        </p:txBody>
      </p:sp>
      <p:sp>
        <p:nvSpPr>
          <p:cNvPr id="42" name="Rounded Rectangle 41"/>
          <p:cNvSpPr/>
          <p:nvPr/>
        </p:nvSpPr>
        <p:spPr bwMode="auto">
          <a:xfrm>
            <a:off x="4973307" y="4151542"/>
            <a:ext cx="3051003" cy="553999"/>
          </a:xfrm>
          <a:prstGeom prst="roundRect">
            <a:avLst/>
          </a:prstGeom>
          <a:no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43" name="TextBox 42"/>
          <p:cNvSpPr txBox="1"/>
          <p:nvPr/>
        </p:nvSpPr>
        <p:spPr>
          <a:xfrm>
            <a:off x="9600854" y="4197539"/>
            <a:ext cx="2399870" cy="984885"/>
          </a:xfrm>
          <a:prstGeom prst="rect">
            <a:avLst/>
          </a:prstGeom>
          <a:noFill/>
        </p:spPr>
        <p:txBody>
          <a:bodyPr wrap="square" lIns="0" tIns="0" rIns="0" bIns="0" rtlCol="0">
            <a:spAutoFit/>
          </a:bodyPr>
          <a:lstStyle/>
          <a:p>
            <a:r>
              <a:rPr lang="en-US" sz="2100" dirty="0">
                <a:gradFill>
                  <a:gsLst>
                    <a:gs pos="0">
                      <a:schemeClr val="tx1"/>
                    </a:gs>
                    <a:gs pos="86000">
                      <a:schemeClr val="tx1"/>
                    </a:gs>
                  </a:gsLst>
                  <a:lin ang="5400000" scaled="0"/>
                </a:gradFill>
              </a:rPr>
              <a:t>tile_static variables shared by threads in the same tile</a:t>
            </a:r>
          </a:p>
        </p:txBody>
      </p:sp>
      <p:cxnSp>
        <p:nvCxnSpPr>
          <p:cNvPr id="44" name="Straight Connector 43"/>
          <p:cNvCxnSpPr>
            <a:stCxn id="42" idx="3"/>
            <a:endCxn id="43" idx="1"/>
          </p:cNvCxnSpPr>
          <p:nvPr/>
        </p:nvCxnSpPr>
        <p:spPr>
          <a:xfrm>
            <a:off x="8024310" y="4428540"/>
            <a:ext cx="1576544" cy="26144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187258" y="5552680"/>
            <a:ext cx="1971666" cy="1231107"/>
          </a:xfrm>
          <a:prstGeom prst="rect">
            <a:avLst/>
          </a:prstGeom>
          <a:noFill/>
        </p:spPr>
        <p:txBody>
          <a:bodyPr wrap="square" lIns="0" tIns="0" rIns="0" bIns="0" rtlCol="0">
            <a:spAutoFit/>
          </a:bodyPr>
          <a:lstStyle/>
          <a:p>
            <a:r>
              <a:rPr lang="en-US" sz="1300" dirty="0">
                <a:gradFill>
                  <a:gsLst>
                    <a:gs pos="0">
                      <a:schemeClr val="tx1"/>
                    </a:gs>
                    <a:gs pos="86000">
                      <a:schemeClr val="tx1"/>
                    </a:gs>
                  </a:gsLst>
                  <a:lin ang="5400000" scaled="0"/>
                </a:gradFill>
              </a:rPr>
              <a:t>Not showing:</a:t>
            </a:r>
          </a:p>
          <a:p>
            <a:pPr marL="228551" indent="-228551">
              <a:buFont typeface="Arial" pitchFamily="34" charset="0"/>
              <a:buChar char="•"/>
            </a:pPr>
            <a:r>
              <a:rPr lang="en-US" sz="1300" dirty="0">
                <a:gradFill>
                  <a:gsLst>
                    <a:gs pos="0">
                      <a:schemeClr val="tx1"/>
                    </a:gs>
                    <a:gs pos="86000">
                      <a:schemeClr val="tx1"/>
                    </a:gs>
                  </a:gsLst>
                  <a:lin ang="5400000" scaled="0"/>
                </a:gradFill>
              </a:rPr>
              <a:t>Constant memory</a:t>
            </a:r>
          </a:p>
          <a:p>
            <a:pPr marL="228551" indent="-228551">
              <a:buFont typeface="Arial" pitchFamily="34" charset="0"/>
              <a:buChar char="•"/>
            </a:pPr>
            <a:r>
              <a:rPr lang="en-US" sz="1300" dirty="0">
                <a:gradFill>
                  <a:gsLst>
                    <a:gs pos="0">
                      <a:schemeClr val="tx1"/>
                    </a:gs>
                    <a:gs pos="86000">
                      <a:schemeClr val="tx1"/>
                    </a:gs>
                  </a:gsLst>
                  <a:lin ang="5400000" scaled="0"/>
                </a:gradFill>
              </a:rPr>
              <a:t>Memory controllers</a:t>
            </a:r>
          </a:p>
          <a:p>
            <a:pPr marL="228551" indent="-228551">
              <a:buFont typeface="Arial" pitchFamily="34" charset="0"/>
              <a:buChar char="•"/>
            </a:pPr>
            <a:r>
              <a:rPr lang="en-US" sz="1300" dirty="0">
                <a:gradFill>
                  <a:gsLst>
                    <a:gs pos="0">
                      <a:schemeClr val="tx1"/>
                    </a:gs>
                    <a:gs pos="86000">
                      <a:schemeClr val="tx1"/>
                    </a:gs>
                  </a:gsLst>
                  <a:lin ang="5400000" scaled="0"/>
                </a:gradFill>
              </a:rPr>
              <a:t>Schedulers</a:t>
            </a:r>
          </a:p>
          <a:p>
            <a:pPr marL="228551" indent="-228551">
              <a:buFont typeface="Arial" pitchFamily="34" charset="0"/>
              <a:buChar char="•"/>
            </a:pPr>
            <a:r>
              <a:rPr lang="en-US" sz="1300" dirty="0">
                <a:gradFill>
                  <a:gsLst>
                    <a:gs pos="0">
                      <a:schemeClr val="tx1"/>
                    </a:gs>
                    <a:gs pos="86000">
                      <a:schemeClr val="tx1"/>
                    </a:gs>
                  </a:gsLst>
                  <a:lin ang="5400000" scaled="0"/>
                </a:gradFill>
              </a:rPr>
              <a:t>Other caches</a:t>
            </a:r>
          </a:p>
          <a:p>
            <a:pPr marL="228551" indent="-228551">
              <a:buFont typeface="Arial" pitchFamily="34" charset="0"/>
              <a:buChar char="•"/>
            </a:pPr>
            <a:r>
              <a:rPr lang="en-US" sz="1300" dirty="0">
                <a:gradFill>
                  <a:gsLst>
                    <a:gs pos="0">
                      <a:schemeClr val="tx1"/>
                    </a:gs>
                    <a:gs pos="86000">
                      <a:schemeClr val="tx1"/>
                    </a:gs>
                  </a:gsLst>
                  <a:lin ang="5400000" scaled="0"/>
                </a:gradFill>
              </a:rPr>
              <a:t>Multi-GPU case</a:t>
            </a:r>
          </a:p>
        </p:txBody>
      </p:sp>
    </p:spTree>
    <p:extLst>
      <p:ext uri="{BB962C8B-B14F-4D97-AF65-F5344CB8AC3E}">
        <p14:creationId xmlns:p14="http://schemas.microsoft.com/office/powerpoint/2010/main" val="346523114"/>
      </p:ext>
    </p:extLst>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85791" y="2764617"/>
            <a:ext cx="4977104" cy="1477185"/>
          </a:xfrm>
          <a:prstGeom prst="rect">
            <a:avLst/>
          </a:prstGeom>
          <a:solidFill>
            <a:schemeClr val="tx1"/>
          </a:solidFill>
        </p:spPr>
        <p:txBody>
          <a:bodyPr wrap="square" lIns="162382" tIns="81191" rIns="162382" bIns="81191" rtlCol="0">
            <a:spAutoFit/>
          </a:bodyPr>
          <a:lstStyle/>
          <a:p>
            <a:endParaRPr lang="en-US" sz="2100" dirty="0">
              <a:solidFill>
                <a:prstClr val="black"/>
              </a:solidFill>
              <a:latin typeface="Calibri" pitchFamily="34" charset="0"/>
              <a:cs typeface="Calibri" pitchFamily="34" charset="0"/>
            </a:endParaRPr>
          </a:p>
          <a:p>
            <a:r>
              <a:rPr lang="en-US" sz="2100" dirty="0">
                <a:solidFill>
                  <a:prstClr val="black"/>
                </a:solidFill>
                <a:latin typeface="Calibri" pitchFamily="34" charset="0"/>
                <a:cs typeface="Calibri" pitchFamily="34" charset="0"/>
              </a:rPr>
              <a:t>parallel_for_each(</a:t>
            </a:r>
            <a:r>
              <a:rPr lang="en-US" sz="2100" dirty="0" err="1">
                <a:solidFill>
                  <a:prstClr val="black"/>
                </a:solidFill>
                <a:latin typeface="Calibri" pitchFamily="34" charset="0"/>
                <a:cs typeface="Calibri" pitchFamily="34" charset="0"/>
              </a:rPr>
              <a:t>data.extent</a:t>
            </a:r>
            <a:r>
              <a:rPr lang="en-US" sz="2100" dirty="0" err="1">
                <a:solidFill>
                  <a:srgbClr val="FF0000"/>
                </a:solidFill>
                <a:latin typeface="Calibri" pitchFamily="34" charset="0"/>
                <a:cs typeface="Calibri" pitchFamily="34" charset="0"/>
              </a:rPr>
              <a:t>.tile</a:t>
            </a:r>
            <a:r>
              <a:rPr lang="en-US" sz="2100" dirty="0">
                <a:solidFill>
                  <a:srgbClr val="FF0000"/>
                </a:solidFill>
                <a:latin typeface="Calibri" pitchFamily="34" charset="0"/>
                <a:cs typeface="Calibri" pitchFamily="34" charset="0"/>
              </a:rPr>
              <a:t>&lt;6&gt;()</a:t>
            </a:r>
            <a:r>
              <a:rPr lang="en-US" sz="2100" dirty="0">
                <a:solidFill>
                  <a:prstClr val="black"/>
                </a:solidFill>
                <a:latin typeface="Calibri" pitchFamily="34" charset="0"/>
                <a:cs typeface="Calibri" pitchFamily="34" charset="0"/>
              </a:rPr>
              <a:t>, </a:t>
            </a:r>
          </a:p>
          <a:p>
            <a:r>
              <a:rPr lang="en-US" sz="2100" dirty="0">
                <a:solidFill>
                  <a:prstClr val="black"/>
                </a:solidFill>
                <a:latin typeface="Calibri" pitchFamily="34" charset="0"/>
                <a:cs typeface="Calibri" pitchFamily="34" charset="0"/>
              </a:rPr>
              <a:t>    [=] (</a:t>
            </a:r>
            <a:r>
              <a:rPr lang="en-US" sz="2100" dirty="0">
                <a:solidFill>
                  <a:srgbClr val="FF0000"/>
                </a:solidFill>
                <a:latin typeface="Calibri" pitchFamily="34" charset="0"/>
                <a:cs typeface="Calibri" pitchFamily="34" charset="0"/>
              </a:rPr>
              <a:t>tiled_index&lt;6&gt;</a:t>
            </a:r>
            <a:r>
              <a:rPr lang="en-US" sz="2100" dirty="0">
                <a:solidFill>
                  <a:prstClr val="black"/>
                </a:solidFill>
                <a:latin typeface="Calibri" pitchFamily="34" charset="0"/>
                <a:cs typeface="Calibri" pitchFamily="34" charset="0"/>
              </a:rPr>
              <a:t> </a:t>
            </a:r>
            <a:r>
              <a:rPr lang="en-US" sz="2100" dirty="0" err="1">
                <a:solidFill>
                  <a:prstClr val="black"/>
                </a:solidFill>
                <a:latin typeface="Calibri" pitchFamily="34" charset="0"/>
                <a:cs typeface="Calibri" pitchFamily="34" charset="0"/>
              </a:rPr>
              <a:t>t_idx</a:t>
            </a:r>
            <a:r>
              <a:rPr lang="en-US" sz="2100" dirty="0">
                <a:solidFill>
                  <a:prstClr val="black"/>
                </a:solidFill>
                <a:latin typeface="Calibri" pitchFamily="34" charset="0"/>
                <a:cs typeface="Calibri" pitchFamily="34" charset="0"/>
              </a:rPr>
              <a:t>) restrict(amp) </a:t>
            </a:r>
          </a:p>
          <a:p>
            <a:r>
              <a:rPr lang="en-US" sz="2100" dirty="0">
                <a:solidFill>
                  <a:prstClr val="black"/>
                </a:solidFill>
                <a:latin typeface="Calibri" pitchFamily="34" charset="0"/>
                <a:cs typeface="Calibri" pitchFamily="34" charset="0"/>
              </a:rPr>
              <a:t>    { … });</a:t>
            </a:r>
          </a:p>
        </p:txBody>
      </p:sp>
      <p:sp>
        <p:nvSpPr>
          <p:cNvPr id="2" name="Title 1"/>
          <p:cNvSpPr>
            <a:spLocks noGrp="1"/>
          </p:cNvSpPr>
          <p:nvPr>
            <p:ph type="title"/>
          </p:nvPr>
        </p:nvSpPr>
        <p:spPr/>
        <p:txBody>
          <a:bodyPr/>
          <a:lstStyle/>
          <a:p>
            <a:r>
              <a:rPr lang="en-US" dirty="0" smtClean="0"/>
              <a:t>parallel_for_each: tiled overload</a:t>
            </a:r>
            <a:endParaRPr lang="en-US" dirty="0"/>
          </a:p>
        </p:txBody>
      </p:sp>
      <p:sp>
        <p:nvSpPr>
          <p:cNvPr id="3" name="Content Placeholder 2"/>
          <p:cNvSpPr>
            <a:spLocks noGrp="1"/>
          </p:cNvSpPr>
          <p:nvPr>
            <p:ph idx="1"/>
          </p:nvPr>
        </p:nvSpPr>
        <p:spPr>
          <a:xfrm>
            <a:off x="519113" y="1447801"/>
            <a:ext cx="11466565" cy="4844403"/>
          </a:xfrm>
        </p:spPr>
        <p:txBody>
          <a:bodyPr/>
          <a:lstStyle/>
          <a:p>
            <a:r>
              <a:rPr lang="en-US" dirty="0"/>
              <a:t>Schedule threads in tiles</a:t>
            </a:r>
          </a:p>
          <a:p>
            <a:pPr lvl="1"/>
            <a:r>
              <a:rPr lang="en-US" dirty="0" smtClean="0"/>
              <a:t>Gain </a:t>
            </a:r>
            <a:r>
              <a:rPr lang="en-US" dirty="0"/>
              <a:t>ability to use tile static </a:t>
            </a:r>
            <a:r>
              <a:rPr lang="en-US" dirty="0" smtClean="0"/>
              <a:t>memory</a:t>
            </a:r>
          </a:p>
          <a:p>
            <a:pPr lvl="1"/>
            <a:endParaRPr lang="en-US" dirty="0" smtClean="0"/>
          </a:p>
          <a:p>
            <a:pPr lvl="1"/>
            <a:endParaRPr lang="en-US" dirty="0"/>
          </a:p>
          <a:p>
            <a:endParaRPr lang="en-US" dirty="0"/>
          </a:p>
          <a:p>
            <a:endParaRPr lang="en-US" dirty="0" smtClean="0"/>
          </a:p>
          <a:p>
            <a:r>
              <a:rPr lang="en-US" dirty="0" smtClean="0"/>
              <a:t>parallel_for_each </a:t>
            </a:r>
            <a:r>
              <a:rPr lang="en-US" dirty="0"/>
              <a:t>overload for tiles accepts</a:t>
            </a:r>
          </a:p>
          <a:p>
            <a:pPr lvl="1"/>
            <a:r>
              <a:rPr lang="en-US" dirty="0"/>
              <a:t>tiled_extent&lt;D0&gt; or tiled_extent&lt;D0, D1&gt; or tiled_extent&lt;D0, D1, D2&gt;</a:t>
            </a:r>
          </a:p>
          <a:p>
            <a:pPr lvl="1"/>
            <a:r>
              <a:rPr lang="en-US" dirty="0"/>
              <a:t>a lambda which accepts</a:t>
            </a:r>
          </a:p>
          <a:p>
            <a:pPr lvl="2"/>
            <a:r>
              <a:rPr lang="en-US" dirty="0"/>
              <a:t>tiled_index&lt;D0&gt; or tiled_index&lt;D0, D1&gt; or tiled_index&lt;D0, D1, D2&gt;</a:t>
            </a:r>
          </a:p>
        </p:txBody>
      </p:sp>
      <p:sp>
        <p:nvSpPr>
          <p:cNvPr id="4" name="Rectangle 3"/>
          <p:cNvSpPr/>
          <p:nvPr/>
        </p:nvSpPr>
        <p:spPr bwMode="auto">
          <a:xfrm>
            <a:off x="6985791" y="1092200"/>
            <a:ext cx="4977104" cy="1805480"/>
          </a:xfrm>
          <a:prstGeom prst="rect">
            <a:avLst/>
          </a:prstGeom>
          <a:solidFill>
            <a:schemeClr val="tx1"/>
          </a:solidFill>
        </p:spPr>
        <p:txBody>
          <a:bodyPr wrap="square" lIns="162382" tIns="81191" rIns="162382" bIns="81191" rtlCol="0">
            <a:spAutoFit/>
          </a:bodyPr>
          <a:lstStyle/>
          <a:p>
            <a:r>
              <a:rPr lang="en-US" sz="2100" dirty="0">
                <a:solidFill>
                  <a:prstClr val="black"/>
                </a:solidFill>
                <a:latin typeface="Calibri" pitchFamily="34" charset="0"/>
                <a:cs typeface="Calibri" pitchFamily="34" charset="0"/>
              </a:rPr>
              <a:t>array_view&lt;int,1&gt; data(12, </a:t>
            </a:r>
            <a:r>
              <a:rPr lang="en-US" sz="2100" dirty="0" err="1">
                <a:solidFill>
                  <a:prstClr val="black"/>
                </a:solidFill>
                <a:latin typeface="Calibri" pitchFamily="34" charset="0"/>
                <a:cs typeface="Calibri" pitchFamily="34" charset="0"/>
              </a:rPr>
              <a:t>my_data</a:t>
            </a:r>
            <a:r>
              <a:rPr lang="en-US" sz="2100" dirty="0">
                <a:solidFill>
                  <a:prstClr val="black"/>
                </a:solidFill>
                <a:latin typeface="Calibri" pitchFamily="34" charset="0"/>
                <a:cs typeface="Calibri" pitchFamily="34" charset="0"/>
              </a:rPr>
              <a:t>);</a:t>
            </a:r>
          </a:p>
          <a:p>
            <a:endParaRPr lang="en-US" sz="2100" dirty="0">
              <a:solidFill>
                <a:prstClr val="black"/>
              </a:solidFill>
              <a:latin typeface="Calibri" pitchFamily="34" charset="0"/>
              <a:cs typeface="Calibri" pitchFamily="34" charset="0"/>
            </a:endParaRPr>
          </a:p>
          <a:p>
            <a:r>
              <a:rPr lang="en-US" sz="2100" dirty="0">
                <a:solidFill>
                  <a:prstClr val="black"/>
                </a:solidFill>
                <a:latin typeface="Calibri" pitchFamily="34" charset="0"/>
                <a:cs typeface="Calibri" pitchFamily="34" charset="0"/>
              </a:rPr>
              <a:t>parallel_for_each(</a:t>
            </a:r>
            <a:r>
              <a:rPr lang="en-US" sz="2100" dirty="0" err="1">
                <a:solidFill>
                  <a:prstClr val="black"/>
                </a:solidFill>
                <a:latin typeface="Calibri" pitchFamily="34" charset="0"/>
                <a:cs typeface="Calibri" pitchFamily="34" charset="0"/>
              </a:rPr>
              <a:t>data.extent</a:t>
            </a:r>
            <a:r>
              <a:rPr lang="en-US" sz="2100" dirty="0">
                <a:solidFill>
                  <a:prstClr val="black"/>
                </a:solidFill>
                <a:latin typeface="Calibri" pitchFamily="34" charset="0"/>
                <a:cs typeface="Calibri" pitchFamily="34" charset="0"/>
              </a:rPr>
              <a:t>, </a:t>
            </a:r>
          </a:p>
          <a:p>
            <a:r>
              <a:rPr lang="en-US" sz="2100" dirty="0">
                <a:solidFill>
                  <a:prstClr val="black"/>
                </a:solidFill>
                <a:latin typeface="Calibri" pitchFamily="34" charset="0"/>
                <a:cs typeface="Calibri" pitchFamily="34" charset="0"/>
              </a:rPr>
              <a:t>    [=] (index&lt;1&gt; </a:t>
            </a:r>
            <a:r>
              <a:rPr lang="en-US" sz="2100" dirty="0" err="1">
                <a:solidFill>
                  <a:prstClr val="black"/>
                </a:solidFill>
                <a:latin typeface="Calibri" pitchFamily="34" charset="0"/>
                <a:cs typeface="Calibri" pitchFamily="34" charset="0"/>
              </a:rPr>
              <a:t>idx</a:t>
            </a:r>
            <a:r>
              <a:rPr lang="en-US" sz="2100" dirty="0">
                <a:solidFill>
                  <a:prstClr val="black"/>
                </a:solidFill>
                <a:latin typeface="Calibri" pitchFamily="34" charset="0"/>
                <a:cs typeface="Calibri" pitchFamily="34" charset="0"/>
              </a:rPr>
              <a:t>) restrict(amp) </a:t>
            </a:r>
          </a:p>
          <a:p>
            <a:r>
              <a:rPr lang="en-US" sz="2100" dirty="0">
                <a:solidFill>
                  <a:prstClr val="black"/>
                </a:solidFill>
                <a:latin typeface="Calibri" pitchFamily="34" charset="0"/>
                <a:cs typeface="Calibri" pitchFamily="34" charset="0"/>
              </a:rPr>
              <a:t>    { … });</a:t>
            </a:r>
          </a:p>
        </p:txBody>
      </p:sp>
    </p:spTree>
    <p:extLst>
      <p:ext uri="{BB962C8B-B14F-4D97-AF65-F5344CB8AC3E}">
        <p14:creationId xmlns:p14="http://schemas.microsoft.com/office/powerpoint/2010/main" val="2773108857"/>
      </p:ext>
    </p:extLst>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500"/>
                                        <p:tgtEl>
                                          <p:spTgt spid="3">
                                            <p:txEl>
                                              <p:pRg st="7" end="7"/>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tiled_extent (from extent)</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602121562"/>
              </p:ext>
            </p:extLst>
          </p:nvPr>
        </p:nvGraphicFramePr>
        <p:xfrm>
          <a:off x="537495" y="990600"/>
          <a:ext cx="11143464" cy="5384800"/>
        </p:xfrm>
        <a:graphic>
          <a:graphicData uri="http://schemas.openxmlformats.org/presentationml/2006/ole">
            <mc:AlternateContent xmlns:mc="http://schemas.openxmlformats.org/markup-compatibility/2006">
              <mc:Choice xmlns:v="urn:schemas-microsoft-com:vml" Requires="v">
                <p:oleObj spid="_x0000_s2055" name="Document" r:id="rId4" imgW="6105961" imgH="2956008" progId="Word.Document.12">
                  <p:embed/>
                </p:oleObj>
              </mc:Choice>
              <mc:Fallback>
                <p:oleObj name="Document" r:id="rId4" imgW="6105961" imgH="2956008" progId="Word.Document.12">
                  <p:embed/>
                  <p:pic>
                    <p:nvPicPr>
                      <p:cNvPr id="0" name=""/>
                      <p:cNvPicPr/>
                      <p:nvPr/>
                    </p:nvPicPr>
                    <p:blipFill>
                      <a:blip r:embed="rId5"/>
                      <a:stretch>
                        <a:fillRect/>
                      </a:stretch>
                    </p:blipFill>
                    <p:spPr>
                      <a:xfrm>
                        <a:off x="537495" y="990600"/>
                        <a:ext cx="11143464" cy="538480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698246062"/>
      </p:ext>
    </p:extLst>
  </p:cSld>
  <p:clrMapOvr>
    <a:masterClrMapping/>
  </p:clrMapOvr>
  <p:transition advTm="120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tiled_index</a:t>
            </a:r>
            <a:endParaRPr lang="en-US" dirty="0"/>
          </a:p>
        </p:txBody>
      </p:sp>
      <p:sp>
        <p:nvSpPr>
          <p:cNvPr id="3" name="Content Placeholder 2"/>
          <p:cNvSpPr>
            <a:spLocks noGrp="1"/>
          </p:cNvSpPr>
          <p:nvPr>
            <p:ph idx="1"/>
          </p:nvPr>
        </p:nvSpPr>
        <p:spPr>
          <a:xfrm>
            <a:off x="519113" y="1447801"/>
            <a:ext cx="11149013" cy="4844403"/>
          </a:xfrm>
        </p:spPr>
        <p:txBody>
          <a:bodyPr/>
          <a:lstStyle/>
          <a:p>
            <a:r>
              <a:rPr lang="en-US" dirty="0" smtClean="0"/>
              <a:t>Given </a:t>
            </a:r>
          </a:p>
          <a:p>
            <a:endParaRPr lang="en-US" dirty="0" smtClean="0"/>
          </a:p>
          <a:p>
            <a:endParaRPr lang="en-US" dirty="0" smtClean="0"/>
          </a:p>
          <a:p>
            <a:endParaRPr lang="en-US" dirty="0" smtClean="0"/>
          </a:p>
          <a:p>
            <a:endParaRPr lang="en-US" sz="1600" dirty="0"/>
          </a:p>
          <a:p>
            <a:r>
              <a:rPr lang="en-US" dirty="0" smtClean="0"/>
              <a:t>When the lambda is executed by</a:t>
            </a:r>
          </a:p>
          <a:p>
            <a:pPr lvl="1"/>
            <a:r>
              <a:rPr lang="en-US" dirty="0" err="1" smtClean="0"/>
              <a:t>t_idx.global</a:t>
            </a:r>
            <a:r>
              <a:rPr lang="en-US" dirty="0" smtClean="0"/>
              <a:t> 		// index&lt;2&gt; (1,3)</a:t>
            </a:r>
          </a:p>
          <a:p>
            <a:pPr lvl="1"/>
            <a:r>
              <a:rPr lang="en-US" dirty="0" err="1" smtClean="0"/>
              <a:t>t_idx.local</a:t>
            </a:r>
            <a:r>
              <a:rPr lang="en-US" dirty="0" smtClean="0"/>
              <a:t> 		// index&lt;2&gt; (1,1)</a:t>
            </a:r>
          </a:p>
          <a:p>
            <a:pPr lvl="1"/>
            <a:r>
              <a:rPr lang="en-US" dirty="0" err="1" smtClean="0"/>
              <a:t>t_idx.tile</a:t>
            </a:r>
            <a:r>
              <a:rPr lang="en-US" dirty="0" smtClean="0"/>
              <a:t> 		// index&lt;2&gt; (0,1)</a:t>
            </a:r>
          </a:p>
          <a:p>
            <a:pPr lvl="1"/>
            <a:r>
              <a:rPr lang="en-US" dirty="0" err="1" smtClean="0"/>
              <a:t>t_idx.tile_origin</a:t>
            </a:r>
            <a:r>
              <a:rPr lang="en-US" dirty="0" smtClean="0"/>
              <a:t> 	// index&lt;2&gt; (0,2)</a:t>
            </a:r>
            <a:endParaRPr lang="en-US" dirty="0"/>
          </a:p>
        </p:txBody>
      </p:sp>
      <p:sp>
        <p:nvSpPr>
          <p:cNvPr id="6" name="Rectangle 5"/>
          <p:cNvSpPr/>
          <p:nvPr/>
        </p:nvSpPr>
        <p:spPr bwMode="auto">
          <a:xfrm>
            <a:off x="914162" y="1893417"/>
            <a:ext cx="5396088" cy="1600331"/>
          </a:xfrm>
          <a:prstGeom prst="rect">
            <a:avLst/>
          </a:prstGeom>
          <a:solidFill>
            <a:schemeClr val="tx1"/>
          </a:solidFill>
        </p:spPr>
        <p:txBody>
          <a:bodyPr wrap="square" lIns="121808" tIns="60904" rIns="121808" bIns="60904" rtlCol="0">
            <a:spAutoFit/>
          </a:bodyPr>
          <a:lstStyle/>
          <a:p>
            <a:pPr defTabSz="1218987"/>
            <a:r>
              <a:rPr lang="en-US" sz="2400" dirty="0">
                <a:solidFill>
                  <a:prstClr val="black"/>
                </a:solidFill>
                <a:latin typeface="Calibri" pitchFamily="34" charset="0"/>
                <a:cs typeface="Calibri" pitchFamily="34" charset="0"/>
              </a:rPr>
              <a:t>array_view&lt;int,2&gt; data(2, 6, </a:t>
            </a:r>
            <a:r>
              <a:rPr lang="en-US" sz="2400" dirty="0" err="1">
                <a:solidFill>
                  <a:prstClr val="black"/>
                </a:solidFill>
                <a:latin typeface="Calibri" pitchFamily="34" charset="0"/>
                <a:cs typeface="Calibri" pitchFamily="34" charset="0"/>
              </a:rPr>
              <a:t>p_my_data</a:t>
            </a:r>
            <a:r>
              <a:rPr lang="en-US" sz="2400" dirty="0">
                <a:solidFill>
                  <a:prstClr val="black"/>
                </a:solidFill>
                <a:latin typeface="Calibri" pitchFamily="34" charset="0"/>
                <a:cs typeface="Calibri" pitchFamily="34" charset="0"/>
              </a:rPr>
              <a:t>);</a:t>
            </a:r>
          </a:p>
          <a:p>
            <a:pPr defTabSz="1218987"/>
            <a:r>
              <a:rPr lang="en-US" sz="2400" dirty="0">
                <a:solidFill>
                  <a:prstClr val="black"/>
                </a:solidFill>
                <a:latin typeface="Calibri" pitchFamily="34" charset="0"/>
                <a:cs typeface="Calibri" pitchFamily="34" charset="0"/>
              </a:rPr>
              <a:t>parallel_for_each(</a:t>
            </a:r>
          </a:p>
          <a:p>
            <a:pPr defTabSz="1218987"/>
            <a:r>
              <a:rPr lang="en-US" sz="2400" dirty="0">
                <a:solidFill>
                  <a:prstClr val="black"/>
                </a:solidFill>
                <a:latin typeface="Calibri" pitchFamily="34" charset="0"/>
                <a:cs typeface="Calibri" pitchFamily="34" charset="0"/>
              </a:rPr>
              <a:t>    </a:t>
            </a:r>
            <a:r>
              <a:rPr lang="en-US" sz="2400" dirty="0" err="1">
                <a:solidFill>
                  <a:prstClr val="black"/>
                </a:solidFill>
                <a:latin typeface="Calibri" pitchFamily="34" charset="0"/>
                <a:cs typeface="Calibri" pitchFamily="34" charset="0"/>
              </a:rPr>
              <a:t>data.extent</a:t>
            </a:r>
            <a:r>
              <a:rPr lang="en-US" sz="2400" dirty="0" err="1">
                <a:solidFill>
                  <a:srgbClr val="FF0000"/>
                </a:solidFill>
                <a:latin typeface="Calibri" pitchFamily="34" charset="0"/>
                <a:cs typeface="Calibri" pitchFamily="34" charset="0"/>
              </a:rPr>
              <a:t>.tile</a:t>
            </a:r>
            <a:r>
              <a:rPr lang="en-US" sz="2400" dirty="0">
                <a:solidFill>
                  <a:srgbClr val="FF0000"/>
                </a:solidFill>
                <a:latin typeface="Calibri" pitchFamily="34" charset="0"/>
                <a:cs typeface="Calibri" pitchFamily="34" charset="0"/>
              </a:rPr>
              <a:t>&lt;2,2&gt;()</a:t>
            </a:r>
            <a:r>
              <a:rPr lang="en-US" sz="2400" dirty="0">
                <a:solidFill>
                  <a:prstClr val="black"/>
                </a:solidFill>
                <a:latin typeface="Calibri" pitchFamily="34" charset="0"/>
                <a:cs typeface="Calibri" pitchFamily="34" charset="0"/>
              </a:rPr>
              <a:t>, </a:t>
            </a:r>
          </a:p>
          <a:p>
            <a:pPr defTabSz="1218987"/>
            <a:r>
              <a:rPr lang="en-US" sz="2400" dirty="0">
                <a:solidFill>
                  <a:prstClr val="black"/>
                </a:solidFill>
                <a:latin typeface="Calibri" pitchFamily="34" charset="0"/>
                <a:cs typeface="Calibri" pitchFamily="34" charset="0"/>
              </a:rPr>
              <a:t>    [=] (</a:t>
            </a:r>
            <a:r>
              <a:rPr lang="en-US" sz="2400" dirty="0" err="1">
                <a:solidFill>
                  <a:srgbClr val="FF0000"/>
                </a:solidFill>
                <a:latin typeface="Calibri" pitchFamily="34" charset="0"/>
                <a:cs typeface="Calibri" pitchFamily="34" charset="0"/>
              </a:rPr>
              <a:t>tiled_index</a:t>
            </a:r>
            <a:r>
              <a:rPr lang="en-US" sz="2400" dirty="0">
                <a:solidFill>
                  <a:srgbClr val="FF0000"/>
                </a:solidFill>
                <a:latin typeface="Calibri" pitchFamily="34" charset="0"/>
                <a:cs typeface="Calibri" pitchFamily="34" charset="0"/>
              </a:rPr>
              <a:t>&lt;2,2&gt;</a:t>
            </a:r>
            <a:r>
              <a:rPr lang="en-US" sz="2400" dirty="0">
                <a:solidFill>
                  <a:prstClr val="black"/>
                </a:solidFill>
                <a:latin typeface="Calibri" pitchFamily="34" charset="0"/>
                <a:cs typeface="Calibri" pitchFamily="34" charset="0"/>
              </a:rPr>
              <a:t> </a:t>
            </a:r>
            <a:r>
              <a:rPr lang="en-US" sz="2400" dirty="0" err="1">
                <a:solidFill>
                  <a:prstClr val="black"/>
                </a:solidFill>
                <a:latin typeface="Calibri" pitchFamily="34" charset="0"/>
                <a:cs typeface="Calibri" pitchFamily="34" charset="0"/>
              </a:rPr>
              <a:t>t_idx</a:t>
            </a:r>
            <a:r>
              <a:rPr lang="en-US" sz="2400" dirty="0">
                <a:solidFill>
                  <a:prstClr val="black"/>
                </a:solidFill>
                <a:latin typeface="Calibri" pitchFamily="34" charset="0"/>
                <a:cs typeface="Calibri" pitchFamily="34" charset="0"/>
              </a:rPr>
              <a:t>)… { … });</a:t>
            </a:r>
          </a:p>
        </p:txBody>
      </p:sp>
      <p:grpSp>
        <p:nvGrpSpPr>
          <p:cNvPr id="10" name="Group 9"/>
          <p:cNvGrpSpPr/>
          <p:nvPr/>
        </p:nvGrpSpPr>
        <p:grpSpPr>
          <a:xfrm>
            <a:off x="5281824" y="1600201"/>
            <a:ext cx="6499278" cy="2470151"/>
            <a:chOff x="4115872" y="1200441"/>
            <a:chExt cx="4875728" cy="1852613"/>
          </a:xfrm>
        </p:grpSpPr>
        <p:sp>
          <p:nvSpPr>
            <p:cNvPr id="5" name="Rectangle 4"/>
            <p:cNvSpPr/>
            <p:nvPr/>
          </p:nvSpPr>
          <p:spPr bwMode="auto">
            <a:xfrm>
              <a:off x="5392992" y="1420063"/>
              <a:ext cx="3598608" cy="122251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spcCol="0"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03232653"/>
                </p:ext>
              </p:extLst>
            </p:nvPr>
          </p:nvGraphicFramePr>
          <p:xfrm>
            <a:off x="4115872" y="1200441"/>
            <a:ext cx="4791132" cy="1852613"/>
          </p:xfrm>
          <a:graphic>
            <a:graphicData uri="http://schemas.openxmlformats.org/presentationml/2006/ole">
              <mc:AlternateContent xmlns:mc="http://schemas.openxmlformats.org/markup-compatibility/2006">
                <mc:Choice xmlns:v="urn:schemas-microsoft-com:vml" Requires="v">
                  <p:oleObj spid="_x0000_s8195" name="Document" r:id="rId5" imgW="3435841" imgH="1330094" progId="Word.Document.12">
                    <p:embed/>
                  </p:oleObj>
                </mc:Choice>
                <mc:Fallback>
                  <p:oleObj name="Document" r:id="rId5" imgW="3435841" imgH="1330094" progId="Word.Document.12">
                    <p:embed/>
                    <p:pic>
                      <p:nvPicPr>
                        <p:cNvPr id="0" name=""/>
                        <p:cNvPicPr>
                          <a:picLocks noChangeAspect="1" noChangeArrowheads="1"/>
                        </p:cNvPicPr>
                        <p:nvPr/>
                      </p:nvPicPr>
                      <p:blipFill>
                        <a:blip r:embed="rId6"/>
                        <a:srcRect/>
                        <a:stretch>
                          <a:fillRect/>
                        </a:stretch>
                      </p:blipFill>
                      <p:spPr bwMode="auto">
                        <a:xfrm>
                          <a:off x="4115872" y="1200441"/>
                          <a:ext cx="4791132"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7316272" y="2114841"/>
              <a:ext cx="440400" cy="392363"/>
            </a:xfrm>
            <a:prstGeom prst="rect">
              <a:avLst/>
            </a:prstGeom>
            <a:solidFill>
              <a:schemeClr val="accent1"/>
            </a:solidFill>
          </p:spPr>
          <p:txBody>
            <a:bodyPr wrap="square" lIns="91372" tIns="45686" rIns="91372" bIns="45686" rtlCol="0">
              <a:spAutoFit/>
            </a:bodyPr>
            <a:lstStyle/>
            <a:p>
              <a:pPr algn="ctr" defTabSz="1218987"/>
              <a:r>
                <a:rPr lang="en-US" sz="2800" b="1" dirty="0">
                  <a:solidFill>
                    <a:srgbClr val="FF0000"/>
                  </a:solidFill>
                  <a:latin typeface="Calibri" pitchFamily="34" charset="0"/>
                  <a:cs typeface="Calibri" pitchFamily="34" charset="0"/>
                </a:rPr>
                <a:t>T</a:t>
              </a:r>
            </a:p>
          </p:txBody>
        </p:sp>
      </p:grpSp>
      <p:sp>
        <p:nvSpPr>
          <p:cNvPr id="12" name="TextBox 11"/>
          <p:cNvSpPr txBox="1"/>
          <p:nvPr/>
        </p:nvSpPr>
        <p:spPr>
          <a:xfrm>
            <a:off x="6678675" y="3793793"/>
            <a:ext cx="587047" cy="553891"/>
          </a:xfrm>
          <a:prstGeom prst="rect">
            <a:avLst/>
          </a:prstGeom>
          <a:solidFill>
            <a:schemeClr val="accent1"/>
          </a:solidFill>
        </p:spPr>
        <p:txBody>
          <a:bodyPr wrap="square" lIns="121808" tIns="60904" rIns="121808" bIns="60904" rtlCol="0">
            <a:spAutoFit/>
          </a:bodyPr>
          <a:lstStyle/>
          <a:p>
            <a:pPr algn="ctr" defTabSz="1218987"/>
            <a:r>
              <a:rPr lang="en-US" sz="2800" b="1" dirty="0">
                <a:solidFill>
                  <a:srgbClr val="FF0000"/>
                </a:solidFill>
                <a:latin typeface="Calibri" pitchFamily="34" charset="0"/>
                <a:cs typeface="Calibri" pitchFamily="34" charset="0"/>
              </a:rPr>
              <a:t>T</a:t>
            </a:r>
          </a:p>
        </p:txBody>
      </p:sp>
    </p:spTree>
    <p:custDataLst>
      <p:tags r:id="rId2"/>
    </p:custDataLst>
    <p:extLst>
      <p:ext uri="{BB962C8B-B14F-4D97-AF65-F5344CB8AC3E}">
        <p14:creationId xmlns:p14="http://schemas.microsoft.com/office/powerpoint/2010/main" val="961013884"/>
      </p:ext>
    </p:extLst>
  </p:cSld>
  <p:clrMapOvr>
    <a:masterClrMapping/>
  </p:clrMapOvr>
  <mc:AlternateContent xmlns:mc="http://schemas.openxmlformats.org/markup-compatibility/2006" xmlns:p14="http://schemas.microsoft.com/office/powerpoint/2010/main">
    <mc:Choice Requires="p14">
      <p:transition spd="med" p14:dur="700" advTm="120000">
        <p:fade/>
      </p:transition>
    </mc:Choice>
    <mc:Fallback xmlns="">
      <p:transition spd="med" advTm="1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519113" y="1447801"/>
            <a:ext cx="11149013" cy="2068259"/>
          </a:xfrm>
        </p:spPr>
        <p:txBody>
          <a:bodyPr/>
          <a:lstStyle/>
          <a:p>
            <a:r>
              <a:rPr lang="en-US" dirty="0" smtClean="0"/>
              <a:t>Context</a:t>
            </a:r>
          </a:p>
          <a:p>
            <a:r>
              <a:rPr lang="en-US" dirty="0" smtClean="0"/>
              <a:t>Code</a:t>
            </a:r>
          </a:p>
          <a:p>
            <a:r>
              <a:rPr lang="en-US" dirty="0" smtClean="0"/>
              <a:t>IDE</a:t>
            </a:r>
          </a:p>
          <a:p>
            <a:r>
              <a:rPr lang="en-US" dirty="0" smtClean="0"/>
              <a:t>Summary</a:t>
            </a:r>
          </a:p>
        </p:txBody>
      </p:sp>
      <p:pic>
        <p:nvPicPr>
          <p:cNvPr id="7170" name="Picture 2" descr="B:\Icons - Illustrations\_ REAL VISTA STYLE\clipboard checklist inven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2" y="381000"/>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87400"/>
      </p:ext>
    </p:extLst>
  </p:cSld>
  <p:clrMapOvr>
    <a:masterClrMapping/>
  </p:clrMapOvr>
  <mc:AlternateContent xmlns:mc="http://schemas.openxmlformats.org/markup-compatibility/2006" xmlns:p14="http://schemas.microsoft.com/office/powerpoint/2010/main">
    <mc:Choice Requires="p14">
      <p:transition spd="med" p14:dur="700" advTm="40639">
        <p:fade/>
      </p:transition>
    </mc:Choice>
    <mc:Fallback xmlns="">
      <p:transition spd="med" advTm="40639">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tile_static</a:t>
            </a:r>
            <a:endParaRPr lang="en-US" dirty="0"/>
          </a:p>
        </p:txBody>
      </p:sp>
      <p:sp>
        <p:nvSpPr>
          <p:cNvPr id="3" name="Content Placeholder 2"/>
          <p:cNvSpPr>
            <a:spLocks noGrp="1"/>
          </p:cNvSpPr>
          <p:nvPr>
            <p:ph sz="quarter" idx="1"/>
          </p:nvPr>
        </p:nvSpPr>
        <p:spPr>
          <a:xfrm>
            <a:off x="519113" y="1447801"/>
            <a:ext cx="11149013" cy="4505849"/>
          </a:xfrm>
        </p:spPr>
        <p:txBody>
          <a:bodyPr/>
          <a:lstStyle/>
          <a:p>
            <a:r>
              <a:rPr lang="en-US" dirty="0" smtClean="0"/>
              <a:t>The tile_static storage class </a:t>
            </a:r>
          </a:p>
          <a:p>
            <a:pPr lvl="1"/>
            <a:r>
              <a:rPr lang="en-US" dirty="0" smtClean="0"/>
              <a:t>Second addition to the C++ language</a:t>
            </a:r>
          </a:p>
          <a:p>
            <a:pPr lvl="1"/>
            <a:r>
              <a:rPr lang="en-US" dirty="0" smtClean="0"/>
              <a:t>Reflects hardware memory hierarchy</a:t>
            </a:r>
          </a:p>
          <a:p>
            <a:endParaRPr lang="en-US" dirty="0" smtClean="0"/>
          </a:p>
          <a:p>
            <a:r>
              <a:rPr lang="en-US" dirty="0" smtClean="0"/>
              <a:t>Within the tiled parallel_for_each lambda we can use</a:t>
            </a:r>
          </a:p>
          <a:p>
            <a:pPr lvl="1"/>
            <a:r>
              <a:rPr lang="en-US" dirty="0" smtClean="0"/>
              <a:t>tile_static for local variables</a:t>
            </a:r>
          </a:p>
          <a:p>
            <a:pPr lvl="2"/>
            <a:r>
              <a:rPr lang="en-US" dirty="0" smtClean="0"/>
              <a:t>indicates that the variable is allocated in fast cache memory</a:t>
            </a:r>
          </a:p>
          <a:p>
            <a:pPr lvl="3"/>
            <a:r>
              <a:rPr lang="en-US" dirty="0" smtClean="0"/>
              <a:t>i.e. shared by each thread in a tile of threads</a:t>
            </a:r>
          </a:p>
          <a:p>
            <a:pPr lvl="2"/>
            <a:r>
              <a:rPr lang="en-US" dirty="0" smtClean="0"/>
              <a:t>only applicable in restrict(amp) functions</a:t>
            </a:r>
          </a:p>
          <a:p>
            <a:pPr lvl="2"/>
            <a:endParaRPr lang="en-US" dirty="0"/>
          </a:p>
        </p:txBody>
      </p:sp>
      <p:sp>
        <p:nvSpPr>
          <p:cNvPr id="4" name="Rectangle 3"/>
          <p:cNvSpPr/>
          <p:nvPr/>
        </p:nvSpPr>
        <p:spPr>
          <a:xfrm>
            <a:off x="0" y="6491170"/>
            <a:ext cx="12188825" cy="323163"/>
          </a:xfrm>
          <a:prstGeom prst="rect">
            <a:avLst/>
          </a:prstGeom>
        </p:spPr>
        <p:txBody>
          <a:bodyPr wrap="square" lIns="91436" tIns="45719" rIns="91436" bIns="45719">
            <a:spAutoFit/>
          </a:bodyPr>
          <a:lstStyle/>
          <a:p>
            <a:pPr algn="ctr"/>
            <a:r>
              <a:rPr lang="en-US" sz="1500" dirty="0">
                <a:hlinkClick r:id="rId4"/>
              </a:rPr>
              <a:t>http://</a:t>
            </a:r>
            <a:r>
              <a:rPr lang="en-US" sz="1500" dirty="0">
                <a:hlinkClick r:id="rId4"/>
              </a:rPr>
              <a:t>blogs.msdn.com/b/nativeconcurrency/archive/2012/01/11/restrict-amp-restrictions-part-10-of-n-tile-static.aspx</a:t>
            </a:r>
            <a:r>
              <a:rPr lang="en-US" sz="1500" dirty="0"/>
              <a:t> </a:t>
            </a:r>
            <a:endParaRPr lang="en-US" sz="1500" dirty="0"/>
          </a:p>
        </p:txBody>
      </p:sp>
      <p:pic>
        <p:nvPicPr>
          <p:cNvPr id="6" name="Picture 2" descr="http://images.excheap.com/imagecache/GPU-CXD2991-replacement-repair-parts-for421031028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839366" y="362239"/>
            <a:ext cx="2952750" cy="26765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07720645"/>
      </p:ext>
    </p:extLst>
  </p:cSld>
  <p:clrMapOvr>
    <a:masterClrMapping/>
  </p:clrMapOvr>
  <mc:AlternateContent xmlns:mc="http://schemas.openxmlformats.org/markup-compatibility/2006" xmlns:p14="http://schemas.microsoft.com/office/powerpoint/2010/main">
    <mc:Choice Requires="p14">
      <p:transition spd="med" p14:dur="700" advTm="162063">
        <p:fade/>
      </p:transition>
    </mc:Choice>
    <mc:Fallback xmlns="">
      <p:transition spd="med" advTm="1620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03147" y="1397000"/>
            <a:ext cx="11173090" cy="5080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519114" y="228601"/>
            <a:ext cx="11161845" cy="609399"/>
          </a:xfrm>
        </p:spPr>
        <p:txBody>
          <a:bodyPr/>
          <a:lstStyle/>
          <a:p>
            <a:r>
              <a:rPr lang="en-US" dirty="0" smtClean="0"/>
              <a:t>tile_static storage class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05877666"/>
              </p:ext>
            </p:extLst>
          </p:nvPr>
        </p:nvGraphicFramePr>
        <p:xfrm>
          <a:off x="201033" y="1502833"/>
          <a:ext cx="11289475" cy="5327651"/>
        </p:xfrm>
        <a:graphic>
          <a:graphicData uri="http://schemas.openxmlformats.org/presentationml/2006/ole">
            <mc:AlternateContent xmlns:mc="http://schemas.openxmlformats.org/markup-compatibility/2006">
              <mc:Choice xmlns:v="urn:schemas-microsoft-com:vml" Requires="v">
                <p:oleObj spid="_x0000_s5132" name="Document" r:id="rId4" imgW="8675606" imgH="4093344" progId="Word.Document.12">
                  <p:embed/>
                </p:oleObj>
              </mc:Choice>
              <mc:Fallback>
                <p:oleObj name="Document" r:id="rId4" imgW="8675606" imgH="4093344" progId="Word.Document.12">
                  <p:embed/>
                  <p:pic>
                    <p:nvPicPr>
                      <p:cNvPr id="0" name=""/>
                      <p:cNvPicPr/>
                      <p:nvPr/>
                    </p:nvPicPr>
                    <p:blipFill>
                      <a:blip r:embed="rId5"/>
                      <a:stretch>
                        <a:fillRect/>
                      </a:stretch>
                    </p:blipFill>
                    <p:spPr>
                      <a:xfrm>
                        <a:off x="201033" y="1502833"/>
                        <a:ext cx="11289475" cy="5327651"/>
                      </a:xfrm>
                      <a:prstGeom prst="rect">
                        <a:avLst/>
                      </a:prstGeom>
                    </p:spPr>
                  </p:pic>
                </p:oleObj>
              </mc:Fallback>
            </mc:AlternateContent>
          </a:graphicData>
        </a:graphic>
      </p:graphicFrame>
      <p:grpSp>
        <p:nvGrpSpPr>
          <p:cNvPr id="10" name="Group 9"/>
          <p:cNvGrpSpPr/>
          <p:nvPr/>
        </p:nvGrpSpPr>
        <p:grpSpPr>
          <a:xfrm>
            <a:off x="5592896" y="-25400"/>
            <a:ext cx="5783343" cy="1636183"/>
            <a:chOff x="3281363" y="55563"/>
            <a:chExt cx="4338637" cy="1227137"/>
          </a:xfrm>
        </p:grpSpPr>
        <p:sp>
          <p:nvSpPr>
            <p:cNvPr id="9" name="Rectangle 8"/>
            <p:cNvSpPr/>
            <p:nvPr/>
          </p:nvSpPr>
          <p:spPr bwMode="auto">
            <a:xfrm>
              <a:off x="4495800" y="285750"/>
              <a:ext cx="3124200" cy="762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95319892"/>
                </p:ext>
              </p:extLst>
            </p:nvPr>
          </p:nvGraphicFramePr>
          <p:xfrm>
            <a:off x="3281363" y="55563"/>
            <a:ext cx="4283075" cy="1227137"/>
          </p:xfrm>
          <a:graphic>
            <a:graphicData uri="http://schemas.openxmlformats.org/presentationml/2006/ole">
              <mc:AlternateContent xmlns:mc="http://schemas.openxmlformats.org/markup-compatibility/2006">
                <mc:Choice xmlns:v="urn:schemas-microsoft-com:vml" Requires="v">
                  <p:oleObj spid="_x0000_s5133" name="Document" r:id="rId6" imgW="3726548" imgH="1321445" progId="Word.Document.12">
                    <p:embed/>
                  </p:oleObj>
                </mc:Choice>
                <mc:Fallback>
                  <p:oleObj name="Document" r:id="rId6" imgW="3726548" imgH="1321445" progId="Word.Document.12">
                    <p:embed/>
                    <p:pic>
                      <p:nvPicPr>
                        <p:cNvPr id="0" name=""/>
                        <p:cNvPicPr/>
                        <p:nvPr/>
                      </p:nvPicPr>
                      <p:blipFill>
                        <a:blip r:embed="rId7"/>
                        <a:stretch>
                          <a:fillRect/>
                        </a:stretch>
                      </p:blipFill>
                      <p:spPr>
                        <a:xfrm>
                          <a:off x="3281363" y="55563"/>
                          <a:ext cx="4283075" cy="1227137"/>
                        </a:xfrm>
                        <a:prstGeom prst="rect">
                          <a:avLst/>
                        </a:prstGeom>
                      </p:spPr>
                    </p:pic>
                  </p:oleObj>
                </mc:Fallback>
              </mc:AlternateContent>
            </a:graphicData>
          </a:graphic>
        </p:graphicFrame>
      </p:grpSp>
      <p:sp>
        <p:nvSpPr>
          <p:cNvPr id="11" name="Rectangle 10"/>
          <p:cNvSpPr/>
          <p:nvPr/>
        </p:nvSpPr>
        <p:spPr bwMode="auto">
          <a:xfrm>
            <a:off x="1320456" y="3124200"/>
            <a:ext cx="9344766" cy="2540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r>
              <a:rPr lang="en-US" sz="2900" dirty="0">
                <a:solidFill>
                  <a:schemeClr val="bg1"/>
                </a:solidFill>
              </a:rPr>
              <a:t>imagine the code here</a:t>
            </a:r>
          </a:p>
        </p:txBody>
      </p:sp>
    </p:spTree>
    <p:extLst>
      <p:ext uri="{BB962C8B-B14F-4D97-AF65-F5344CB8AC3E}">
        <p14:creationId xmlns:p14="http://schemas.microsoft.com/office/powerpoint/2010/main" val="3972319256"/>
      </p:ext>
    </p:extLst>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03147" y="1397000"/>
            <a:ext cx="11173090" cy="5080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519114" y="228601"/>
            <a:ext cx="11161845" cy="609399"/>
          </a:xfrm>
        </p:spPr>
        <p:txBody>
          <a:bodyPr/>
          <a:lstStyle/>
          <a:p>
            <a:r>
              <a:rPr lang="en-US" dirty="0" smtClean="0"/>
              <a:t>tile_static storage class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18849910"/>
              </p:ext>
            </p:extLst>
          </p:nvPr>
        </p:nvGraphicFramePr>
        <p:xfrm>
          <a:off x="201033" y="1502833"/>
          <a:ext cx="11289475" cy="5327651"/>
        </p:xfrm>
        <a:graphic>
          <a:graphicData uri="http://schemas.openxmlformats.org/presentationml/2006/ole">
            <mc:AlternateContent xmlns:mc="http://schemas.openxmlformats.org/markup-compatibility/2006">
              <mc:Choice xmlns:v="urn:schemas-microsoft-com:vml" Requires="v">
                <p:oleObj spid="_x0000_s6156" name="Document" r:id="rId4" imgW="8675606" imgH="4093344" progId="Word.Document.12">
                  <p:embed/>
                </p:oleObj>
              </mc:Choice>
              <mc:Fallback>
                <p:oleObj name="Document" r:id="rId4" imgW="8675606" imgH="4093344" progId="Word.Document.12">
                  <p:embed/>
                  <p:pic>
                    <p:nvPicPr>
                      <p:cNvPr id="0" name=""/>
                      <p:cNvPicPr/>
                      <p:nvPr/>
                    </p:nvPicPr>
                    <p:blipFill>
                      <a:blip r:embed="rId5"/>
                      <a:stretch>
                        <a:fillRect/>
                      </a:stretch>
                    </p:blipFill>
                    <p:spPr>
                      <a:xfrm>
                        <a:off x="201033" y="1502833"/>
                        <a:ext cx="11289475" cy="5327651"/>
                      </a:xfrm>
                      <a:prstGeom prst="rect">
                        <a:avLst/>
                      </a:prstGeom>
                    </p:spPr>
                  </p:pic>
                </p:oleObj>
              </mc:Fallback>
            </mc:AlternateContent>
          </a:graphicData>
        </a:graphic>
      </p:graphicFrame>
      <p:grpSp>
        <p:nvGrpSpPr>
          <p:cNvPr id="10" name="Group 9"/>
          <p:cNvGrpSpPr/>
          <p:nvPr/>
        </p:nvGrpSpPr>
        <p:grpSpPr>
          <a:xfrm>
            <a:off x="5592896" y="-25400"/>
            <a:ext cx="5783343" cy="1636183"/>
            <a:chOff x="3281363" y="55563"/>
            <a:chExt cx="4338637" cy="1227137"/>
          </a:xfrm>
        </p:grpSpPr>
        <p:sp>
          <p:nvSpPr>
            <p:cNvPr id="9" name="Rectangle 8"/>
            <p:cNvSpPr/>
            <p:nvPr/>
          </p:nvSpPr>
          <p:spPr bwMode="auto">
            <a:xfrm>
              <a:off x="4495800" y="285750"/>
              <a:ext cx="3124200" cy="762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794555677"/>
                </p:ext>
              </p:extLst>
            </p:nvPr>
          </p:nvGraphicFramePr>
          <p:xfrm>
            <a:off x="3281363" y="55563"/>
            <a:ext cx="4283075" cy="1227137"/>
          </p:xfrm>
          <a:graphic>
            <a:graphicData uri="http://schemas.openxmlformats.org/presentationml/2006/ole">
              <mc:AlternateContent xmlns:mc="http://schemas.openxmlformats.org/markup-compatibility/2006">
                <mc:Choice xmlns:v="urn:schemas-microsoft-com:vml" Requires="v">
                  <p:oleObj spid="_x0000_s6157" name="Document" r:id="rId6" imgW="3726548" imgH="1321445" progId="Word.Document.12">
                    <p:embed/>
                  </p:oleObj>
                </mc:Choice>
                <mc:Fallback>
                  <p:oleObj name="Document" r:id="rId6" imgW="3726548" imgH="1321445" progId="Word.Document.12">
                    <p:embed/>
                    <p:pic>
                      <p:nvPicPr>
                        <p:cNvPr id="0" name=""/>
                        <p:cNvPicPr/>
                        <p:nvPr/>
                      </p:nvPicPr>
                      <p:blipFill>
                        <a:blip r:embed="rId7"/>
                        <a:stretch>
                          <a:fillRect/>
                        </a:stretch>
                      </p:blipFill>
                      <p:spPr>
                        <a:xfrm>
                          <a:off x="3281363" y="55563"/>
                          <a:ext cx="4283075" cy="1227137"/>
                        </a:xfrm>
                        <a:prstGeom prst="rect">
                          <a:avLst/>
                        </a:prstGeom>
                      </p:spPr>
                    </p:pic>
                  </p:oleObj>
                </mc:Fallback>
              </mc:AlternateContent>
            </a:graphicData>
          </a:graphic>
        </p:graphicFrame>
      </p:grpSp>
    </p:spTree>
    <p:extLst>
      <p:ext uri="{BB962C8B-B14F-4D97-AF65-F5344CB8AC3E}">
        <p14:creationId xmlns:p14="http://schemas.microsoft.com/office/powerpoint/2010/main" val="1228662702"/>
      </p:ext>
    </p:extLst>
  </p:cSld>
  <p:clrMapOvr>
    <a:masterClrMapping/>
  </p:clrMapOvr>
  <p:transition advTm="120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tile_barrier</a:t>
            </a:r>
            <a:endParaRPr lang="en-US" dirty="0"/>
          </a:p>
        </p:txBody>
      </p:sp>
      <p:sp>
        <p:nvSpPr>
          <p:cNvPr id="3" name="Content Placeholder 2"/>
          <p:cNvSpPr>
            <a:spLocks noGrp="1"/>
          </p:cNvSpPr>
          <p:nvPr>
            <p:ph sz="quarter" idx="1"/>
          </p:nvPr>
        </p:nvSpPr>
        <p:spPr>
          <a:xfrm>
            <a:off x="519113" y="1447801"/>
            <a:ext cx="11149013" cy="4167295"/>
          </a:xfrm>
        </p:spPr>
        <p:txBody>
          <a:bodyPr/>
          <a:lstStyle/>
          <a:p>
            <a:r>
              <a:rPr lang="en-US" dirty="0" smtClean="0"/>
              <a:t>class tile_barrier</a:t>
            </a:r>
          </a:p>
          <a:p>
            <a:pPr lvl="1"/>
            <a:r>
              <a:rPr lang="en-US" dirty="0" smtClean="0"/>
              <a:t>synchronize all threads within a tile</a:t>
            </a:r>
          </a:p>
          <a:p>
            <a:pPr lvl="1"/>
            <a:r>
              <a:rPr lang="en-US" dirty="0" smtClean="0"/>
              <a:t>e.g. </a:t>
            </a:r>
            <a:r>
              <a:rPr lang="en-US" dirty="0" err="1" smtClean="0"/>
              <a:t>t_idx.barrier.wait</a:t>
            </a:r>
            <a:r>
              <a:rPr lang="en-US" dirty="0" smtClean="0"/>
              <a:t>();</a:t>
            </a:r>
          </a:p>
          <a:p>
            <a:pPr lvl="1"/>
            <a:endParaRPr lang="en-US" dirty="0" smtClean="0"/>
          </a:p>
          <a:p>
            <a:r>
              <a:rPr lang="en-US" dirty="0" smtClean="0"/>
              <a:t>Plus </a:t>
            </a:r>
          </a:p>
          <a:p>
            <a:pPr lvl="1"/>
            <a:r>
              <a:rPr lang="en-US" dirty="0" smtClean="0"/>
              <a:t>Fences (without barriers)</a:t>
            </a:r>
          </a:p>
          <a:p>
            <a:pPr lvl="2"/>
            <a:r>
              <a:rPr lang="en-US" dirty="0" err="1" smtClean="0"/>
              <a:t>all_memory_fence</a:t>
            </a:r>
            <a:r>
              <a:rPr lang="en-US" dirty="0" smtClean="0"/>
              <a:t>, </a:t>
            </a:r>
            <a:r>
              <a:rPr lang="en-US" dirty="0" err="1" smtClean="0"/>
              <a:t>global_memory_fence</a:t>
            </a:r>
            <a:r>
              <a:rPr lang="en-US" dirty="0" smtClean="0"/>
              <a:t>, </a:t>
            </a:r>
            <a:r>
              <a:rPr lang="en-US" dirty="0" err="1" smtClean="0"/>
              <a:t>tile_static_memory_fence</a:t>
            </a:r>
            <a:endParaRPr lang="en-US" dirty="0"/>
          </a:p>
          <a:p>
            <a:pPr lvl="1"/>
            <a:r>
              <a:rPr lang="en-US" dirty="0" smtClean="0"/>
              <a:t>Atomics</a:t>
            </a:r>
          </a:p>
          <a:p>
            <a:pPr lvl="2"/>
            <a:r>
              <a:rPr lang="en-US" dirty="0" err="1" smtClean="0"/>
              <a:t>atomic_exchange</a:t>
            </a:r>
            <a:r>
              <a:rPr lang="en-US" dirty="0"/>
              <a:t>, </a:t>
            </a:r>
            <a:r>
              <a:rPr lang="en-US" dirty="0" err="1" smtClean="0"/>
              <a:t>atomic_compare_exchange</a:t>
            </a:r>
            <a:r>
              <a:rPr lang="en-US" dirty="0" smtClean="0"/>
              <a:t>, </a:t>
            </a:r>
            <a:r>
              <a:rPr lang="en-US" dirty="0" err="1" smtClean="0"/>
              <a:t>atomic_fetch</a:t>
            </a:r>
            <a:r>
              <a:rPr lang="en-US" dirty="0" smtClean="0"/>
              <a:t>_*</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0525" y="1275436"/>
            <a:ext cx="3657601"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 y="6375886"/>
            <a:ext cx="12187237" cy="323163"/>
          </a:xfrm>
          <a:prstGeom prst="rect">
            <a:avLst/>
          </a:prstGeom>
        </p:spPr>
        <p:txBody>
          <a:bodyPr wrap="square" lIns="91436" tIns="45719" rIns="91436" bIns="45719">
            <a:spAutoFit/>
          </a:bodyPr>
          <a:lstStyle/>
          <a:p>
            <a:pPr algn="r"/>
            <a:r>
              <a:rPr lang="en-US" sz="1500" dirty="0">
                <a:hlinkClick r:id="rId5"/>
              </a:rPr>
              <a:t>http://</a:t>
            </a:r>
            <a:r>
              <a:rPr lang="en-US" sz="1500" dirty="0">
                <a:hlinkClick r:id="rId5"/>
              </a:rPr>
              <a:t>blogs.msdn.com/b/nativeconcurrency/archive/2011/12/24/tile-barrier-in-c-amp.aspx</a:t>
            </a:r>
            <a:r>
              <a:rPr lang="en-US" sz="1500" dirty="0"/>
              <a:t> </a:t>
            </a:r>
            <a:endParaRPr lang="en-US" sz="1500" dirty="0"/>
          </a:p>
        </p:txBody>
      </p:sp>
      <p:sp>
        <p:nvSpPr>
          <p:cNvPr id="6" name="Rectangle 5"/>
          <p:cNvSpPr/>
          <p:nvPr/>
        </p:nvSpPr>
        <p:spPr>
          <a:xfrm>
            <a:off x="1" y="6566646"/>
            <a:ext cx="12188824" cy="323163"/>
          </a:xfrm>
          <a:prstGeom prst="rect">
            <a:avLst/>
          </a:prstGeom>
        </p:spPr>
        <p:txBody>
          <a:bodyPr wrap="square" lIns="91436" tIns="45719" rIns="91436" bIns="45719">
            <a:spAutoFit/>
          </a:bodyPr>
          <a:lstStyle/>
          <a:p>
            <a:pPr algn="r"/>
            <a:r>
              <a:rPr lang="en-US" sz="1500" dirty="0">
                <a:hlinkClick r:id="rId6"/>
              </a:rPr>
              <a:t>http://</a:t>
            </a:r>
            <a:r>
              <a:rPr lang="en-US" sz="1500" dirty="0">
                <a:hlinkClick r:id="rId6"/>
              </a:rPr>
              <a:t>blogs.msdn.com/b/nativeconcurrency/archive/2012/01/04/c-amp-s-atomic-operations.aspx</a:t>
            </a:r>
            <a:r>
              <a:rPr lang="en-US" sz="1500" dirty="0"/>
              <a:t> </a:t>
            </a:r>
            <a:endParaRPr lang="en-US" sz="1500" dirty="0"/>
          </a:p>
        </p:txBody>
      </p:sp>
    </p:spTree>
    <p:custDataLst>
      <p:tags r:id="rId1"/>
    </p:custDataLst>
    <p:extLst>
      <p:ext uri="{BB962C8B-B14F-4D97-AF65-F5344CB8AC3E}">
        <p14:creationId xmlns:p14="http://schemas.microsoft.com/office/powerpoint/2010/main" val="2549221821"/>
      </p:ext>
    </p:extLst>
  </p:cSld>
  <p:clrMapOvr>
    <a:masterClrMapping/>
  </p:clrMapOvr>
  <mc:AlternateContent xmlns:mc="http://schemas.openxmlformats.org/markup-compatibility/2006" xmlns:p14="http://schemas.microsoft.com/office/powerpoint/2010/main">
    <mc:Choice Requires="p14">
      <p:transition spd="med" p14:dur="700" advTm="162063">
        <p:fade/>
      </p:transition>
    </mc:Choice>
    <mc:Fallback xmlns="">
      <p:transition spd="med" advTm="1620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03147" y="1397000"/>
            <a:ext cx="11173090" cy="5080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519114" y="228600"/>
            <a:ext cx="11161845" cy="609397"/>
          </a:xfrm>
        </p:spPr>
        <p:txBody>
          <a:bodyPr/>
          <a:lstStyle/>
          <a:p>
            <a:r>
              <a:rPr lang="en-US" dirty="0" smtClean="0"/>
              <a:t>tile_barrier class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9444864"/>
              </p:ext>
            </p:extLst>
          </p:nvPr>
        </p:nvGraphicFramePr>
        <p:xfrm>
          <a:off x="211612" y="1488019"/>
          <a:ext cx="11321218" cy="5346700"/>
        </p:xfrm>
        <a:graphic>
          <a:graphicData uri="http://schemas.openxmlformats.org/presentationml/2006/ole">
            <mc:AlternateContent xmlns:mc="http://schemas.openxmlformats.org/markup-compatibility/2006">
              <mc:Choice xmlns:v="urn:schemas-microsoft-com:vml" Requires="v">
                <p:oleObj spid="_x0000_s7180" name="Document" r:id="rId4" imgW="8655569" imgH="4101722" progId="Word.Document.12">
                  <p:embed/>
                </p:oleObj>
              </mc:Choice>
              <mc:Fallback>
                <p:oleObj name="Document" r:id="rId4" imgW="8655569" imgH="4101722" progId="Word.Document.12">
                  <p:embed/>
                  <p:pic>
                    <p:nvPicPr>
                      <p:cNvPr id="0" name=""/>
                      <p:cNvPicPr/>
                      <p:nvPr/>
                    </p:nvPicPr>
                    <p:blipFill>
                      <a:blip r:embed="rId5"/>
                      <a:stretch>
                        <a:fillRect/>
                      </a:stretch>
                    </p:blipFill>
                    <p:spPr>
                      <a:xfrm>
                        <a:off x="211612" y="1488019"/>
                        <a:ext cx="11321218" cy="5346700"/>
                      </a:xfrm>
                      <a:prstGeom prst="rect">
                        <a:avLst/>
                      </a:prstGeom>
                    </p:spPr>
                  </p:pic>
                </p:oleObj>
              </mc:Fallback>
            </mc:AlternateContent>
          </a:graphicData>
        </a:graphic>
      </p:graphicFrame>
      <p:grpSp>
        <p:nvGrpSpPr>
          <p:cNvPr id="10" name="Group 9"/>
          <p:cNvGrpSpPr/>
          <p:nvPr/>
        </p:nvGrpSpPr>
        <p:grpSpPr>
          <a:xfrm>
            <a:off x="5592896" y="-25400"/>
            <a:ext cx="5783343" cy="1636183"/>
            <a:chOff x="3281363" y="55563"/>
            <a:chExt cx="4338637" cy="1227137"/>
          </a:xfrm>
        </p:grpSpPr>
        <p:sp>
          <p:nvSpPr>
            <p:cNvPr id="9" name="Rectangle 8"/>
            <p:cNvSpPr/>
            <p:nvPr/>
          </p:nvSpPr>
          <p:spPr bwMode="auto">
            <a:xfrm>
              <a:off x="4495800" y="285750"/>
              <a:ext cx="3124200" cy="762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fontAlgn="base">
                <a:spcBef>
                  <a:spcPct val="0"/>
                </a:spcBef>
                <a:spcAft>
                  <a:spcPct val="0"/>
                </a:spcAft>
              </a:pPr>
              <a:endParaRPr lang="en-US" sz="2900" dirty="0">
                <a:gradFill>
                  <a:gsLst>
                    <a:gs pos="0">
                      <a:schemeClr val="tx1"/>
                    </a:gs>
                    <a:gs pos="100000">
                      <a:schemeClr val="tx1"/>
                    </a:gs>
                  </a:gsLst>
                  <a:lin ang="5400000" scaled="0"/>
                </a:gra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041040500"/>
                </p:ext>
              </p:extLst>
            </p:nvPr>
          </p:nvGraphicFramePr>
          <p:xfrm>
            <a:off x="3281363" y="55563"/>
            <a:ext cx="4283075" cy="1227137"/>
          </p:xfrm>
          <a:graphic>
            <a:graphicData uri="http://schemas.openxmlformats.org/presentationml/2006/ole">
              <mc:AlternateContent xmlns:mc="http://schemas.openxmlformats.org/markup-compatibility/2006">
                <mc:Choice xmlns:v="urn:schemas-microsoft-com:vml" Requires="v">
                  <p:oleObj spid="_x0000_s7181" name="Document" r:id="rId6" imgW="3726548" imgH="1321445" progId="Word.Document.12">
                    <p:embed/>
                  </p:oleObj>
                </mc:Choice>
                <mc:Fallback>
                  <p:oleObj name="Document" r:id="rId6" imgW="3726548" imgH="1321445" progId="Word.Document.12">
                    <p:embed/>
                    <p:pic>
                      <p:nvPicPr>
                        <p:cNvPr id="0" name=""/>
                        <p:cNvPicPr/>
                        <p:nvPr/>
                      </p:nvPicPr>
                      <p:blipFill>
                        <a:blip r:embed="rId7"/>
                        <a:stretch>
                          <a:fillRect/>
                        </a:stretch>
                      </p:blipFill>
                      <p:spPr>
                        <a:xfrm>
                          <a:off x="3281363" y="55563"/>
                          <a:ext cx="4283075" cy="1227137"/>
                        </a:xfrm>
                        <a:prstGeom prst="rect">
                          <a:avLst/>
                        </a:prstGeom>
                      </p:spPr>
                    </p:pic>
                  </p:oleObj>
                </mc:Fallback>
              </mc:AlternateContent>
            </a:graphicData>
          </a:graphic>
        </p:graphicFrame>
      </p:grpSp>
    </p:spTree>
    <p:extLst>
      <p:ext uri="{BB962C8B-B14F-4D97-AF65-F5344CB8AC3E}">
        <p14:creationId xmlns:p14="http://schemas.microsoft.com/office/powerpoint/2010/main" val="1592443924"/>
      </p:ext>
    </p:extLst>
  </p:cSld>
  <p:clrMapOvr>
    <a:masterClrMapping/>
  </p:clrMapOvr>
  <p:transition advTm="60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52403"/>
            <a:ext cx="11149013" cy="609399"/>
          </a:xfrm>
        </p:spPr>
        <p:txBody>
          <a:bodyPr/>
          <a:lstStyle/>
          <a:p>
            <a:r>
              <a:rPr lang="en-US" dirty="0" smtClean="0"/>
              <a:t>Example: Matrix Multiplication (tiled) – part 1</a:t>
            </a:r>
            <a:endParaRPr lang="en-US" dirty="0"/>
          </a:p>
        </p:txBody>
      </p:sp>
      <p:sp>
        <p:nvSpPr>
          <p:cNvPr id="8" name="Rectangle 7"/>
          <p:cNvSpPr/>
          <p:nvPr/>
        </p:nvSpPr>
        <p:spPr bwMode="auto">
          <a:xfrm>
            <a:off x="135589" y="838201"/>
            <a:ext cx="5852160" cy="5970747"/>
          </a:xfrm>
          <a:prstGeom prst="rect">
            <a:avLst/>
          </a:prstGeom>
          <a:solidFill>
            <a:schemeClr val="tx1"/>
          </a:solidFill>
        </p:spPr>
        <p:txBody>
          <a:bodyPr wrap="square" lIns="121797" tIns="60899" rIns="121797" bIns="60899" rtlCol="0">
            <a:spAutoFit/>
          </a:bodyPr>
          <a:lstStyle/>
          <a:p>
            <a:pPr defTabSz="914249"/>
            <a:r>
              <a:rPr lang="en-US" dirty="0">
                <a:solidFill>
                  <a:prstClr val="black"/>
                </a:solidFill>
                <a:latin typeface="Calibri" pitchFamily="34" charset="0"/>
                <a:cs typeface="Calibri" pitchFamily="34" charset="0"/>
              </a:rPr>
              <a:t>void </a:t>
            </a:r>
            <a:r>
              <a:rPr lang="en-US" dirty="0" err="1">
                <a:solidFill>
                  <a:prstClr val="black"/>
                </a:solidFill>
                <a:latin typeface="Calibri" pitchFamily="34" charset="0"/>
                <a:cs typeface="Calibri" pitchFamily="34" charset="0"/>
              </a:rPr>
              <a:t>MatrixMultSimple</a:t>
            </a:r>
            <a:r>
              <a:rPr lang="en-US" dirty="0">
                <a:solidFill>
                  <a:prstClr val="black"/>
                </a:solidFill>
                <a:latin typeface="Calibri" pitchFamily="34" charset="0"/>
                <a:cs typeface="Calibri" pitchFamily="34" charset="0"/>
              </a:rPr>
              <a:t>(vector&lt;float&gt;&amp; </a:t>
            </a:r>
            <a:r>
              <a:rPr lang="en-US" dirty="0" err="1">
                <a:solidFill>
                  <a:prstClr val="black"/>
                </a:solidFill>
                <a:latin typeface="Calibri" pitchFamily="34" charset="0"/>
                <a:cs typeface="Calibri" pitchFamily="34" charset="0"/>
              </a:rPr>
              <a:t>vC</a:t>
            </a:r>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const</a:t>
            </a:r>
            <a:r>
              <a:rPr lang="en-US" dirty="0">
                <a:solidFill>
                  <a:prstClr val="black"/>
                </a:solidFill>
                <a:latin typeface="Calibri" pitchFamily="34" charset="0"/>
                <a:cs typeface="Calibri" pitchFamily="34" charset="0"/>
              </a:rPr>
              <a:t> vector&lt;float&gt;&amp; </a:t>
            </a:r>
            <a:r>
              <a:rPr lang="en-US" dirty="0" err="1">
                <a:solidFill>
                  <a:prstClr val="black"/>
                </a:solidFill>
                <a:latin typeface="Calibri" pitchFamily="34" charset="0"/>
                <a:cs typeface="Calibri" pitchFamily="34" charset="0"/>
              </a:rPr>
              <a:t>vA</a:t>
            </a:r>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const</a:t>
            </a:r>
            <a:r>
              <a:rPr lang="en-US" dirty="0">
                <a:solidFill>
                  <a:prstClr val="black"/>
                </a:solidFill>
                <a:latin typeface="Calibri" pitchFamily="34" charset="0"/>
                <a:cs typeface="Calibri" pitchFamily="34" charset="0"/>
              </a:rPr>
              <a:t> vector&lt;float&gt;&amp; </a:t>
            </a:r>
            <a:r>
              <a:rPr lang="en-US" dirty="0" err="1">
                <a:solidFill>
                  <a:prstClr val="black"/>
                </a:solidFill>
                <a:latin typeface="Calibri" pitchFamily="34" charset="0"/>
                <a:cs typeface="Calibri" pitchFamily="34" charset="0"/>
              </a:rPr>
              <a:t>vB</a:t>
            </a:r>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M,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N,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W )</a:t>
            </a:r>
          </a:p>
          <a:p>
            <a:pPr defTabSz="914249"/>
            <a:r>
              <a:rPr lang="en-US" dirty="0">
                <a:solidFill>
                  <a:prstClr val="black"/>
                </a:solidFill>
                <a:latin typeface="Calibri" pitchFamily="34" charset="0"/>
                <a:cs typeface="Calibri" pitchFamily="34" charset="0"/>
              </a:rPr>
              <a:t>{</a:t>
            </a:r>
          </a:p>
          <a:p>
            <a:pPr defTabSz="914249"/>
            <a:endParaRPr lang="en-US" dirty="0">
              <a:solidFill>
                <a:prstClr val="black"/>
              </a:solidFill>
              <a:latin typeface="Calibri" pitchFamily="34" charset="0"/>
              <a:cs typeface="Calibri" pitchFamily="34" charset="0"/>
            </a:endParaRPr>
          </a:p>
          <a:p>
            <a:pPr defTabSz="914249"/>
            <a:r>
              <a:rPr lang="en-US" dirty="0">
                <a:solidFill>
                  <a:prstClr val="black"/>
                </a:solidFill>
                <a:latin typeface="Calibri" pitchFamily="34" charset="0"/>
                <a:cs typeface="Calibri" pitchFamily="34" charset="0"/>
              </a:rPr>
              <a:t>    array_view&lt;</a:t>
            </a:r>
            <a:r>
              <a:rPr lang="en-US" dirty="0" err="1">
                <a:solidFill>
                  <a:prstClr val="black"/>
                </a:solidFill>
                <a:latin typeface="Calibri" pitchFamily="34" charset="0"/>
                <a:cs typeface="Calibri" pitchFamily="34" charset="0"/>
              </a:rPr>
              <a:t>const</a:t>
            </a:r>
            <a:r>
              <a:rPr lang="en-US" dirty="0">
                <a:solidFill>
                  <a:prstClr val="black"/>
                </a:solidFill>
                <a:latin typeface="Calibri" pitchFamily="34" charset="0"/>
                <a:cs typeface="Calibri" pitchFamily="34" charset="0"/>
              </a:rPr>
              <a:t> float,2&gt; a(M, W, </a:t>
            </a:r>
            <a:r>
              <a:rPr lang="en-US" dirty="0" err="1">
                <a:solidFill>
                  <a:prstClr val="black"/>
                </a:solidFill>
                <a:latin typeface="Calibri" pitchFamily="34" charset="0"/>
                <a:cs typeface="Calibri" pitchFamily="34" charset="0"/>
              </a:rPr>
              <a:t>vA</a:t>
            </a:r>
            <a:r>
              <a:rPr lang="en-US" dirty="0">
                <a:solidFill>
                  <a:prstClr val="black"/>
                </a:solidFill>
                <a:latin typeface="Calibri" pitchFamily="34" charset="0"/>
                <a:cs typeface="Calibri" pitchFamily="34" charset="0"/>
              </a:rPr>
              <a:t>), b(W, N, </a:t>
            </a:r>
            <a:r>
              <a:rPr lang="en-US" dirty="0" err="1">
                <a:solidFill>
                  <a:prstClr val="black"/>
                </a:solidFill>
                <a:latin typeface="Calibri" pitchFamily="34" charset="0"/>
                <a:cs typeface="Calibri" pitchFamily="34" charset="0"/>
              </a:rPr>
              <a:t>vB</a:t>
            </a:r>
            <a:r>
              <a:rPr lang="en-US" dirty="0">
                <a:solidFill>
                  <a:prstClr val="black"/>
                </a:solidFill>
                <a:latin typeface="Calibri" pitchFamily="34" charset="0"/>
                <a:cs typeface="Calibri" pitchFamily="34" charset="0"/>
              </a:rPr>
              <a:t>);</a:t>
            </a:r>
          </a:p>
          <a:p>
            <a:pPr defTabSz="914249"/>
            <a:r>
              <a:rPr lang="en-US" dirty="0">
                <a:solidFill>
                  <a:prstClr val="black"/>
                </a:solidFill>
                <a:latin typeface="Calibri" pitchFamily="34" charset="0"/>
                <a:cs typeface="Calibri" pitchFamily="34" charset="0"/>
              </a:rPr>
              <a:t>    array_view&lt;float,2&gt; c(</a:t>
            </a:r>
            <a:r>
              <a:rPr lang="en-US" dirty="0" err="1">
                <a:solidFill>
                  <a:prstClr val="black"/>
                </a:solidFill>
                <a:latin typeface="Calibri" pitchFamily="34" charset="0"/>
                <a:cs typeface="Calibri" pitchFamily="34" charset="0"/>
              </a:rPr>
              <a:t>M,N,vC</a:t>
            </a:r>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c.discard_data</a:t>
            </a:r>
            <a:r>
              <a:rPr lang="en-US" dirty="0">
                <a:solidFill>
                  <a:prstClr val="black"/>
                </a:solidFill>
                <a:latin typeface="Calibri" pitchFamily="34" charset="0"/>
                <a:cs typeface="Calibri" pitchFamily="34" charset="0"/>
              </a:rPr>
              <a:t>();        </a:t>
            </a:r>
          </a:p>
          <a:p>
            <a:pPr defTabSz="914249"/>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parallel_for_each</a:t>
            </a:r>
            <a:r>
              <a:rPr lang="en-US" dirty="0">
                <a:solidFill>
                  <a:prstClr val="black"/>
                </a:solidFill>
                <a:latin typeface="Calibri" pitchFamily="34" charset="0"/>
                <a:cs typeface="Calibri" pitchFamily="34" charset="0"/>
              </a:rPr>
              <a:t>(</a:t>
            </a:r>
            <a:r>
              <a:rPr lang="en-US" dirty="0" err="1">
                <a:solidFill>
                  <a:prstClr val="black"/>
                </a:solidFill>
                <a:latin typeface="Calibri" pitchFamily="34" charset="0"/>
                <a:cs typeface="Calibri" pitchFamily="34" charset="0"/>
              </a:rPr>
              <a:t>c.extent</a:t>
            </a:r>
            <a:r>
              <a:rPr lang="en-US" dirty="0">
                <a:solidFill>
                  <a:prstClr val="black"/>
                </a:solidFill>
                <a:latin typeface="Calibri" pitchFamily="34" charset="0"/>
                <a:cs typeface="Calibri" pitchFamily="34" charset="0"/>
              </a:rPr>
              <a:t>, </a:t>
            </a:r>
          </a:p>
          <a:p>
            <a:pPr defTabSz="914249"/>
            <a:r>
              <a:rPr lang="en-US" dirty="0">
                <a:solidFill>
                  <a:prstClr val="black"/>
                </a:solidFill>
                <a:latin typeface="Calibri" pitchFamily="34" charset="0"/>
                <a:cs typeface="Calibri" pitchFamily="34" charset="0"/>
              </a:rPr>
              <a:t>        [=] (index&lt;2&gt; </a:t>
            </a:r>
            <a:r>
              <a:rPr lang="en-US" dirty="0" err="1">
                <a:solidFill>
                  <a:prstClr val="black"/>
                </a:solidFill>
                <a:latin typeface="Calibri" pitchFamily="34" charset="0"/>
                <a:cs typeface="Calibri" pitchFamily="34" charset="0"/>
              </a:rPr>
              <a:t>idx</a:t>
            </a:r>
            <a:r>
              <a:rPr lang="en-US" dirty="0">
                <a:solidFill>
                  <a:prstClr val="black"/>
                </a:solidFill>
                <a:latin typeface="Calibri" pitchFamily="34" charset="0"/>
                <a:cs typeface="Calibri" pitchFamily="34" charset="0"/>
              </a:rPr>
              <a:t>) restrict(amp)  </a:t>
            </a:r>
          </a:p>
          <a:p>
            <a:pPr defTabSz="914249"/>
            <a:r>
              <a:rPr lang="en-US" dirty="0">
                <a:solidFill>
                  <a:prstClr val="black"/>
                </a:solidFill>
                <a:latin typeface="Calibri" pitchFamily="34" charset="0"/>
                <a:cs typeface="Calibri" pitchFamily="34" charset="0"/>
              </a:rPr>
              <a:t>        {</a:t>
            </a:r>
          </a:p>
          <a:p>
            <a:pPr defTabSz="914249"/>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row = </a:t>
            </a:r>
            <a:r>
              <a:rPr lang="en-US" dirty="0" err="1">
                <a:solidFill>
                  <a:prstClr val="black"/>
                </a:solidFill>
                <a:latin typeface="Calibri" pitchFamily="34" charset="0"/>
                <a:cs typeface="Calibri" pitchFamily="34" charset="0"/>
              </a:rPr>
              <a:t>idx</a:t>
            </a:r>
            <a:r>
              <a:rPr lang="en-US" dirty="0">
                <a:solidFill>
                  <a:prstClr val="black"/>
                </a:solidFill>
                <a:latin typeface="Calibri" pitchFamily="34" charset="0"/>
                <a:cs typeface="Calibri" pitchFamily="34" charset="0"/>
              </a:rPr>
              <a:t>[0]; </a:t>
            </a:r>
          </a:p>
          <a:p>
            <a:pPr defTabSz="914249"/>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col = </a:t>
            </a:r>
            <a:r>
              <a:rPr lang="en-US" dirty="0" err="1">
                <a:solidFill>
                  <a:prstClr val="black"/>
                </a:solidFill>
                <a:latin typeface="Calibri" pitchFamily="34" charset="0"/>
                <a:cs typeface="Calibri" pitchFamily="34" charset="0"/>
              </a:rPr>
              <a:t>idx</a:t>
            </a:r>
            <a:r>
              <a:rPr lang="en-US" dirty="0">
                <a:solidFill>
                  <a:prstClr val="black"/>
                </a:solidFill>
                <a:latin typeface="Calibri" pitchFamily="34" charset="0"/>
                <a:cs typeface="Calibri" pitchFamily="34" charset="0"/>
              </a:rPr>
              <a:t>[1];</a:t>
            </a:r>
          </a:p>
          <a:p>
            <a:pPr defTabSz="914249"/>
            <a:endParaRPr lang="en-US" dirty="0">
              <a:solidFill>
                <a:prstClr val="black"/>
              </a:solidFill>
              <a:latin typeface="Calibri" pitchFamily="34" charset="0"/>
              <a:cs typeface="Calibri" pitchFamily="34" charset="0"/>
            </a:endParaRPr>
          </a:p>
          <a:p>
            <a:pPr defTabSz="914249"/>
            <a:r>
              <a:rPr lang="en-US" dirty="0">
                <a:solidFill>
                  <a:prstClr val="black"/>
                </a:solidFill>
                <a:latin typeface="Calibri" pitchFamily="34" charset="0"/>
                <a:cs typeface="Calibri" pitchFamily="34" charset="0"/>
              </a:rPr>
              <a:t>            float sum = 0.0f;</a:t>
            </a:r>
          </a:p>
          <a:p>
            <a:pPr defTabSz="914249"/>
            <a:r>
              <a:rPr lang="en-US" dirty="0">
                <a:solidFill>
                  <a:prstClr val="black"/>
                </a:solidFill>
                <a:latin typeface="Calibri" pitchFamily="34" charset="0"/>
                <a:cs typeface="Calibri" pitchFamily="34" charset="0"/>
              </a:rPr>
              <a:t>            for(</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k = 0; k &lt; W; k++)</a:t>
            </a:r>
          </a:p>
          <a:p>
            <a:pPr defTabSz="914249"/>
            <a:r>
              <a:rPr lang="en-US" dirty="0">
                <a:solidFill>
                  <a:prstClr val="black"/>
                </a:solidFill>
                <a:latin typeface="Calibri" pitchFamily="34" charset="0"/>
                <a:cs typeface="Calibri" pitchFamily="34" charset="0"/>
              </a:rPr>
              <a:t>                sum += a(row, k) * b(k, col);</a:t>
            </a:r>
          </a:p>
          <a:p>
            <a:pPr defTabSz="914249"/>
            <a:endParaRPr lang="en-US" dirty="0">
              <a:solidFill>
                <a:prstClr val="black"/>
              </a:solidFill>
              <a:latin typeface="Calibri" pitchFamily="34" charset="0"/>
              <a:cs typeface="Calibri" pitchFamily="34" charset="0"/>
            </a:endParaRPr>
          </a:p>
          <a:p>
            <a:pPr defTabSz="914249"/>
            <a:r>
              <a:rPr lang="en-US" dirty="0">
                <a:solidFill>
                  <a:prstClr val="black"/>
                </a:solidFill>
                <a:latin typeface="Calibri" pitchFamily="34" charset="0"/>
                <a:cs typeface="Calibri" pitchFamily="34" charset="0"/>
              </a:rPr>
              <a:t>            c[</a:t>
            </a:r>
            <a:r>
              <a:rPr lang="en-US" dirty="0" err="1">
                <a:solidFill>
                  <a:prstClr val="black"/>
                </a:solidFill>
                <a:latin typeface="Calibri" pitchFamily="34" charset="0"/>
                <a:cs typeface="Calibri" pitchFamily="34" charset="0"/>
              </a:rPr>
              <a:t>idx</a:t>
            </a:r>
            <a:r>
              <a:rPr lang="en-US" dirty="0">
                <a:solidFill>
                  <a:prstClr val="black"/>
                </a:solidFill>
                <a:latin typeface="Calibri" pitchFamily="34" charset="0"/>
                <a:cs typeface="Calibri" pitchFamily="34" charset="0"/>
              </a:rPr>
              <a:t>] = sum;</a:t>
            </a:r>
          </a:p>
          <a:p>
            <a:pPr defTabSz="914249"/>
            <a:r>
              <a:rPr lang="en-US" dirty="0">
                <a:solidFill>
                  <a:prstClr val="black"/>
                </a:solidFill>
                <a:latin typeface="Calibri" pitchFamily="34" charset="0"/>
                <a:cs typeface="Calibri" pitchFamily="34" charset="0"/>
              </a:rPr>
              <a:t>        } );</a:t>
            </a:r>
          </a:p>
          <a:p>
            <a:pPr defTabSz="914249"/>
            <a:r>
              <a:rPr lang="en-US" dirty="0">
                <a:solidFill>
                  <a:prstClr val="black"/>
                </a:solidFill>
                <a:latin typeface="Calibri" pitchFamily="34" charset="0"/>
                <a:cs typeface="Calibri" pitchFamily="34" charset="0"/>
              </a:rPr>
              <a:t>}</a:t>
            </a:r>
          </a:p>
        </p:txBody>
      </p:sp>
      <p:sp>
        <p:nvSpPr>
          <p:cNvPr id="9" name="Rectangle 8"/>
          <p:cNvSpPr/>
          <p:nvPr/>
        </p:nvSpPr>
        <p:spPr bwMode="auto">
          <a:xfrm>
            <a:off x="6265861" y="838201"/>
            <a:ext cx="5669281" cy="5970747"/>
          </a:xfrm>
          <a:prstGeom prst="rect">
            <a:avLst/>
          </a:prstGeom>
          <a:solidFill>
            <a:schemeClr val="tx1"/>
          </a:solidFill>
        </p:spPr>
        <p:txBody>
          <a:bodyPr wrap="square" lIns="121797" tIns="60899" rIns="121797" bIns="60899" rtlCol="0">
            <a:spAutoFit/>
          </a:bodyPr>
          <a:lstStyle/>
          <a:p>
            <a:pPr defTabSz="914249"/>
            <a:r>
              <a:rPr lang="en-US" dirty="0">
                <a:solidFill>
                  <a:prstClr val="black"/>
                </a:solidFill>
                <a:latin typeface="Calibri" pitchFamily="34" charset="0"/>
                <a:cs typeface="Calibri" pitchFamily="34" charset="0"/>
              </a:rPr>
              <a:t>void </a:t>
            </a:r>
            <a:r>
              <a:rPr lang="en-US" dirty="0" err="1">
                <a:solidFill>
                  <a:prstClr val="black"/>
                </a:solidFill>
                <a:latin typeface="Calibri" pitchFamily="34" charset="0"/>
                <a:cs typeface="Calibri" pitchFamily="34" charset="0"/>
              </a:rPr>
              <a:t>MatrixMultTiled</a:t>
            </a:r>
            <a:r>
              <a:rPr lang="en-US" dirty="0">
                <a:solidFill>
                  <a:prstClr val="black"/>
                </a:solidFill>
                <a:latin typeface="Calibri" pitchFamily="34" charset="0"/>
                <a:cs typeface="Calibri" pitchFamily="34" charset="0"/>
              </a:rPr>
              <a:t>(vector&lt;float&gt;&amp; </a:t>
            </a:r>
            <a:r>
              <a:rPr lang="en-US" dirty="0" err="1">
                <a:solidFill>
                  <a:prstClr val="black"/>
                </a:solidFill>
                <a:latin typeface="Calibri" pitchFamily="34" charset="0"/>
                <a:cs typeface="Calibri" pitchFamily="34" charset="0"/>
              </a:rPr>
              <a:t>vC</a:t>
            </a:r>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const</a:t>
            </a:r>
            <a:r>
              <a:rPr lang="en-US" dirty="0">
                <a:solidFill>
                  <a:prstClr val="black"/>
                </a:solidFill>
                <a:latin typeface="Calibri" pitchFamily="34" charset="0"/>
                <a:cs typeface="Calibri" pitchFamily="34" charset="0"/>
              </a:rPr>
              <a:t> vector&lt;float&gt;&amp; </a:t>
            </a:r>
            <a:r>
              <a:rPr lang="en-US" dirty="0" err="1">
                <a:solidFill>
                  <a:prstClr val="black"/>
                </a:solidFill>
                <a:latin typeface="Calibri" pitchFamily="34" charset="0"/>
                <a:cs typeface="Calibri" pitchFamily="34" charset="0"/>
              </a:rPr>
              <a:t>vA</a:t>
            </a:r>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const</a:t>
            </a:r>
            <a:r>
              <a:rPr lang="en-US" dirty="0">
                <a:solidFill>
                  <a:prstClr val="black"/>
                </a:solidFill>
                <a:latin typeface="Calibri" pitchFamily="34" charset="0"/>
                <a:cs typeface="Calibri" pitchFamily="34" charset="0"/>
              </a:rPr>
              <a:t> vector&lt;float&gt;&amp; </a:t>
            </a:r>
            <a:r>
              <a:rPr lang="en-US" dirty="0" err="1">
                <a:solidFill>
                  <a:prstClr val="black"/>
                </a:solidFill>
                <a:latin typeface="Calibri" pitchFamily="34" charset="0"/>
                <a:cs typeface="Calibri" pitchFamily="34" charset="0"/>
              </a:rPr>
              <a:t>vB</a:t>
            </a:r>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M,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N,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W )</a:t>
            </a:r>
          </a:p>
          <a:p>
            <a:pPr defTabSz="914249"/>
            <a:r>
              <a:rPr lang="en-US" dirty="0">
                <a:solidFill>
                  <a:prstClr val="black"/>
                </a:solidFill>
                <a:latin typeface="Calibri" pitchFamily="34" charset="0"/>
                <a:cs typeface="Calibri" pitchFamily="34" charset="0"/>
              </a:rPr>
              <a:t>{</a:t>
            </a:r>
          </a:p>
          <a:p>
            <a:pPr defTabSz="914249"/>
            <a:r>
              <a:rPr lang="en-US" dirty="0">
                <a:solidFill>
                  <a:prstClr val="black"/>
                </a:solidFill>
                <a:latin typeface="Calibri" pitchFamily="34" charset="0"/>
                <a:cs typeface="Calibri" pitchFamily="34" charset="0"/>
              </a:rPr>
              <a:t>    </a:t>
            </a:r>
            <a:r>
              <a:rPr lang="en-US" b="1" dirty="0">
                <a:solidFill>
                  <a:srgbClr val="FF0000"/>
                </a:solidFill>
                <a:latin typeface="Calibri" pitchFamily="34" charset="0"/>
                <a:cs typeface="Calibri" pitchFamily="34" charset="0"/>
              </a:rPr>
              <a:t>static const </a:t>
            </a:r>
            <a:r>
              <a:rPr lang="en-US" b="1" dirty="0" err="1">
                <a:solidFill>
                  <a:srgbClr val="FF0000"/>
                </a:solidFill>
                <a:latin typeface="Calibri" pitchFamily="34" charset="0"/>
                <a:cs typeface="Calibri" pitchFamily="34" charset="0"/>
              </a:rPr>
              <a:t>int</a:t>
            </a:r>
            <a:r>
              <a:rPr lang="en-US" b="1" dirty="0">
                <a:solidFill>
                  <a:srgbClr val="FF0000"/>
                </a:solidFill>
                <a:latin typeface="Calibri" pitchFamily="34" charset="0"/>
                <a:cs typeface="Calibri" pitchFamily="34" charset="0"/>
              </a:rPr>
              <a:t> TS = 16;</a:t>
            </a:r>
          </a:p>
          <a:p>
            <a:pPr defTabSz="914249"/>
            <a:r>
              <a:rPr lang="en-US" dirty="0">
                <a:solidFill>
                  <a:prstClr val="black"/>
                </a:solidFill>
                <a:latin typeface="Calibri" pitchFamily="34" charset="0"/>
                <a:cs typeface="Calibri" pitchFamily="34" charset="0"/>
              </a:rPr>
              <a:t>    array_view&lt;</a:t>
            </a:r>
            <a:r>
              <a:rPr lang="en-US" dirty="0" err="1">
                <a:solidFill>
                  <a:prstClr val="black"/>
                </a:solidFill>
                <a:latin typeface="Calibri" pitchFamily="34" charset="0"/>
                <a:cs typeface="Calibri" pitchFamily="34" charset="0"/>
              </a:rPr>
              <a:t>const</a:t>
            </a:r>
            <a:r>
              <a:rPr lang="en-US" dirty="0">
                <a:solidFill>
                  <a:prstClr val="black"/>
                </a:solidFill>
                <a:latin typeface="Calibri" pitchFamily="34" charset="0"/>
                <a:cs typeface="Calibri" pitchFamily="34" charset="0"/>
              </a:rPr>
              <a:t> float,2&gt; a(M, W, </a:t>
            </a:r>
            <a:r>
              <a:rPr lang="en-US" dirty="0" err="1">
                <a:solidFill>
                  <a:prstClr val="black"/>
                </a:solidFill>
                <a:latin typeface="Calibri" pitchFamily="34" charset="0"/>
                <a:cs typeface="Calibri" pitchFamily="34" charset="0"/>
              </a:rPr>
              <a:t>vA</a:t>
            </a:r>
            <a:r>
              <a:rPr lang="en-US" dirty="0">
                <a:solidFill>
                  <a:prstClr val="black"/>
                </a:solidFill>
                <a:latin typeface="Calibri" pitchFamily="34" charset="0"/>
                <a:cs typeface="Calibri" pitchFamily="34" charset="0"/>
              </a:rPr>
              <a:t>), b(W, N, </a:t>
            </a:r>
            <a:r>
              <a:rPr lang="en-US" dirty="0" err="1">
                <a:solidFill>
                  <a:prstClr val="black"/>
                </a:solidFill>
                <a:latin typeface="Calibri" pitchFamily="34" charset="0"/>
                <a:cs typeface="Calibri" pitchFamily="34" charset="0"/>
              </a:rPr>
              <a:t>vB</a:t>
            </a:r>
            <a:r>
              <a:rPr lang="en-US" dirty="0">
                <a:solidFill>
                  <a:prstClr val="black"/>
                </a:solidFill>
                <a:latin typeface="Calibri" pitchFamily="34" charset="0"/>
                <a:cs typeface="Calibri" pitchFamily="34" charset="0"/>
              </a:rPr>
              <a:t>);</a:t>
            </a:r>
          </a:p>
          <a:p>
            <a:pPr defTabSz="914249"/>
            <a:r>
              <a:rPr lang="en-US" dirty="0">
                <a:solidFill>
                  <a:prstClr val="black"/>
                </a:solidFill>
                <a:latin typeface="Calibri" pitchFamily="34" charset="0"/>
                <a:cs typeface="Calibri" pitchFamily="34" charset="0"/>
              </a:rPr>
              <a:t>    array_view&lt;float,2&gt; c(</a:t>
            </a:r>
            <a:r>
              <a:rPr lang="en-US" dirty="0" err="1">
                <a:solidFill>
                  <a:prstClr val="black"/>
                </a:solidFill>
                <a:latin typeface="Calibri" pitchFamily="34" charset="0"/>
                <a:cs typeface="Calibri" pitchFamily="34" charset="0"/>
              </a:rPr>
              <a:t>M,N,vC</a:t>
            </a:r>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c.discard_data</a:t>
            </a:r>
            <a:r>
              <a:rPr lang="en-US" dirty="0">
                <a:solidFill>
                  <a:prstClr val="black"/>
                </a:solidFill>
                <a:latin typeface="Calibri" pitchFamily="34" charset="0"/>
                <a:cs typeface="Calibri" pitchFamily="34" charset="0"/>
              </a:rPr>
              <a:t>();      </a:t>
            </a:r>
          </a:p>
          <a:p>
            <a:pPr defTabSz="914249"/>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parallel_for_each</a:t>
            </a:r>
            <a:r>
              <a:rPr lang="en-US" dirty="0">
                <a:solidFill>
                  <a:prstClr val="black"/>
                </a:solidFill>
                <a:latin typeface="Calibri" pitchFamily="34" charset="0"/>
                <a:cs typeface="Calibri" pitchFamily="34" charset="0"/>
              </a:rPr>
              <a:t>(</a:t>
            </a:r>
            <a:r>
              <a:rPr lang="en-US" dirty="0" err="1">
                <a:solidFill>
                  <a:prstClr val="black"/>
                </a:solidFill>
                <a:latin typeface="Calibri" pitchFamily="34" charset="0"/>
                <a:cs typeface="Calibri" pitchFamily="34" charset="0"/>
              </a:rPr>
              <a:t>c.extent</a:t>
            </a:r>
            <a:r>
              <a:rPr lang="en-US" b="1" dirty="0" err="1">
                <a:solidFill>
                  <a:srgbClr val="FF0000"/>
                </a:solidFill>
                <a:latin typeface="Calibri" pitchFamily="34" charset="0"/>
                <a:cs typeface="Calibri" pitchFamily="34" charset="0"/>
              </a:rPr>
              <a:t>.tile</a:t>
            </a:r>
            <a:r>
              <a:rPr lang="en-US" b="1" dirty="0">
                <a:solidFill>
                  <a:srgbClr val="FF0000"/>
                </a:solidFill>
                <a:latin typeface="Calibri" pitchFamily="34" charset="0"/>
                <a:cs typeface="Calibri" pitchFamily="34" charset="0"/>
              </a:rPr>
              <a:t>&lt; TS, TS &gt;()</a:t>
            </a:r>
            <a:r>
              <a:rPr lang="en-US" dirty="0">
                <a:solidFill>
                  <a:prstClr val="black"/>
                </a:solidFill>
                <a:latin typeface="Calibri" pitchFamily="34" charset="0"/>
                <a:cs typeface="Calibri" pitchFamily="34" charset="0"/>
              </a:rPr>
              <a:t>, </a:t>
            </a:r>
          </a:p>
          <a:p>
            <a:pPr defTabSz="914249"/>
            <a:r>
              <a:rPr lang="en-US" dirty="0">
                <a:solidFill>
                  <a:prstClr val="black"/>
                </a:solidFill>
                <a:latin typeface="Calibri" pitchFamily="34" charset="0"/>
                <a:cs typeface="Calibri" pitchFamily="34" charset="0"/>
              </a:rPr>
              <a:t>        [=] (</a:t>
            </a:r>
            <a:r>
              <a:rPr lang="en-US" b="1" dirty="0">
                <a:solidFill>
                  <a:srgbClr val="FF0000"/>
                </a:solidFill>
                <a:latin typeface="Calibri" pitchFamily="34" charset="0"/>
                <a:cs typeface="Calibri" pitchFamily="34" charset="0"/>
              </a:rPr>
              <a:t>tiled_index&lt; TS, TS&gt; </a:t>
            </a:r>
            <a:r>
              <a:rPr lang="en-US" b="1" dirty="0" err="1">
                <a:solidFill>
                  <a:srgbClr val="FF0000"/>
                </a:solidFill>
                <a:latin typeface="Calibri" pitchFamily="34" charset="0"/>
                <a:cs typeface="Calibri" pitchFamily="34" charset="0"/>
              </a:rPr>
              <a:t>t_idx</a:t>
            </a:r>
            <a:r>
              <a:rPr lang="en-US" dirty="0">
                <a:solidFill>
                  <a:prstClr val="black"/>
                </a:solidFill>
                <a:latin typeface="Calibri" pitchFamily="34" charset="0"/>
                <a:cs typeface="Calibri" pitchFamily="34" charset="0"/>
              </a:rPr>
              <a:t>) restrict(amp)  </a:t>
            </a:r>
          </a:p>
          <a:p>
            <a:pPr defTabSz="914249"/>
            <a:r>
              <a:rPr lang="en-US" dirty="0">
                <a:solidFill>
                  <a:prstClr val="black"/>
                </a:solidFill>
                <a:latin typeface="Calibri" pitchFamily="34" charset="0"/>
                <a:cs typeface="Calibri" pitchFamily="34" charset="0"/>
              </a:rPr>
              <a:t>        {</a:t>
            </a:r>
          </a:p>
          <a:p>
            <a:pPr defTabSz="914249"/>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row = </a:t>
            </a:r>
            <a:r>
              <a:rPr lang="en-US" b="1" dirty="0" err="1">
                <a:solidFill>
                  <a:srgbClr val="FF0000"/>
                </a:solidFill>
                <a:latin typeface="Calibri" pitchFamily="34" charset="0"/>
                <a:cs typeface="Calibri" pitchFamily="34" charset="0"/>
              </a:rPr>
              <a:t>t_idx.global</a:t>
            </a:r>
            <a:r>
              <a:rPr lang="en-US" b="1" dirty="0">
                <a:solidFill>
                  <a:srgbClr val="FF0000"/>
                </a:solidFill>
                <a:latin typeface="Calibri" pitchFamily="34" charset="0"/>
                <a:cs typeface="Calibri" pitchFamily="34" charset="0"/>
              </a:rPr>
              <a:t>[0]</a:t>
            </a:r>
            <a:r>
              <a:rPr lang="en-US" dirty="0">
                <a:solidFill>
                  <a:prstClr val="black"/>
                </a:solidFill>
                <a:latin typeface="Calibri" pitchFamily="34" charset="0"/>
                <a:cs typeface="Calibri" pitchFamily="34" charset="0"/>
              </a:rPr>
              <a:t>; </a:t>
            </a:r>
          </a:p>
          <a:p>
            <a:pPr defTabSz="914249"/>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col =   </a:t>
            </a:r>
            <a:r>
              <a:rPr lang="en-US" b="1" dirty="0" err="1">
                <a:solidFill>
                  <a:srgbClr val="FF0000"/>
                </a:solidFill>
                <a:latin typeface="Calibri" pitchFamily="34" charset="0"/>
                <a:cs typeface="Calibri" pitchFamily="34" charset="0"/>
              </a:rPr>
              <a:t>t_idx.global</a:t>
            </a:r>
            <a:r>
              <a:rPr lang="en-US" b="1" dirty="0">
                <a:solidFill>
                  <a:srgbClr val="FF0000"/>
                </a:solidFill>
                <a:latin typeface="Calibri" pitchFamily="34" charset="0"/>
                <a:cs typeface="Calibri" pitchFamily="34" charset="0"/>
              </a:rPr>
              <a:t>[1]</a:t>
            </a:r>
            <a:r>
              <a:rPr lang="en-US" dirty="0">
                <a:solidFill>
                  <a:prstClr val="black"/>
                </a:solidFill>
                <a:latin typeface="Calibri" pitchFamily="34" charset="0"/>
                <a:cs typeface="Calibri" pitchFamily="34" charset="0"/>
              </a:rPr>
              <a:t>;</a:t>
            </a:r>
          </a:p>
          <a:p>
            <a:pPr defTabSz="914249"/>
            <a:endParaRPr lang="en-US" dirty="0">
              <a:solidFill>
                <a:prstClr val="black"/>
              </a:solidFill>
              <a:latin typeface="Calibri" pitchFamily="34" charset="0"/>
              <a:cs typeface="Calibri" pitchFamily="34" charset="0"/>
            </a:endParaRPr>
          </a:p>
          <a:p>
            <a:pPr defTabSz="914249"/>
            <a:r>
              <a:rPr lang="en-US" dirty="0">
                <a:solidFill>
                  <a:prstClr val="black"/>
                </a:solidFill>
                <a:latin typeface="Calibri" pitchFamily="34" charset="0"/>
                <a:cs typeface="Calibri" pitchFamily="34" charset="0"/>
              </a:rPr>
              <a:t>            float sum = 0.0f;</a:t>
            </a:r>
          </a:p>
          <a:p>
            <a:pPr defTabSz="914249"/>
            <a:r>
              <a:rPr lang="en-US" dirty="0">
                <a:solidFill>
                  <a:prstClr val="black"/>
                </a:solidFill>
                <a:latin typeface="Calibri" pitchFamily="34" charset="0"/>
                <a:cs typeface="Calibri" pitchFamily="34" charset="0"/>
              </a:rPr>
              <a:t>            for(</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k = 0; k &lt; W; k++)</a:t>
            </a:r>
          </a:p>
          <a:p>
            <a:pPr defTabSz="914249"/>
            <a:r>
              <a:rPr lang="en-US" dirty="0">
                <a:solidFill>
                  <a:prstClr val="black"/>
                </a:solidFill>
                <a:latin typeface="Calibri" pitchFamily="34" charset="0"/>
                <a:cs typeface="Calibri" pitchFamily="34" charset="0"/>
              </a:rPr>
              <a:t>                sum += a(row, k) * b(k, col);</a:t>
            </a:r>
          </a:p>
          <a:p>
            <a:pPr defTabSz="914249"/>
            <a:endParaRPr lang="en-US" dirty="0">
              <a:solidFill>
                <a:prstClr val="black"/>
              </a:solidFill>
              <a:latin typeface="Calibri" pitchFamily="34" charset="0"/>
              <a:cs typeface="Calibri" pitchFamily="34" charset="0"/>
            </a:endParaRPr>
          </a:p>
          <a:p>
            <a:pPr defTabSz="914249"/>
            <a:r>
              <a:rPr lang="en-US" dirty="0">
                <a:solidFill>
                  <a:prstClr val="black"/>
                </a:solidFill>
                <a:latin typeface="Calibri" pitchFamily="34" charset="0"/>
                <a:cs typeface="Calibri" pitchFamily="34" charset="0"/>
              </a:rPr>
              <a:t>            c[</a:t>
            </a:r>
            <a:r>
              <a:rPr lang="en-US" b="1" dirty="0" err="1">
                <a:solidFill>
                  <a:srgbClr val="FF0000"/>
                </a:solidFill>
                <a:latin typeface="Calibri" pitchFamily="34" charset="0"/>
                <a:cs typeface="Calibri" pitchFamily="34" charset="0"/>
              </a:rPr>
              <a:t>t_idx.global</a:t>
            </a:r>
            <a:r>
              <a:rPr lang="en-US" dirty="0">
                <a:solidFill>
                  <a:prstClr val="black"/>
                </a:solidFill>
                <a:latin typeface="Calibri" pitchFamily="34" charset="0"/>
                <a:cs typeface="Calibri" pitchFamily="34" charset="0"/>
              </a:rPr>
              <a:t>] = sum;</a:t>
            </a:r>
          </a:p>
          <a:p>
            <a:pPr defTabSz="914249"/>
            <a:r>
              <a:rPr lang="en-US" dirty="0">
                <a:solidFill>
                  <a:prstClr val="black"/>
                </a:solidFill>
                <a:latin typeface="Calibri" pitchFamily="34" charset="0"/>
                <a:cs typeface="Calibri" pitchFamily="34" charset="0"/>
              </a:rPr>
              <a:t>        } );</a:t>
            </a:r>
          </a:p>
          <a:p>
            <a:pPr defTabSz="914249"/>
            <a:r>
              <a:rPr lang="en-US" dirty="0">
                <a:solidFill>
                  <a:prstClr val="black"/>
                </a:solidFill>
                <a:latin typeface="Calibri" pitchFamily="34" charset="0"/>
                <a:cs typeface="Calibri" pitchFamily="34" charset="0"/>
              </a:rPr>
              <a:t>}</a:t>
            </a:r>
          </a:p>
        </p:txBody>
      </p:sp>
    </p:spTree>
    <p:extLst>
      <p:ext uri="{BB962C8B-B14F-4D97-AF65-F5344CB8AC3E}">
        <p14:creationId xmlns:p14="http://schemas.microsoft.com/office/powerpoint/2010/main" val="3326031266"/>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52403"/>
            <a:ext cx="11149013" cy="609399"/>
          </a:xfrm>
        </p:spPr>
        <p:txBody>
          <a:bodyPr/>
          <a:lstStyle/>
          <a:p>
            <a:r>
              <a:rPr lang="en-US" dirty="0" smtClean="0"/>
              <a:t>Example: Matrix Multiplication (tiled) – part 2</a:t>
            </a:r>
            <a:endParaRPr lang="en-US" dirty="0"/>
          </a:p>
        </p:txBody>
      </p:sp>
      <p:sp>
        <p:nvSpPr>
          <p:cNvPr id="8" name="Rectangle 7"/>
          <p:cNvSpPr/>
          <p:nvPr/>
        </p:nvSpPr>
        <p:spPr bwMode="auto">
          <a:xfrm>
            <a:off x="135589" y="838203"/>
            <a:ext cx="5852160" cy="5786092"/>
          </a:xfrm>
          <a:prstGeom prst="rect">
            <a:avLst/>
          </a:prstGeom>
          <a:solidFill>
            <a:schemeClr val="tx1"/>
          </a:solidFill>
        </p:spPr>
        <p:txBody>
          <a:bodyPr wrap="square" lIns="121797" tIns="60899" rIns="121797" bIns="60899" rtlCol="0">
            <a:spAutoFit/>
          </a:bodyPr>
          <a:lstStyle/>
          <a:p>
            <a:pPr defTabSz="914249"/>
            <a:r>
              <a:rPr lang="en-US" sz="1600" dirty="0">
                <a:solidFill>
                  <a:prstClr val="black"/>
                </a:solidFill>
                <a:latin typeface="Calibri" pitchFamily="34" charset="0"/>
                <a:cs typeface="Calibri" pitchFamily="34" charset="0"/>
              </a:rPr>
              <a:t>void </a:t>
            </a:r>
            <a:r>
              <a:rPr lang="en-US" sz="1600" dirty="0" err="1">
                <a:solidFill>
                  <a:prstClr val="black"/>
                </a:solidFill>
                <a:latin typeface="Calibri" pitchFamily="34" charset="0"/>
                <a:cs typeface="Calibri" pitchFamily="34" charset="0"/>
              </a:rPr>
              <a:t>MatrixMultSimple</a:t>
            </a:r>
            <a:r>
              <a:rPr lang="en-US" sz="1600" dirty="0">
                <a:solidFill>
                  <a:prstClr val="black"/>
                </a:solidFill>
                <a:latin typeface="Calibri" pitchFamily="34" charset="0"/>
                <a:cs typeface="Calibri" pitchFamily="34" charset="0"/>
              </a:rPr>
              <a:t>(vector&lt;float&gt;&amp; </a:t>
            </a:r>
            <a:r>
              <a:rPr lang="en-US" sz="1600" dirty="0" err="1">
                <a:solidFill>
                  <a:prstClr val="black"/>
                </a:solidFill>
                <a:latin typeface="Calibri" pitchFamily="34" charset="0"/>
                <a:cs typeface="Calibri" pitchFamily="34" charset="0"/>
              </a:rPr>
              <a:t>vC</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vector&lt;float&gt;&amp; </a:t>
            </a:r>
            <a:r>
              <a:rPr lang="en-US" sz="1600" dirty="0" err="1">
                <a:solidFill>
                  <a:prstClr val="black"/>
                </a:solidFill>
                <a:latin typeface="Calibri" pitchFamily="34" charset="0"/>
                <a:cs typeface="Calibri" pitchFamily="34" charset="0"/>
              </a:rPr>
              <a:t>vA</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vector&lt;float&gt;&amp; </a:t>
            </a:r>
            <a:r>
              <a:rPr lang="en-US" sz="1600" dirty="0" err="1">
                <a:solidFill>
                  <a:prstClr val="black"/>
                </a:solidFill>
                <a:latin typeface="Calibri" pitchFamily="34" charset="0"/>
                <a:cs typeface="Calibri" pitchFamily="34" charset="0"/>
              </a:rPr>
              <a:t>vB</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M,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N,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W )</a:t>
            </a:r>
          </a:p>
          <a:p>
            <a:pPr defTabSz="914249"/>
            <a:r>
              <a:rPr lang="en-US" sz="1600" dirty="0">
                <a:solidFill>
                  <a:prstClr val="black"/>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t>
            </a:r>
            <a:r>
              <a:rPr lang="en-US" sz="1600" dirty="0">
                <a:solidFill>
                  <a:schemeClr val="bg1"/>
                </a:solidFill>
                <a:latin typeface="Calibri" pitchFamily="34" charset="0"/>
                <a:cs typeface="Calibri" pitchFamily="34" charset="0"/>
              </a:rPr>
              <a:t>static </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TS = 16;</a:t>
            </a:r>
          </a:p>
          <a:p>
            <a:pPr defTabSz="914249"/>
            <a:r>
              <a:rPr lang="en-US" sz="1600" dirty="0">
                <a:solidFill>
                  <a:prstClr val="black"/>
                </a:solidFill>
                <a:latin typeface="Calibri" pitchFamily="34" charset="0"/>
                <a:cs typeface="Calibri" pitchFamily="34" charset="0"/>
              </a:rPr>
              <a:t>    array_view&lt;</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float,2&gt; a(M, W, </a:t>
            </a:r>
            <a:r>
              <a:rPr lang="en-US" sz="1600" dirty="0" err="1">
                <a:solidFill>
                  <a:prstClr val="black"/>
                </a:solidFill>
                <a:latin typeface="Calibri" pitchFamily="34" charset="0"/>
                <a:cs typeface="Calibri" pitchFamily="34" charset="0"/>
              </a:rPr>
              <a:t>vA</a:t>
            </a:r>
            <a:r>
              <a:rPr lang="en-US" sz="1600" dirty="0">
                <a:solidFill>
                  <a:prstClr val="black"/>
                </a:solidFill>
                <a:latin typeface="Calibri" pitchFamily="34" charset="0"/>
                <a:cs typeface="Calibri" pitchFamily="34" charset="0"/>
              </a:rPr>
              <a:t>), b(W, N, </a:t>
            </a:r>
            <a:r>
              <a:rPr lang="en-US" sz="1600" dirty="0" err="1">
                <a:solidFill>
                  <a:prstClr val="black"/>
                </a:solidFill>
                <a:latin typeface="Calibri" pitchFamily="34" charset="0"/>
                <a:cs typeface="Calibri" pitchFamily="34" charset="0"/>
              </a:rPr>
              <a:t>vB</a:t>
            </a:r>
            <a:r>
              <a:rPr lang="en-US" sz="1600" dirty="0">
                <a:solidFill>
                  <a:prstClr val="black"/>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array_view&lt;float,2&gt; c(</a:t>
            </a:r>
            <a:r>
              <a:rPr lang="en-US" sz="1600" dirty="0" err="1">
                <a:solidFill>
                  <a:prstClr val="black"/>
                </a:solidFill>
                <a:latin typeface="Calibri" pitchFamily="34" charset="0"/>
                <a:cs typeface="Calibri" pitchFamily="34" charset="0"/>
              </a:rPr>
              <a:t>M,N,vC</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c.discard_data</a:t>
            </a:r>
            <a:r>
              <a:rPr lang="en-US" sz="1600" dirty="0">
                <a:solidFill>
                  <a:prstClr val="black"/>
                </a:solidFill>
                <a:latin typeface="Calibri" pitchFamily="34" charset="0"/>
                <a:cs typeface="Calibri" pitchFamily="34" charset="0"/>
              </a:rPr>
              <a:t>();        </a:t>
            </a:r>
          </a:p>
          <a:p>
            <a:pPr defTabSz="914249"/>
            <a:r>
              <a:rPr lang="en-US" sz="1600" dirty="0">
                <a:solidFill>
                  <a:prstClr val="black"/>
                </a:solidFill>
                <a:latin typeface="Calibri" pitchFamily="34" charset="0"/>
                <a:cs typeface="Calibri" pitchFamily="34" charset="0"/>
              </a:rPr>
              <a:t>    </a:t>
            </a:r>
            <a:r>
              <a:rPr lang="en-US" sz="1600" dirty="0">
                <a:solidFill>
                  <a:schemeClr val="bg1"/>
                </a:solidFill>
                <a:latin typeface="Calibri" pitchFamily="34" charset="0"/>
                <a:cs typeface="Calibri" pitchFamily="34" charset="0"/>
              </a:rPr>
              <a:t>parallel_for_each(</a:t>
            </a:r>
            <a:r>
              <a:rPr lang="en-US" sz="1600" dirty="0" err="1">
                <a:solidFill>
                  <a:schemeClr val="bg1"/>
                </a:solidFill>
                <a:latin typeface="Calibri" pitchFamily="34" charset="0"/>
                <a:cs typeface="Calibri" pitchFamily="34" charset="0"/>
              </a:rPr>
              <a:t>c.extent.tile</a:t>
            </a:r>
            <a:r>
              <a:rPr lang="en-US" sz="1600" dirty="0">
                <a:solidFill>
                  <a:schemeClr val="bg1"/>
                </a:solidFill>
                <a:latin typeface="Calibri" pitchFamily="34" charset="0"/>
                <a:cs typeface="Calibri" pitchFamily="34" charset="0"/>
              </a:rPr>
              <a:t>&lt; TS, TS &gt;(), </a:t>
            </a:r>
          </a:p>
          <a:p>
            <a:pPr defTabSz="914249"/>
            <a:r>
              <a:rPr lang="en-US" sz="1600" dirty="0">
                <a:solidFill>
                  <a:schemeClr val="bg1"/>
                </a:solidFill>
                <a:latin typeface="Calibri" pitchFamily="34" charset="0"/>
                <a:cs typeface="Calibri" pitchFamily="34" charset="0"/>
              </a:rPr>
              <a:t>        [=] (tiled_index&lt; TS, TS&gt; </a:t>
            </a:r>
            <a:r>
              <a:rPr lang="en-US" sz="1600" dirty="0" err="1">
                <a:solidFill>
                  <a:schemeClr val="bg1"/>
                </a:solidFill>
                <a:latin typeface="Calibri" pitchFamily="34" charset="0"/>
                <a:cs typeface="Calibri" pitchFamily="34" charset="0"/>
              </a:rPr>
              <a:t>t_idx</a:t>
            </a:r>
            <a:r>
              <a:rPr lang="en-US" sz="1600" dirty="0">
                <a:solidFill>
                  <a:schemeClr val="bg1"/>
                </a:solidFill>
                <a:latin typeface="Calibri" pitchFamily="34" charset="0"/>
                <a:cs typeface="Calibri" pitchFamily="34" charset="0"/>
              </a:rPr>
              <a:t>) restrict(amp)  {</a:t>
            </a:r>
          </a:p>
          <a:p>
            <a:pPr defTabSz="914249"/>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row = </a:t>
            </a:r>
            <a:r>
              <a:rPr lang="en-US" sz="1600" dirty="0" err="1">
                <a:solidFill>
                  <a:schemeClr val="bg1"/>
                </a:solidFill>
                <a:latin typeface="Calibri" pitchFamily="34" charset="0"/>
                <a:cs typeface="Calibri" pitchFamily="34" charset="0"/>
              </a:rPr>
              <a:t>t_idx.global</a:t>
            </a:r>
            <a:r>
              <a:rPr lang="en-US" sz="1600" dirty="0">
                <a:solidFill>
                  <a:schemeClr val="bg1"/>
                </a:solidFill>
                <a:latin typeface="Calibri" pitchFamily="34" charset="0"/>
                <a:cs typeface="Calibri" pitchFamily="34" charset="0"/>
              </a:rPr>
              <a:t>[0];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col = </a:t>
            </a:r>
            <a:r>
              <a:rPr lang="en-US" sz="1600" dirty="0" err="1">
                <a:solidFill>
                  <a:schemeClr val="bg1"/>
                </a:solidFill>
                <a:latin typeface="Calibri" pitchFamily="34" charset="0"/>
                <a:cs typeface="Calibri" pitchFamily="34" charset="0"/>
              </a:rPr>
              <a:t>t_idx.global</a:t>
            </a:r>
            <a:r>
              <a:rPr lang="en-US" sz="1600" dirty="0">
                <a:solidFill>
                  <a:schemeClr val="bg1"/>
                </a:solidFill>
                <a:latin typeface="Calibri" pitchFamily="34" charset="0"/>
                <a:cs typeface="Calibri" pitchFamily="34" charset="0"/>
              </a:rPr>
              <a:t>[1];</a:t>
            </a:r>
          </a:p>
          <a:p>
            <a:pPr defTabSz="914249"/>
            <a:r>
              <a:rPr lang="en-US" sz="1600" dirty="0">
                <a:solidFill>
                  <a:prstClr val="black"/>
                </a:solidFill>
                <a:latin typeface="Calibri" pitchFamily="34" charset="0"/>
                <a:cs typeface="Calibri" pitchFamily="34" charset="0"/>
              </a:rPr>
              <a:t>            </a:t>
            </a:r>
          </a:p>
          <a:p>
            <a:pPr defTabSz="914249"/>
            <a:r>
              <a:rPr lang="en-US" sz="1600" dirty="0">
                <a:solidFill>
                  <a:prstClr val="black"/>
                </a:solidFill>
                <a:latin typeface="Calibri" pitchFamily="34" charset="0"/>
                <a:cs typeface="Calibri" pitchFamily="34" charset="0"/>
              </a:rPr>
              <a:t>            float sum = 0.0f;</a:t>
            </a:r>
          </a:p>
          <a:p>
            <a:pPr defTabSz="914249"/>
            <a:endParaRPr lang="en-US" sz="1600" dirty="0">
              <a:solidFill>
                <a:prstClr val="black"/>
              </a:solidFill>
              <a:latin typeface="Calibri" pitchFamily="34" charset="0"/>
              <a:cs typeface="Calibri" pitchFamily="34" charset="0"/>
            </a:endParaRPr>
          </a:p>
          <a:p>
            <a:pPr defTabSz="914249"/>
            <a:endParaRPr lang="en-US" sz="1600" dirty="0">
              <a:solidFill>
                <a:prstClr val="black"/>
              </a:solidFill>
              <a:latin typeface="Calibri" pitchFamily="34" charset="0"/>
              <a:cs typeface="Calibri" pitchFamily="34" charset="0"/>
            </a:endParaRPr>
          </a:p>
          <a:p>
            <a:pPr defTabSz="914249"/>
            <a:endParaRPr lang="en-US" sz="1600" dirty="0">
              <a:solidFill>
                <a:prstClr val="black"/>
              </a:solidFill>
              <a:latin typeface="Calibri" pitchFamily="34" charset="0"/>
              <a:cs typeface="Calibri" pitchFamily="34" charset="0"/>
            </a:endParaRPr>
          </a:p>
          <a:p>
            <a:pPr defTabSz="914249"/>
            <a:endParaRPr lang="en-US" sz="1600" dirty="0">
              <a:solidFill>
                <a:prstClr val="black"/>
              </a:solidFill>
              <a:latin typeface="Calibri" pitchFamily="34" charset="0"/>
              <a:cs typeface="Calibri" pitchFamily="34" charset="0"/>
            </a:endParaRPr>
          </a:p>
          <a:p>
            <a:pPr defTabSz="914249"/>
            <a:endParaRPr lang="en-US" sz="1600" dirty="0">
              <a:solidFill>
                <a:prstClr val="black"/>
              </a:solidFill>
              <a:latin typeface="Calibri" pitchFamily="34" charset="0"/>
              <a:cs typeface="Calibri" pitchFamily="34" charset="0"/>
            </a:endParaRPr>
          </a:p>
          <a:p>
            <a:pPr defTabSz="914249"/>
            <a:r>
              <a:rPr lang="en-US" sz="1600" dirty="0">
                <a:solidFill>
                  <a:prstClr val="black"/>
                </a:solidFill>
                <a:latin typeface="Calibri" pitchFamily="34" charset="0"/>
                <a:cs typeface="Calibri" pitchFamily="34" charset="0"/>
              </a:rPr>
              <a:t>            for(</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k = 0; k &lt; W; k++)</a:t>
            </a:r>
          </a:p>
          <a:p>
            <a:pPr defTabSz="914249"/>
            <a:r>
              <a:rPr lang="en-US" sz="1600" dirty="0">
                <a:solidFill>
                  <a:prstClr val="black"/>
                </a:solidFill>
                <a:latin typeface="Calibri" pitchFamily="34" charset="0"/>
                <a:cs typeface="Calibri" pitchFamily="34" charset="0"/>
              </a:rPr>
              <a:t>                sum += a(row, k) * b(k, col);</a:t>
            </a:r>
          </a:p>
          <a:p>
            <a:pPr defTabSz="914249"/>
            <a:r>
              <a:rPr lang="en-US" sz="1600" dirty="0">
                <a:solidFill>
                  <a:prstClr val="black"/>
                </a:solidFill>
                <a:latin typeface="Calibri" pitchFamily="34" charset="0"/>
                <a:cs typeface="Calibri" pitchFamily="34" charset="0"/>
              </a:rPr>
              <a:t>    </a:t>
            </a:r>
          </a:p>
          <a:p>
            <a:pPr defTabSz="914249"/>
            <a:endParaRPr lang="en-US" sz="1600" dirty="0">
              <a:solidFill>
                <a:prstClr val="black"/>
              </a:solidFill>
              <a:latin typeface="Calibri" pitchFamily="34" charset="0"/>
              <a:cs typeface="Calibri" pitchFamily="34" charset="0"/>
            </a:endParaRPr>
          </a:p>
          <a:p>
            <a:pPr defTabSz="914249"/>
            <a:r>
              <a:rPr lang="en-US" sz="1600" dirty="0">
                <a:solidFill>
                  <a:prstClr val="black"/>
                </a:solidFill>
                <a:latin typeface="Calibri" pitchFamily="34" charset="0"/>
                <a:cs typeface="Calibri" pitchFamily="34" charset="0"/>
              </a:rPr>
              <a:t>            </a:t>
            </a:r>
            <a:r>
              <a:rPr lang="en-US" sz="1600" dirty="0">
                <a:solidFill>
                  <a:schemeClr val="bg1"/>
                </a:solidFill>
                <a:latin typeface="Calibri" pitchFamily="34" charset="0"/>
                <a:cs typeface="Calibri" pitchFamily="34" charset="0"/>
              </a:rPr>
              <a:t>c[</a:t>
            </a:r>
            <a:r>
              <a:rPr lang="en-US" sz="1600" dirty="0" err="1">
                <a:solidFill>
                  <a:schemeClr val="bg1"/>
                </a:solidFill>
                <a:latin typeface="Calibri" pitchFamily="34" charset="0"/>
                <a:cs typeface="Calibri" pitchFamily="34" charset="0"/>
              </a:rPr>
              <a:t>t_idx.global</a:t>
            </a:r>
            <a:r>
              <a:rPr lang="en-US" sz="1600" dirty="0">
                <a:solidFill>
                  <a:schemeClr val="bg1"/>
                </a:solidFill>
                <a:latin typeface="Calibri" pitchFamily="34" charset="0"/>
                <a:cs typeface="Calibri" pitchFamily="34" charset="0"/>
              </a:rPr>
              <a:t>] = sum</a:t>
            </a:r>
            <a:r>
              <a:rPr lang="en-US" sz="1600" dirty="0">
                <a:solidFill>
                  <a:prstClr val="black"/>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 );</a:t>
            </a:r>
          </a:p>
          <a:p>
            <a:pPr defTabSz="914249"/>
            <a:r>
              <a:rPr lang="en-US" sz="1600" dirty="0">
                <a:solidFill>
                  <a:prstClr val="black"/>
                </a:solidFill>
                <a:latin typeface="Calibri" pitchFamily="34" charset="0"/>
                <a:cs typeface="Calibri" pitchFamily="34" charset="0"/>
              </a:rPr>
              <a:t>}</a:t>
            </a:r>
          </a:p>
        </p:txBody>
      </p:sp>
      <p:sp>
        <p:nvSpPr>
          <p:cNvPr id="9" name="Rectangle 8"/>
          <p:cNvSpPr/>
          <p:nvPr/>
        </p:nvSpPr>
        <p:spPr bwMode="auto">
          <a:xfrm>
            <a:off x="6265861" y="838203"/>
            <a:ext cx="5669281" cy="5786103"/>
          </a:xfrm>
          <a:prstGeom prst="rect">
            <a:avLst/>
          </a:prstGeom>
          <a:solidFill>
            <a:schemeClr val="tx1"/>
          </a:solidFill>
        </p:spPr>
        <p:txBody>
          <a:bodyPr wrap="square" lIns="121797" tIns="60899" rIns="121797" bIns="60899" rtlCol="0">
            <a:spAutoFit/>
          </a:bodyPr>
          <a:lstStyle/>
          <a:p>
            <a:pPr defTabSz="914249"/>
            <a:r>
              <a:rPr lang="en-US" sz="1600" dirty="0">
                <a:solidFill>
                  <a:prstClr val="black"/>
                </a:solidFill>
                <a:latin typeface="Calibri" pitchFamily="34" charset="0"/>
                <a:cs typeface="Calibri" pitchFamily="34" charset="0"/>
              </a:rPr>
              <a:t>void </a:t>
            </a:r>
            <a:r>
              <a:rPr lang="en-US" sz="1600" dirty="0" err="1">
                <a:solidFill>
                  <a:prstClr val="black"/>
                </a:solidFill>
                <a:latin typeface="Calibri" pitchFamily="34" charset="0"/>
                <a:cs typeface="Calibri" pitchFamily="34" charset="0"/>
              </a:rPr>
              <a:t>MatrixMultTiled</a:t>
            </a:r>
            <a:r>
              <a:rPr lang="en-US" sz="1600" dirty="0">
                <a:solidFill>
                  <a:prstClr val="black"/>
                </a:solidFill>
                <a:latin typeface="Calibri" pitchFamily="34" charset="0"/>
                <a:cs typeface="Calibri" pitchFamily="34" charset="0"/>
              </a:rPr>
              <a:t>(vector&lt;float&gt;&amp; </a:t>
            </a:r>
            <a:r>
              <a:rPr lang="en-US" sz="1600" dirty="0" err="1">
                <a:solidFill>
                  <a:prstClr val="black"/>
                </a:solidFill>
                <a:latin typeface="Calibri" pitchFamily="34" charset="0"/>
                <a:cs typeface="Calibri" pitchFamily="34" charset="0"/>
              </a:rPr>
              <a:t>vC</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vector&lt;float&gt;&amp; </a:t>
            </a:r>
            <a:r>
              <a:rPr lang="en-US" sz="1600" dirty="0" err="1">
                <a:solidFill>
                  <a:prstClr val="black"/>
                </a:solidFill>
                <a:latin typeface="Calibri" pitchFamily="34" charset="0"/>
                <a:cs typeface="Calibri" pitchFamily="34" charset="0"/>
              </a:rPr>
              <a:t>vA</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vector&lt;float&gt;&amp; </a:t>
            </a:r>
            <a:r>
              <a:rPr lang="en-US" sz="1600" dirty="0" err="1">
                <a:solidFill>
                  <a:prstClr val="black"/>
                </a:solidFill>
                <a:latin typeface="Calibri" pitchFamily="34" charset="0"/>
                <a:cs typeface="Calibri" pitchFamily="34" charset="0"/>
              </a:rPr>
              <a:t>vB</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M,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N,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W )</a:t>
            </a:r>
          </a:p>
          <a:p>
            <a:pPr defTabSz="914249"/>
            <a:r>
              <a:rPr lang="en-US" sz="1600" dirty="0">
                <a:solidFill>
                  <a:prstClr val="black"/>
                </a:solidFill>
                <a:latin typeface="Calibri" pitchFamily="34" charset="0"/>
                <a:cs typeface="Calibri" pitchFamily="34" charset="0"/>
              </a:rPr>
              <a:t>{</a:t>
            </a:r>
          </a:p>
          <a:p>
            <a:pPr defTabSz="914249"/>
            <a:r>
              <a:rPr lang="en-US" sz="1600" dirty="0">
                <a:solidFill>
                  <a:schemeClr val="bg1"/>
                </a:solidFill>
                <a:latin typeface="Calibri" pitchFamily="34" charset="0"/>
                <a:cs typeface="Calibri" pitchFamily="34" charset="0"/>
              </a:rPr>
              <a:t>    static const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TS = 16;</a:t>
            </a:r>
          </a:p>
          <a:p>
            <a:pPr defTabSz="914249"/>
            <a:r>
              <a:rPr lang="en-US" sz="1600" dirty="0">
                <a:solidFill>
                  <a:prstClr val="black"/>
                </a:solidFill>
                <a:latin typeface="Calibri" pitchFamily="34" charset="0"/>
                <a:cs typeface="Calibri" pitchFamily="34" charset="0"/>
              </a:rPr>
              <a:t>    array_view&lt;</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float,2&gt; a(M, W, </a:t>
            </a:r>
            <a:r>
              <a:rPr lang="en-US" sz="1600" dirty="0" err="1">
                <a:solidFill>
                  <a:prstClr val="black"/>
                </a:solidFill>
                <a:latin typeface="Calibri" pitchFamily="34" charset="0"/>
                <a:cs typeface="Calibri" pitchFamily="34" charset="0"/>
              </a:rPr>
              <a:t>vA</a:t>
            </a:r>
            <a:r>
              <a:rPr lang="en-US" sz="1600" dirty="0">
                <a:solidFill>
                  <a:prstClr val="black"/>
                </a:solidFill>
                <a:latin typeface="Calibri" pitchFamily="34" charset="0"/>
                <a:cs typeface="Calibri" pitchFamily="34" charset="0"/>
              </a:rPr>
              <a:t>), b(W, N, </a:t>
            </a:r>
            <a:r>
              <a:rPr lang="en-US" sz="1600" dirty="0" err="1">
                <a:solidFill>
                  <a:prstClr val="black"/>
                </a:solidFill>
                <a:latin typeface="Calibri" pitchFamily="34" charset="0"/>
                <a:cs typeface="Calibri" pitchFamily="34" charset="0"/>
              </a:rPr>
              <a:t>vB</a:t>
            </a:r>
            <a:r>
              <a:rPr lang="en-US" sz="1600" dirty="0">
                <a:solidFill>
                  <a:prstClr val="black"/>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array_view&lt;float,2&gt; c(</a:t>
            </a:r>
            <a:r>
              <a:rPr lang="en-US" sz="1600" dirty="0" err="1">
                <a:solidFill>
                  <a:prstClr val="black"/>
                </a:solidFill>
                <a:latin typeface="Calibri" pitchFamily="34" charset="0"/>
                <a:cs typeface="Calibri" pitchFamily="34" charset="0"/>
              </a:rPr>
              <a:t>M,N,vC</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c.discard_data</a:t>
            </a:r>
            <a:r>
              <a:rPr lang="en-US" sz="1600" dirty="0">
                <a:solidFill>
                  <a:prstClr val="black"/>
                </a:solidFill>
                <a:latin typeface="Calibri" pitchFamily="34" charset="0"/>
                <a:cs typeface="Calibri" pitchFamily="34" charset="0"/>
              </a:rPr>
              <a:t>();      </a:t>
            </a:r>
          </a:p>
          <a:p>
            <a:pPr defTabSz="914249"/>
            <a:r>
              <a:rPr lang="en-US" sz="1600" dirty="0">
                <a:solidFill>
                  <a:prstClr val="black"/>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parallel_for_each</a:t>
            </a:r>
            <a:r>
              <a:rPr lang="en-US" sz="1600" dirty="0">
                <a:solidFill>
                  <a:schemeClr val="bg1"/>
                </a:solidFill>
                <a:latin typeface="Calibri" pitchFamily="34" charset="0"/>
                <a:cs typeface="Calibri" pitchFamily="34" charset="0"/>
              </a:rPr>
              <a:t>(</a:t>
            </a:r>
            <a:r>
              <a:rPr lang="en-US" sz="1600" dirty="0" err="1">
                <a:solidFill>
                  <a:schemeClr val="bg1"/>
                </a:solidFill>
                <a:latin typeface="Calibri" pitchFamily="34" charset="0"/>
                <a:cs typeface="Calibri" pitchFamily="34" charset="0"/>
              </a:rPr>
              <a:t>c.extent.tile</a:t>
            </a:r>
            <a:r>
              <a:rPr lang="en-US" sz="1600" dirty="0">
                <a:solidFill>
                  <a:schemeClr val="bg1"/>
                </a:solidFill>
                <a:latin typeface="Calibri" pitchFamily="34" charset="0"/>
                <a:cs typeface="Calibri" pitchFamily="34" charset="0"/>
              </a:rPr>
              <a:t>&lt; TS, TS &gt;(), </a:t>
            </a:r>
          </a:p>
          <a:p>
            <a:pPr defTabSz="914249"/>
            <a:r>
              <a:rPr lang="en-US" sz="1600" dirty="0">
                <a:solidFill>
                  <a:schemeClr val="bg1"/>
                </a:solidFill>
                <a:latin typeface="Calibri" pitchFamily="34" charset="0"/>
                <a:cs typeface="Calibri" pitchFamily="34" charset="0"/>
              </a:rPr>
              <a:t>        [=] (tiled_index&lt; TS, TS&gt; </a:t>
            </a:r>
            <a:r>
              <a:rPr lang="en-US" sz="1600" dirty="0" err="1">
                <a:solidFill>
                  <a:schemeClr val="bg1"/>
                </a:solidFill>
                <a:latin typeface="Calibri" pitchFamily="34" charset="0"/>
                <a:cs typeface="Calibri" pitchFamily="34" charset="0"/>
              </a:rPr>
              <a:t>t_idx</a:t>
            </a:r>
            <a:r>
              <a:rPr lang="en-US" sz="1600" dirty="0">
                <a:solidFill>
                  <a:schemeClr val="bg1"/>
                </a:solidFill>
                <a:latin typeface="Calibri" pitchFamily="34" charset="0"/>
                <a:cs typeface="Calibri" pitchFamily="34" charset="0"/>
              </a:rPr>
              <a:t>) restrict(amp)  {</a:t>
            </a:r>
          </a:p>
          <a:p>
            <a:pPr defTabSz="914249"/>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row = </a:t>
            </a:r>
            <a:r>
              <a:rPr lang="en-US" sz="1600" dirty="0" err="1">
                <a:solidFill>
                  <a:prstClr val="black"/>
                </a:solidFill>
                <a:latin typeface="Calibri" pitchFamily="34" charset="0"/>
                <a:cs typeface="Calibri" pitchFamily="34" charset="0"/>
              </a:rPr>
              <a:t>t_idx</a:t>
            </a:r>
            <a:r>
              <a:rPr lang="en-US" sz="1600" b="1" dirty="0" err="1">
                <a:solidFill>
                  <a:srgbClr val="FF0000"/>
                </a:solidFill>
                <a:latin typeface="Calibri" pitchFamily="34" charset="0"/>
                <a:cs typeface="Calibri" pitchFamily="34" charset="0"/>
              </a:rPr>
              <a:t>.local</a:t>
            </a:r>
            <a:r>
              <a:rPr lang="en-US" sz="1600" dirty="0">
                <a:solidFill>
                  <a:prstClr val="black"/>
                </a:solidFill>
                <a:latin typeface="Calibri" pitchFamily="34" charset="0"/>
                <a:cs typeface="Calibri" pitchFamily="34" charset="0"/>
              </a:rPr>
              <a:t>[0];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col = </a:t>
            </a:r>
            <a:r>
              <a:rPr lang="en-US" sz="1600" dirty="0" err="1">
                <a:solidFill>
                  <a:prstClr val="black"/>
                </a:solidFill>
                <a:latin typeface="Calibri" pitchFamily="34" charset="0"/>
                <a:cs typeface="Calibri" pitchFamily="34" charset="0"/>
              </a:rPr>
              <a:t>t_idx</a:t>
            </a:r>
            <a:r>
              <a:rPr lang="en-US" sz="1600" b="1" dirty="0" err="1">
                <a:solidFill>
                  <a:srgbClr val="FF0000"/>
                </a:solidFill>
                <a:latin typeface="Calibri" pitchFamily="34" charset="0"/>
                <a:cs typeface="Calibri" pitchFamily="34" charset="0"/>
              </a:rPr>
              <a:t>.local</a:t>
            </a:r>
            <a:r>
              <a:rPr lang="en-US" sz="1600" dirty="0">
                <a:solidFill>
                  <a:prstClr val="black"/>
                </a:solidFill>
                <a:latin typeface="Calibri" pitchFamily="34" charset="0"/>
                <a:cs typeface="Calibri" pitchFamily="34" charset="0"/>
              </a:rPr>
              <a:t>[1];</a:t>
            </a:r>
          </a:p>
          <a:p>
            <a:pPr defTabSz="914249"/>
            <a:r>
              <a:rPr lang="en-US" sz="1600" b="1" dirty="0">
                <a:solidFill>
                  <a:srgbClr val="FF0000"/>
                </a:solidFill>
                <a:latin typeface="Calibri" pitchFamily="34" charset="0"/>
                <a:cs typeface="Calibri" pitchFamily="34" charset="0"/>
              </a:rPr>
              <a:t>            tile_static float </a:t>
            </a:r>
            <a:r>
              <a:rPr lang="en-US" sz="1600" b="1" dirty="0" err="1">
                <a:solidFill>
                  <a:srgbClr val="FF0000"/>
                </a:solidFill>
                <a:latin typeface="Calibri" pitchFamily="34" charset="0"/>
                <a:cs typeface="Calibri" pitchFamily="34" charset="0"/>
              </a:rPr>
              <a:t>locA</a:t>
            </a:r>
            <a:r>
              <a:rPr lang="en-US" sz="1600" b="1" dirty="0">
                <a:solidFill>
                  <a:srgbClr val="FF0000"/>
                </a:solidFill>
                <a:latin typeface="Calibri" pitchFamily="34" charset="0"/>
                <a:cs typeface="Calibri" pitchFamily="34" charset="0"/>
              </a:rPr>
              <a:t>[TS][TS], </a:t>
            </a:r>
            <a:r>
              <a:rPr lang="en-US" sz="1600" b="1" dirty="0" err="1">
                <a:solidFill>
                  <a:srgbClr val="FF0000"/>
                </a:solidFill>
                <a:latin typeface="Calibri" pitchFamily="34" charset="0"/>
                <a:cs typeface="Calibri" pitchFamily="34" charset="0"/>
              </a:rPr>
              <a:t>locB</a:t>
            </a:r>
            <a:r>
              <a:rPr lang="en-US" sz="1600" b="1" dirty="0">
                <a:solidFill>
                  <a:srgbClr val="FF0000"/>
                </a:solidFill>
                <a:latin typeface="Calibri" pitchFamily="34" charset="0"/>
                <a:cs typeface="Calibri" pitchFamily="34" charset="0"/>
              </a:rPr>
              <a:t>[TS][TS];</a:t>
            </a:r>
            <a:endParaRPr lang="en-US" sz="1600" dirty="0">
              <a:solidFill>
                <a:prstClr val="black"/>
              </a:solidFill>
              <a:latin typeface="Calibri" pitchFamily="34" charset="0"/>
              <a:cs typeface="Calibri" pitchFamily="34" charset="0"/>
            </a:endParaRPr>
          </a:p>
          <a:p>
            <a:pPr defTabSz="914249"/>
            <a:r>
              <a:rPr lang="en-US" sz="1600" dirty="0">
                <a:solidFill>
                  <a:prstClr val="black"/>
                </a:solidFill>
                <a:latin typeface="Calibri" pitchFamily="34" charset="0"/>
                <a:cs typeface="Calibri" pitchFamily="34" charset="0"/>
              </a:rPr>
              <a:t>            float sum = 0.0f;</a:t>
            </a:r>
          </a:p>
          <a:p>
            <a:pPr defTabSz="914249"/>
            <a:r>
              <a:rPr lang="en-US" sz="1600" b="1" dirty="0">
                <a:solidFill>
                  <a:srgbClr val="FF0000"/>
                </a:solidFill>
                <a:latin typeface="Calibri" pitchFamily="34" charset="0"/>
                <a:cs typeface="Calibri" pitchFamily="34" charset="0"/>
              </a:rPr>
              <a:t>            for (</a:t>
            </a:r>
            <a:r>
              <a:rPr lang="en-US" sz="1600" b="1" dirty="0" err="1">
                <a:solidFill>
                  <a:srgbClr val="FF0000"/>
                </a:solidFill>
                <a:latin typeface="Calibri" pitchFamily="34" charset="0"/>
                <a:cs typeface="Calibri" pitchFamily="34" charset="0"/>
              </a:rPr>
              <a:t>int</a:t>
            </a:r>
            <a:r>
              <a:rPr lang="en-US" sz="1600" b="1" dirty="0">
                <a:solidFill>
                  <a:srgbClr val="FF0000"/>
                </a:solidFill>
                <a:latin typeface="Calibri" pitchFamily="34" charset="0"/>
                <a:cs typeface="Calibri" pitchFamily="34" charset="0"/>
              </a:rPr>
              <a:t> i = 0; i &lt; W; i += TS) {                </a:t>
            </a:r>
          </a:p>
          <a:p>
            <a:pPr defTabSz="914249"/>
            <a:r>
              <a:rPr lang="en-US" sz="1600" b="1" dirty="0">
                <a:solidFill>
                  <a:srgbClr val="FF0000"/>
                </a:solidFill>
                <a:latin typeface="Calibri" pitchFamily="34" charset="0"/>
                <a:cs typeface="Calibri" pitchFamily="34" charset="0"/>
              </a:rPr>
              <a:t>                </a:t>
            </a:r>
            <a:r>
              <a:rPr lang="en-US" sz="1600" b="1" dirty="0" err="1">
                <a:solidFill>
                  <a:srgbClr val="FF0000"/>
                </a:solidFill>
                <a:latin typeface="Calibri" pitchFamily="34" charset="0"/>
                <a:cs typeface="Calibri" pitchFamily="34" charset="0"/>
              </a:rPr>
              <a:t>locA</a:t>
            </a:r>
            <a:r>
              <a:rPr lang="en-US" sz="1600" b="1" dirty="0">
                <a:solidFill>
                  <a:srgbClr val="FF0000"/>
                </a:solidFill>
                <a:latin typeface="Calibri" pitchFamily="34" charset="0"/>
                <a:cs typeface="Calibri" pitchFamily="34" charset="0"/>
              </a:rPr>
              <a:t>[row][col] = a(</a:t>
            </a:r>
            <a:r>
              <a:rPr lang="en-US" sz="1600" b="1" dirty="0" err="1">
                <a:solidFill>
                  <a:srgbClr val="FF0000"/>
                </a:solidFill>
                <a:latin typeface="Calibri" pitchFamily="34" charset="0"/>
                <a:cs typeface="Calibri" pitchFamily="34" charset="0"/>
              </a:rPr>
              <a:t>t_idx.global</a:t>
            </a:r>
            <a:r>
              <a:rPr lang="en-US" sz="1600" b="1" dirty="0">
                <a:solidFill>
                  <a:srgbClr val="FF0000"/>
                </a:solidFill>
                <a:latin typeface="Calibri" pitchFamily="34" charset="0"/>
                <a:cs typeface="Calibri" pitchFamily="34" charset="0"/>
              </a:rPr>
              <a:t>[0], col + </a:t>
            </a:r>
            <a:r>
              <a:rPr lang="en-US" sz="1600" b="1" dirty="0" err="1">
                <a:solidFill>
                  <a:srgbClr val="FF0000"/>
                </a:solidFill>
                <a:latin typeface="Calibri" pitchFamily="34" charset="0"/>
                <a:cs typeface="Calibri" pitchFamily="34" charset="0"/>
              </a:rPr>
              <a:t>i</a:t>
            </a:r>
            <a:r>
              <a:rPr lang="en-US" sz="1600" b="1" dirty="0">
                <a:solidFill>
                  <a:srgbClr val="FF0000"/>
                </a:solidFill>
                <a:latin typeface="Calibri" pitchFamily="34" charset="0"/>
                <a:cs typeface="Calibri" pitchFamily="34" charset="0"/>
              </a:rPr>
              <a:t>);</a:t>
            </a:r>
          </a:p>
          <a:p>
            <a:pPr defTabSz="914249"/>
            <a:r>
              <a:rPr lang="en-US" sz="1600" b="1" dirty="0">
                <a:solidFill>
                  <a:srgbClr val="FF0000"/>
                </a:solidFill>
                <a:latin typeface="Calibri" pitchFamily="34" charset="0"/>
                <a:cs typeface="Calibri" pitchFamily="34" charset="0"/>
              </a:rPr>
              <a:t>                </a:t>
            </a:r>
            <a:r>
              <a:rPr lang="pt-BR" sz="1600" b="1" dirty="0">
                <a:solidFill>
                  <a:srgbClr val="FF0000"/>
                </a:solidFill>
                <a:latin typeface="Calibri" pitchFamily="34" charset="0"/>
                <a:cs typeface="Calibri" pitchFamily="34" charset="0"/>
              </a:rPr>
              <a:t>locB[row][col] = b(row + i, </a:t>
            </a:r>
            <a:r>
              <a:rPr lang="en-US" sz="1600" b="1" dirty="0" err="1">
                <a:solidFill>
                  <a:srgbClr val="FF0000"/>
                </a:solidFill>
                <a:latin typeface="Calibri" pitchFamily="34" charset="0"/>
                <a:cs typeface="Calibri" pitchFamily="34" charset="0"/>
              </a:rPr>
              <a:t>t_idx.global</a:t>
            </a:r>
            <a:r>
              <a:rPr lang="en-US" sz="1600" b="1" dirty="0">
                <a:solidFill>
                  <a:srgbClr val="FF0000"/>
                </a:solidFill>
                <a:latin typeface="Calibri" pitchFamily="34" charset="0"/>
                <a:cs typeface="Calibri" pitchFamily="34" charset="0"/>
              </a:rPr>
              <a:t>[1]</a:t>
            </a:r>
            <a:r>
              <a:rPr lang="pt-BR" sz="1600" b="1" dirty="0">
                <a:solidFill>
                  <a:srgbClr val="FF0000"/>
                </a:solidFill>
                <a:latin typeface="Calibri" pitchFamily="34" charset="0"/>
                <a:cs typeface="Calibri" pitchFamily="34" charset="0"/>
              </a:rPr>
              <a:t>);</a:t>
            </a:r>
          </a:p>
          <a:p>
            <a:pPr defTabSz="914249"/>
            <a:r>
              <a:rPr lang="en-US" sz="1600" b="1" dirty="0">
                <a:solidFill>
                  <a:srgbClr val="FF0000"/>
                </a:solidFill>
                <a:latin typeface="Calibri" pitchFamily="34" charset="0"/>
                <a:cs typeface="Calibri" pitchFamily="34" charset="0"/>
              </a:rPr>
              <a:t>                </a:t>
            </a:r>
            <a:r>
              <a:rPr lang="en-US" sz="1600" b="1" dirty="0" err="1">
                <a:solidFill>
                  <a:srgbClr val="FF0000"/>
                </a:solidFill>
                <a:latin typeface="Calibri" pitchFamily="34" charset="0"/>
                <a:cs typeface="Calibri" pitchFamily="34" charset="0"/>
              </a:rPr>
              <a:t>t_idx.barrier.wait</a:t>
            </a:r>
            <a:r>
              <a:rPr lang="en-US" sz="1600" b="1" dirty="0">
                <a:solidFill>
                  <a:srgbClr val="FF0000"/>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t>
            </a:r>
          </a:p>
          <a:p>
            <a:pPr defTabSz="914249"/>
            <a:r>
              <a:rPr lang="en-US" sz="1600" dirty="0">
                <a:solidFill>
                  <a:prstClr val="black"/>
                </a:solidFill>
                <a:latin typeface="Calibri" pitchFamily="34" charset="0"/>
                <a:cs typeface="Calibri" pitchFamily="34" charset="0"/>
              </a:rPr>
              <a:t>                for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k = 0; k &lt; </a:t>
            </a:r>
            <a:r>
              <a:rPr lang="en-US" sz="1600" b="1" dirty="0">
                <a:solidFill>
                  <a:srgbClr val="FF0000"/>
                </a:solidFill>
                <a:latin typeface="Calibri" pitchFamily="34" charset="0"/>
                <a:cs typeface="Calibri" pitchFamily="34" charset="0"/>
              </a:rPr>
              <a:t>TS</a:t>
            </a:r>
            <a:r>
              <a:rPr lang="en-US" sz="1600" dirty="0">
                <a:solidFill>
                  <a:prstClr val="black"/>
                </a:solidFill>
                <a:latin typeface="Calibri" pitchFamily="34" charset="0"/>
                <a:cs typeface="Calibri" pitchFamily="34" charset="0"/>
              </a:rPr>
              <a:t>; k++)</a:t>
            </a:r>
          </a:p>
          <a:p>
            <a:pPr defTabSz="914249"/>
            <a:r>
              <a:rPr lang="pt-BR" sz="1600" dirty="0">
                <a:solidFill>
                  <a:prstClr val="black"/>
                </a:solidFill>
                <a:latin typeface="Calibri" pitchFamily="34" charset="0"/>
                <a:cs typeface="Calibri" pitchFamily="34" charset="0"/>
              </a:rPr>
              <a:t>                    sum += </a:t>
            </a:r>
            <a:r>
              <a:rPr lang="pt-BR" sz="1600" b="1" dirty="0">
                <a:solidFill>
                  <a:srgbClr val="FF0000"/>
                </a:solidFill>
                <a:latin typeface="Calibri" pitchFamily="34" charset="0"/>
                <a:cs typeface="Calibri" pitchFamily="34" charset="0"/>
              </a:rPr>
              <a:t>locA</a:t>
            </a:r>
            <a:r>
              <a:rPr lang="pt-BR" sz="1600" dirty="0">
                <a:solidFill>
                  <a:srgbClr val="232323"/>
                </a:solidFill>
                <a:latin typeface="Calibri" pitchFamily="34" charset="0"/>
                <a:cs typeface="Calibri" pitchFamily="34" charset="0"/>
              </a:rPr>
              <a:t>[row</a:t>
            </a:r>
            <a:r>
              <a:rPr lang="pt-BR" sz="1600" dirty="0">
                <a:solidFill>
                  <a:prstClr val="black"/>
                </a:solidFill>
                <a:latin typeface="Calibri" pitchFamily="34" charset="0"/>
                <a:cs typeface="Calibri" pitchFamily="34" charset="0"/>
              </a:rPr>
              <a:t>][k] * </a:t>
            </a:r>
            <a:r>
              <a:rPr lang="pt-BR" sz="1600" b="1" dirty="0">
                <a:solidFill>
                  <a:srgbClr val="FF0000"/>
                </a:solidFill>
                <a:latin typeface="Calibri" pitchFamily="34" charset="0"/>
                <a:cs typeface="Calibri" pitchFamily="34" charset="0"/>
              </a:rPr>
              <a:t>locB</a:t>
            </a:r>
            <a:r>
              <a:rPr lang="pt-BR" sz="1600" dirty="0">
                <a:solidFill>
                  <a:prstClr val="black"/>
                </a:solidFill>
                <a:latin typeface="Calibri" pitchFamily="34" charset="0"/>
                <a:cs typeface="Calibri" pitchFamily="34" charset="0"/>
              </a:rPr>
              <a:t>[k][</a:t>
            </a:r>
            <a:r>
              <a:rPr lang="pt-BR" sz="1600" dirty="0">
                <a:solidFill>
                  <a:srgbClr val="232323"/>
                </a:solidFill>
                <a:latin typeface="Calibri" pitchFamily="34" charset="0"/>
                <a:cs typeface="Calibri" pitchFamily="34" charset="0"/>
              </a:rPr>
              <a:t>col</a:t>
            </a:r>
            <a:r>
              <a:rPr lang="pt-BR" sz="1600" dirty="0">
                <a:solidFill>
                  <a:prstClr val="black"/>
                </a:solidFill>
                <a:latin typeface="Calibri" pitchFamily="34" charset="0"/>
                <a:cs typeface="Calibri" pitchFamily="34" charset="0"/>
              </a:rPr>
              <a:t>];</a:t>
            </a:r>
            <a:r>
              <a:rPr lang="en-US" sz="1600" dirty="0">
                <a:solidFill>
                  <a:prstClr val="black"/>
                </a:solidFill>
                <a:latin typeface="Calibri" pitchFamily="34" charset="0"/>
                <a:cs typeface="Calibri" pitchFamily="34" charset="0"/>
              </a:rPr>
              <a:t>            </a:t>
            </a:r>
          </a:p>
          <a:p>
            <a:pPr defTabSz="914249"/>
            <a:r>
              <a:rPr lang="en-US" sz="1600" dirty="0">
                <a:solidFill>
                  <a:prstClr val="black"/>
                </a:solidFill>
                <a:latin typeface="Calibri" pitchFamily="34" charset="0"/>
                <a:cs typeface="Calibri" pitchFamily="34" charset="0"/>
              </a:rPr>
              <a:t>                </a:t>
            </a:r>
            <a:r>
              <a:rPr lang="en-US" sz="1600" b="1" dirty="0" err="1">
                <a:solidFill>
                  <a:srgbClr val="FF0000"/>
                </a:solidFill>
                <a:latin typeface="Calibri" pitchFamily="34" charset="0"/>
                <a:cs typeface="Calibri" pitchFamily="34" charset="0"/>
              </a:rPr>
              <a:t>t_idx.barrier.wait</a:t>
            </a:r>
            <a:r>
              <a:rPr lang="en-US" sz="1600" b="1" dirty="0">
                <a:solidFill>
                  <a:srgbClr val="FF0000"/>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t>
            </a:r>
            <a:r>
              <a:rPr lang="en-US" sz="1600" b="1" dirty="0">
                <a:solidFill>
                  <a:srgbClr val="FF0000"/>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t>
            </a:r>
            <a:r>
              <a:rPr lang="en-US" sz="1600" dirty="0">
                <a:solidFill>
                  <a:schemeClr val="bg1"/>
                </a:solidFill>
                <a:latin typeface="Calibri" pitchFamily="34" charset="0"/>
                <a:cs typeface="Calibri" pitchFamily="34" charset="0"/>
              </a:rPr>
              <a:t>c[</a:t>
            </a:r>
            <a:r>
              <a:rPr lang="en-US" sz="1600" dirty="0" err="1">
                <a:solidFill>
                  <a:schemeClr val="bg1"/>
                </a:solidFill>
                <a:latin typeface="Calibri" pitchFamily="34" charset="0"/>
                <a:cs typeface="Calibri" pitchFamily="34" charset="0"/>
              </a:rPr>
              <a:t>t_idx.global</a:t>
            </a:r>
            <a:r>
              <a:rPr lang="en-US" sz="1600" dirty="0">
                <a:solidFill>
                  <a:schemeClr val="bg1"/>
                </a:solidFill>
                <a:latin typeface="Calibri" pitchFamily="34" charset="0"/>
                <a:cs typeface="Calibri" pitchFamily="34" charset="0"/>
              </a:rPr>
              <a:t>] = sum</a:t>
            </a:r>
            <a:r>
              <a:rPr lang="en-US" sz="1600" dirty="0">
                <a:solidFill>
                  <a:prstClr val="black"/>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 );</a:t>
            </a:r>
          </a:p>
          <a:p>
            <a:pPr defTabSz="914249"/>
            <a:r>
              <a:rPr lang="en-US" sz="1600" dirty="0">
                <a:solidFill>
                  <a:prstClr val="black"/>
                </a:solidFill>
                <a:latin typeface="Calibri" pitchFamily="34" charset="0"/>
                <a:cs typeface="Calibri" pitchFamily="34" charset="0"/>
              </a:rPr>
              <a:t>}</a:t>
            </a:r>
          </a:p>
        </p:txBody>
      </p:sp>
      <p:grpSp>
        <p:nvGrpSpPr>
          <p:cNvPr id="7" name="Group 6"/>
          <p:cNvGrpSpPr/>
          <p:nvPr/>
        </p:nvGrpSpPr>
        <p:grpSpPr>
          <a:xfrm>
            <a:off x="10850338" y="3808888"/>
            <a:ext cx="637040" cy="940912"/>
            <a:chOff x="8100391" y="2883675"/>
            <a:chExt cx="637040" cy="940912"/>
          </a:xfrm>
        </p:grpSpPr>
        <p:sp>
          <p:nvSpPr>
            <p:cNvPr id="13" name="TextBox 10"/>
            <p:cNvSpPr txBox="1"/>
            <p:nvPr/>
          </p:nvSpPr>
          <p:spPr>
            <a:xfrm rot="5400000">
              <a:off x="8128476" y="3215631"/>
              <a:ext cx="940912" cy="276999"/>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200" dirty="0">
                  <a:solidFill>
                    <a:srgbClr val="232323"/>
                  </a:solidFill>
                </a:rPr>
                <a:t>Phase  1</a:t>
              </a:r>
            </a:p>
          </p:txBody>
        </p:sp>
        <p:sp>
          <p:nvSpPr>
            <p:cNvPr id="14" name="Left Brace 13"/>
            <p:cNvSpPr/>
            <p:nvPr/>
          </p:nvSpPr>
          <p:spPr>
            <a:xfrm rot="10800000">
              <a:off x="8100391" y="2931790"/>
              <a:ext cx="354759" cy="695858"/>
            </a:xfrm>
            <a:prstGeom prst="lef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a:solidFill>
                  <a:srgbClr val="FFFFFF"/>
                </a:solidFill>
              </a:endParaRPr>
            </a:p>
          </p:txBody>
        </p:sp>
      </p:grpSp>
      <p:grpSp>
        <p:nvGrpSpPr>
          <p:cNvPr id="10" name="Group 9"/>
          <p:cNvGrpSpPr/>
          <p:nvPr/>
        </p:nvGrpSpPr>
        <p:grpSpPr>
          <a:xfrm>
            <a:off x="10850345" y="4624984"/>
            <a:ext cx="650471" cy="912212"/>
            <a:chOff x="8086962" y="3675761"/>
            <a:chExt cx="650469" cy="768196"/>
          </a:xfrm>
        </p:grpSpPr>
        <p:sp>
          <p:nvSpPr>
            <p:cNvPr id="11" name="Left Brace 10"/>
            <p:cNvSpPr/>
            <p:nvPr/>
          </p:nvSpPr>
          <p:spPr>
            <a:xfrm rot="10800000">
              <a:off x="8086962" y="3795888"/>
              <a:ext cx="354759" cy="576062"/>
            </a:xfrm>
            <a:prstGeom prst="lef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a:solidFill>
                  <a:srgbClr val="FFFFFF"/>
                </a:solidFill>
              </a:endParaRPr>
            </a:p>
          </p:txBody>
        </p:sp>
        <p:sp>
          <p:nvSpPr>
            <p:cNvPr id="12" name="TextBox 14"/>
            <p:cNvSpPr txBox="1"/>
            <p:nvPr/>
          </p:nvSpPr>
          <p:spPr>
            <a:xfrm rot="5400000">
              <a:off x="8214834" y="3921360"/>
              <a:ext cx="768196" cy="276998"/>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200" dirty="0">
                  <a:solidFill>
                    <a:srgbClr val="232323"/>
                  </a:solidFill>
                </a:rPr>
                <a:t>Phase  2</a:t>
              </a:r>
            </a:p>
          </p:txBody>
        </p:sp>
      </p:grpSp>
      <p:sp>
        <p:nvSpPr>
          <p:cNvPr id="15" name="Rectangle 14"/>
          <p:cNvSpPr/>
          <p:nvPr/>
        </p:nvSpPr>
        <p:spPr bwMode="auto">
          <a:xfrm>
            <a:off x="6805427" y="2819400"/>
            <a:ext cx="4875530" cy="298563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r>
              <a:rPr lang="en-US" sz="2900" dirty="0">
                <a:solidFill>
                  <a:schemeClr val="bg1"/>
                </a:solidFill>
              </a:rPr>
              <a:t>imagine the code here</a:t>
            </a:r>
          </a:p>
        </p:txBody>
      </p:sp>
    </p:spTree>
    <p:extLst>
      <p:ext uri="{BB962C8B-B14F-4D97-AF65-F5344CB8AC3E}">
        <p14:creationId xmlns:p14="http://schemas.microsoft.com/office/powerpoint/2010/main" val="729361608"/>
      </p:ext>
    </p:extLst>
  </p:cSld>
  <p:clrMapOvr>
    <a:masterClrMapping/>
  </p:clrMapOvr>
  <mc:AlternateContent xmlns:mc="http://schemas.openxmlformats.org/markup-compatibility/2006" xmlns:p14="http://schemas.microsoft.com/office/powerpoint/2010/main">
    <mc:Choice Requires="p14">
      <p:transition spd="med" p14:dur="700" advTm="120000">
        <p:fade/>
      </p:transition>
    </mc:Choice>
    <mc:Fallback xmlns="">
      <p:transition spd="med" advTm="120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52403"/>
            <a:ext cx="11149013" cy="609399"/>
          </a:xfrm>
        </p:spPr>
        <p:txBody>
          <a:bodyPr/>
          <a:lstStyle/>
          <a:p>
            <a:r>
              <a:rPr lang="en-US" dirty="0" smtClean="0"/>
              <a:t>Example: Matrix Multiplication (tiled) – part 2</a:t>
            </a:r>
            <a:endParaRPr lang="en-US" dirty="0"/>
          </a:p>
        </p:txBody>
      </p:sp>
      <p:sp>
        <p:nvSpPr>
          <p:cNvPr id="8" name="Rectangle 7"/>
          <p:cNvSpPr/>
          <p:nvPr/>
        </p:nvSpPr>
        <p:spPr bwMode="auto">
          <a:xfrm>
            <a:off x="135589" y="838203"/>
            <a:ext cx="5852160" cy="5786103"/>
          </a:xfrm>
          <a:prstGeom prst="rect">
            <a:avLst/>
          </a:prstGeom>
          <a:solidFill>
            <a:schemeClr val="tx1"/>
          </a:solidFill>
        </p:spPr>
        <p:txBody>
          <a:bodyPr wrap="square" lIns="121797" tIns="60899" rIns="121797" bIns="60899" rtlCol="0">
            <a:spAutoFit/>
          </a:bodyPr>
          <a:lstStyle/>
          <a:p>
            <a:pPr defTabSz="914249"/>
            <a:r>
              <a:rPr lang="en-US" sz="1600" dirty="0">
                <a:solidFill>
                  <a:prstClr val="black"/>
                </a:solidFill>
                <a:latin typeface="Calibri" pitchFamily="34" charset="0"/>
                <a:cs typeface="Calibri" pitchFamily="34" charset="0"/>
              </a:rPr>
              <a:t>void </a:t>
            </a:r>
            <a:r>
              <a:rPr lang="en-US" sz="1600" dirty="0" err="1">
                <a:solidFill>
                  <a:prstClr val="black"/>
                </a:solidFill>
                <a:latin typeface="Calibri" pitchFamily="34" charset="0"/>
                <a:cs typeface="Calibri" pitchFamily="34" charset="0"/>
              </a:rPr>
              <a:t>MatrixMultSimple</a:t>
            </a:r>
            <a:r>
              <a:rPr lang="en-US" sz="1600" dirty="0">
                <a:solidFill>
                  <a:prstClr val="black"/>
                </a:solidFill>
                <a:latin typeface="Calibri" pitchFamily="34" charset="0"/>
                <a:cs typeface="Calibri" pitchFamily="34" charset="0"/>
              </a:rPr>
              <a:t>(vector&lt;float&gt;&amp; </a:t>
            </a:r>
            <a:r>
              <a:rPr lang="en-US" sz="1600" dirty="0" err="1">
                <a:solidFill>
                  <a:prstClr val="black"/>
                </a:solidFill>
                <a:latin typeface="Calibri" pitchFamily="34" charset="0"/>
                <a:cs typeface="Calibri" pitchFamily="34" charset="0"/>
              </a:rPr>
              <a:t>vC</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vector&lt;float&gt;&amp; </a:t>
            </a:r>
            <a:r>
              <a:rPr lang="en-US" sz="1600" dirty="0" err="1">
                <a:solidFill>
                  <a:prstClr val="black"/>
                </a:solidFill>
                <a:latin typeface="Calibri" pitchFamily="34" charset="0"/>
                <a:cs typeface="Calibri" pitchFamily="34" charset="0"/>
              </a:rPr>
              <a:t>vA</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vector&lt;float&gt;&amp; </a:t>
            </a:r>
            <a:r>
              <a:rPr lang="en-US" sz="1600" dirty="0" err="1">
                <a:solidFill>
                  <a:prstClr val="black"/>
                </a:solidFill>
                <a:latin typeface="Calibri" pitchFamily="34" charset="0"/>
                <a:cs typeface="Calibri" pitchFamily="34" charset="0"/>
              </a:rPr>
              <a:t>vB</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M,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N,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W )</a:t>
            </a:r>
          </a:p>
          <a:p>
            <a:pPr defTabSz="914249"/>
            <a:r>
              <a:rPr lang="en-US" sz="1600" dirty="0">
                <a:solidFill>
                  <a:prstClr val="black"/>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t>
            </a:r>
            <a:r>
              <a:rPr lang="en-US" sz="1600" dirty="0">
                <a:solidFill>
                  <a:schemeClr val="bg1"/>
                </a:solidFill>
                <a:latin typeface="Calibri" pitchFamily="34" charset="0"/>
                <a:cs typeface="Calibri" pitchFamily="34" charset="0"/>
              </a:rPr>
              <a:t>static </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TS = 16;</a:t>
            </a:r>
          </a:p>
          <a:p>
            <a:pPr defTabSz="914249"/>
            <a:r>
              <a:rPr lang="en-US" sz="1600" dirty="0">
                <a:solidFill>
                  <a:prstClr val="black"/>
                </a:solidFill>
                <a:latin typeface="Calibri" pitchFamily="34" charset="0"/>
                <a:cs typeface="Calibri" pitchFamily="34" charset="0"/>
              </a:rPr>
              <a:t>    array_view&lt;</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float,2&gt; a(M, W, </a:t>
            </a:r>
            <a:r>
              <a:rPr lang="en-US" sz="1600" dirty="0" err="1">
                <a:solidFill>
                  <a:prstClr val="black"/>
                </a:solidFill>
                <a:latin typeface="Calibri" pitchFamily="34" charset="0"/>
                <a:cs typeface="Calibri" pitchFamily="34" charset="0"/>
              </a:rPr>
              <a:t>vA</a:t>
            </a:r>
            <a:r>
              <a:rPr lang="en-US" sz="1600" dirty="0">
                <a:solidFill>
                  <a:prstClr val="black"/>
                </a:solidFill>
                <a:latin typeface="Calibri" pitchFamily="34" charset="0"/>
                <a:cs typeface="Calibri" pitchFamily="34" charset="0"/>
              </a:rPr>
              <a:t>), b(W, N, </a:t>
            </a:r>
            <a:r>
              <a:rPr lang="en-US" sz="1600" dirty="0" err="1">
                <a:solidFill>
                  <a:prstClr val="black"/>
                </a:solidFill>
                <a:latin typeface="Calibri" pitchFamily="34" charset="0"/>
                <a:cs typeface="Calibri" pitchFamily="34" charset="0"/>
              </a:rPr>
              <a:t>vB</a:t>
            </a:r>
            <a:r>
              <a:rPr lang="en-US" sz="1600" dirty="0">
                <a:solidFill>
                  <a:prstClr val="black"/>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array_view&lt;float,2&gt; c(</a:t>
            </a:r>
            <a:r>
              <a:rPr lang="en-US" sz="1600" dirty="0" err="1">
                <a:solidFill>
                  <a:prstClr val="black"/>
                </a:solidFill>
                <a:latin typeface="Calibri" pitchFamily="34" charset="0"/>
                <a:cs typeface="Calibri" pitchFamily="34" charset="0"/>
              </a:rPr>
              <a:t>M,N,vC</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c.discard_data</a:t>
            </a:r>
            <a:r>
              <a:rPr lang="en-US" sz="1600" dirty="0">
                <a:solidFill>
                  <a:prstClr val="black"/>
                </a:solidFill>
                <a:latin typeface="Calibri" pitchFamily="34" charset="0"/>
                <a:cs typeface="Calibri" pitchFamily="34" charset="0"/>
              </a:rPr>
              <a:t>();        </a:t>
            </a:r>
          </a:p>
          <a:p>
            <a:pPr defTabSz="914249"/>
            <a:r>
              <a:rPr lang="en-US" sz="1600" dirty="0">
                <a:solidFill>
                  <a:prstClr val="black"/>
                </a:solidFill>
                <a:latin typeface="Calibri" pitchFamily="34" charset="0"/>
                <a:cs typeface="Calibri" pitchFamily="34" charset="0"/>
              </a:rPr>
              <a:t>    </a:t>
            </a:r>
            <a:r>
              <a:rPr lang="en-US" sz="1600" dirty="0">
                <a:solidFill>
                  <a:schemeClr val="bg1"/>
                </a:solidFill>
                <a:latin typeface="Calibri" pitchFamily="34" charset="0"/>
                <a:cs typeface="Calibri" pitchFamily="34" charset="0"/>
              </a:rPr>
              <a:t>parallel_for_each(</a:t>
            </a:r>
            <a:r>
              <a:rPr lang="en-US" sz="1600" dirty="0" err="1">
                <a:solidFill>
                  <a:schemeClr val="bg1"/>
                </a:solidFill>
                <a:latin typeface="Calibri" pitchFamily="34" charset="0"/>
                <a:cs typeface="Calibri" pitchFamily="34" charset="0"/>
              </a:rPr>
              <a:t>c.extent.tile</a:t>
            </a:r>
            <a:r>
              <a:rPr lang="en-US" sz="1600" dirty="0">
                <a:solidFill>
                  <a:schemeClr val="bg1"/>
                </a:solidFill>
                <a:latin typeface="Calibri" pitchFamily="34" charset="0"/>
                <a:cs typeface="Calibri" pitchFamily="34" charset="0"/>
              </a:rPr>
              <a:t>&lt; TS, TS &gt;(), </a:t>
            </a:r>
          </a:p>
          <a:p>
            <a:pPr defTabSz="914249"/>
            <a:r>
              <a:rPr lang="en-US" sz="1600" dirty="0">
                <a:solidFill>
                  <a:schemeClr val="bg1"/>
                </a:solidFill>
                <a:latin typeface="Calibri" pitchFamily="34" charset="0"/>
                <a:cs typeface="Calibri" pitchFamily="34" charset="0"/>
              </a:rPr>
              <a:t>        [=] (tiled_index&lt; TS, TS&gt; </a:t>
            </a:r>
            <a:r>
              <a:rPr lang="en-US" sz="1600" dirty="0" err="1">
                <a:solidFill>
                  <a:schemeClr val="bg1"/>
                </a:solidFill>
                <a:latin typeface="Calibri" pitchFamily="34" charset="0"/>
                <a:cs typeface="Calibri" pitchFamily="34" charset="0"/>
              </a:rPr>
              <a:t>t_idx</a:t>
            </a:r>
            <a:r>
              <a:rPr lang="en-US" sz="1600" dirty="0">
                <a:solidFill>
                  <a:schemeClr val="bg1"/>
                </a:solidFill>
                <a:latin typeface="Calibri" pitchFamily="34" charset="0"/>
                <a:cs typeface="Calibri" pitchFamily="34" charset="0"/>
              </a:rPr>
              <a:t>) restrict(amp)  {</a:t>
            </a:r>
          </a:p>
          <a:p>
            <a:pPr defTabSz="914249"/>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row = </a:t>
            </a:r>
            <a:r>
              <a:rPr lang="en-US" sz="1600" dirty="0" err="1">
                <a:solidFill>
                  <a:schemeClr val="bg1"/>
                </a:solidFill>
                <a:latin typeface="Calibri" pitchFamily="34" charset="0"/>
                <a:cs typeface="Calibri" pitchFamily="34" charset="0"/>
              </a:rPr>
              <a:t>t_idx.global</a:t>
            </a:r>
            <a:r>
              <a:rPr lang="en-US" sz="1600" dirty="0">
                <a:solidFill>
                  <a:schemeClr val="bg1"/>
                </a:solidFill>
                <a:latin typeface="Calibri" pitchFamily="34" charset="0"/>
                <a:cs typeface="Calibri" pitchFamily="34" charset="0"/>
              </a:rPr>
              <a:t>[0];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col = </a:t>
            </a:r>
            <a:r>
              <a:rPr lang="en-US" sz="1600" dirty="0" err="1">
                <a:solidFill>
                  <a:schemeClr val="bg1"/>
                </a:solidFill>
                <a:latin typeface="Calibri" pitchFamily="34" charset="0"/>
                <a:cs typeface="Calibri" pitchFamily="34" charset="0"/>
              </a:rPr>
              <a:t>t_idx.global</a:t>
            </a:r>
            <a:r>
              <a:rPr lang="en-US" sz="1600" dirty="0">
                <a:solidFill>
                  <a:schemeClr val="bg1"/>
                </a:solidFill>
                <a:latin typeface="Calibri" pitchFamily="34" charset="0"/>
                <a:cs typeface="Calibri" pitchFamily="34" charset="0"/>
              </a:rPr>
              <a:t>[1];</a:t>
            </a:r>
          </a:p>
          <a:p>
            <a:pPr defTabSz="914249"/>
            <a:r>
              <a:rPr lang="en-US" sz="1600" dirty="0">
                <a:solidFill>
                  <a:prstClr val="black"/>
                </a:solidFill>
                <a:latin typeface="Calibri" pitchFamily="34" charset="0"/>
                <a:cs typeface="Calibri" pitchFamily="34" charset="0"/>
              </a:rPr>
              <a:t>            </a:t>
            </a:r>
          </a:p>
          <a:p>
            <a:pPr defTabSz="914249"/>
            <a:r>
              <a:rPr lang="en-US" sz="1600" dirty="0">
                <a:solidFill>
                  <a:prstClr val="black"/>
                </a:solidFill>
                <a:latin typeface="Calibri" pitchFamily="34" charset="0"/>
                <a:cs typeface="Calibri" pitchFamily="34" charset="0"/>
              </a:rPr>
              <a:t>            float sum = 0.0f;</a:t>
            </a:r>
          </a:p>
          <a:p>
            <a:pPr defTabSz="914249"/>
            <a:endParaRPr lang="en-US" sz="1600" dirty="0">
              <a:solidFill>
                <a:prstClr val="black"/>
              </a:solidFill>
              <a:latin typeface="Calibri" pitchFamily="34" charset="0"/>
              <a:cs typeface="Calibri" pitchFamily="34" charset="0"/>
            </a:endParaRPr>
          </a:p>
          <a:p>
            <a:pPr defTabSz="914249"/>
            <a:endParaRPr lang="en-US" sz="1600" dirty="0">
              <a:solidFill>
                <a:prstClr val="black"/>
              </a:solidFill>
              <a:latin typeface="Calibri" pitchFamily="34" charset="0"/>
              <a:cs typeface="Calibri" pitchFamily="34" charset="0"/>
            </a:endParaRPr>
          </a:p>
          <a:p>
            <a:pPr defTabSz="914249"/>
            <a:endParaRPr lang="en-US" sz="1600" dirty="0">
              <a:solidFill>
                <a:prstClr val="black"/>
              </a:solidFill>
              <a:latin typeface="Calibri" pitchFamily="34" charset="0"/>
              <a:cs typeface="Calibri" pitchFamily="34" charset="0"/>
            </a:endParaRPr>
          </a:p>
          <a:p>
            <a:pPr defTabSz="914249"/>
            <a:endParaRPr lang="en-US" sz="1600" dirty="0">
              <a:solidFill>
                <a:prstClr val="black"/>
              </a:solidFill>
              <a:latin typeface="Calibri" pitchFamily="34" charset="0"/>
              <a:cs typeface="Calibri" pitchFamily="34" charset="0"/>
            </a:endParaRPr>
          </a:p>
          <a:p>
            <a:pPr defTabSz="914249"/>
            <a:endParaRPr lang="en-US" sz="1600" dirty="0">
              <a:solidFill>
                <a:prstClr val="black"/>
              </a:solidFill>
              <a:latin typeface="Calibri" pitchFamily="34" charset="0"/>
              <a:cs typeface="Calibri" pitchFamily="34" charset="0"/>
            </a:endParaRPr>
          </a:p>
          <a:p>
            <a:pPr defTabSz="914249"/>
            <a:r>
              <a:rPr lang="en-US" sz="1600" dirty="0">
                <a:solidFill>
                  <a:prstClr val="black"/>
                </a:solidFill>
                <a:latin typeface="Calibri" pitchFamily="34" charset="0"/>
                <a:cs typeface="Calibri" pitchFamily="34" charset="0"/>
              </a:rPr>
              <a:t>            for(</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k = 0; k &lt; W; k++)</a:t>
            </a:r>
          </a:p>
          <a:p>
            <a:pPr defTabSz="914249"/>
            <a:r>
              <a:rPr lang="en-US" sz="1600" dirty="0">
                <a:solidFill>
                  <a:prstClr val="black"/>
                </a:solidFill>
                <a:latin typeface="Calibri" pitchFamily="34" charset="0"/>
                <a:cs typeface="Calibri" pitchFamily="34" charset="0"/>
              </a:rPr>
              <a:t>                sum += a(row, k) * b(k, col);</a:t>
            </a:r>
          </a:p>
          <a:p>
            <a:pPr defTabSz="914249"/>
            <a:r>
              <a:rPr lang="en-US" sz="1600" dirty="0">
                <a:solidFill>
                  <a:prstClr val="black"/>
                </a:solidFill>
                <a:latin typeface="Calibri" pitchFamily="34" charset="0"/>
                <a:cs typeface="Calibri" pitchFamily="34" charset="0"/>
              </a:rPr>
              <a:t>    </a:t>
            </a:r>
          </a:p>
          <a:p>
            <a:pPr defTabSz="914249"/>
            <a:endParaRPr lang="en-US" sz="1600" dirty="0">
              <a:solidFill>
                <a:prstClr val="black"/>
              </a:solidFill>
              <a:latin typeface="Calibri" pitchFamily="34" charset="0"/>
              <a:cs typeface="Calibri" pitchFamily="34" charset="0"/>
            </a:endParaRPr>
          </a:p>
          <a:p>
            <a:pPr defTabSz="914249"/>
            <a:r>
              <a:rPr lang="en-US" sz="1600" dirty="0">
                <a:solidFill>
                  <a:prstClr val="black"/>
                </a:solidFill>
                <a:latin typeface="Calibri" pitchFamily="34" charset="0"/>
                <a:cs typeface="Calibri" pitchFamily="34" charset="0"/>
              </a:rPr>
              <a:t>            </a:t>
            </a:r>
            <a:r>
              <a:rPr lang="en-US" sz="1600" dirty="0">
                <a:solidFill>
                  <a:schemeClr val="bg1"/>
                </a:solidFill>
                <a:latin typeface="Calibri" pitchFamily="34" charset="0"/>
                <a:cs typeface="Calibri" pitchFamily="34" charset="0"/>
              </a:rPr>
              <a:t>c[</a:t>
            </a:r>
            <a:r>
              <a:rPr lang="en-US" sz="1600" dirty="0" err="1">
                <a:solidFill>
                  <a:schemeClr val="bg1"/>
                </a:solidFill>
                <a:latin typeface="Calibri" pitchFamily="34" charset="0"/>
                <a:cs typeface="Calibri" pitchFamily="34" charset="0"/>
              </a:rPr>
              <a:t>t_idx.global</a:t>
            </a:r>
            <a:r>
              <a:rPr lang="en-US" sz="1600" dirty="0">
                <a:solidFill>
                  <a:schemeClr val="bg1"/>
                </a:solidFill>
                <a:latin typeface="Calibri" pitchFamily="34" charset="0"/>
                <a:cs typeface="Calibri" pitchFamily="34" charset="0"/>
              </a:rPr>
              <a:t>] = sum</a:t>
            </a:r>
            <a:r>
              <a:rPr lang="en-US" sz="1600" dirty="0">
                <a:solidFill>
                  <a:prstClr val="black"/>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 );</a:t>
            </a:r>
          </a:p>
          <a:p>
            <a:pPr defTabSz="914249"/>
            <a:r>
              <a:rPr lang="en-US" sz="1600" dirty="0">
                <a:solidFill>
                  <a:prstClr val="black"/>
                </a:solidFill>
                <a:latin typeface="Calibri" pitchFamily="34" charset="0"/>
                <a:cs typeface="Calibri" pitchFamily="34" charset="0"/>
              </a:rPr>
              <a:t>}</a:t>
            </a:r>
          </a:p>
        </p:txBody>
      </p:sp>
      <p:sp>
        <p:nvSpPr>
          <p:cNvPr id="9" name="Rectangle 8"/>
          <p:cNvSpPr/>
          <p:nvPr/>
        </p:nvSpPr>
        <p:spPr bwMode="auto">
          <a:xfrm>
            <a:off x="6265861" y="838203"/>
            <a:ext cx="5669281" cy="5786092"/>
          </a:xfrm>
          <a:prstGeom prst="rect">
            <a:avLst/>
          </a:prstGeom>
          <a:solidFill>
            <a:schemeClr val="tx1"/>
          </a:solidFill>
        </p:spPr>
        <p:txBody>
          <a:bodyPr wrap="square" lIns="121797" tIns="60899" rIns="121797" bIns="60899" rtlCol="0">
            <a:spAutoFit/>
          </a:bodyPr>
          <a:lstStyle/>
          <a:p>
            <a:pPr defTabSz="914249"/>
            <a:r>
              <a:rPr lang="en-US" sz="1600" dirty="0">
                <a:solidFill>
                  <a:prstClr val="black"/>
                </a:solidFill>
                <a:latin typeface="Calibri" pitchFamily="34" charset="0"/>
                <a:cs typeface="Calibri" pitchFamily="34" charset="0"/>
              </a:rPr>
              <a:t>void </a:t>
            </a:r>
            <a:r>
              <a:rPr lang="en-US" sz="1600" dirty="0" err="1">
                <a:solidFill>
                  <a:prstClr val="black"/>
                </a:solidFill>
                <a:latin typeface="Calibri" pitchFamily="34" charset="0"/>
                <a:cs typeface="Calibri" pitchFamily="34" charset="0"/>
              </a:rPr>
              <a:t>MatrixMultTiled</a:t>
            </a:r>
            <a:r>
              <a:rPr lang="en-US" sz="1600" dirty="0">
                <a:solidFill>
                  <a:prstClr val="black"/>
                </a:solidFill>
                <a:latin typeface="Calibri" pitchFamily="34" charset="0"/>
                <a:cs typeface="Calibri" pitchFamily="34" charset="0"/>
              </a:rPr>
              <a:t>(vector&lt;float&gt;&amp; </a:t>
            </a:r>
            <a:r>
              <a:rPr lang="en-US" sz="1600" dirty="0" err="1">
                <a:solidFill>
                  <a:prstClr val="black"/>
                </a:solidFill>
                <a:latin typeface="Calibri" pitchFamily="34" charset="0"/>
                <a:cs typeface="Calibri" pitchFamily="34" charset="0"/>
              </a:rPr>
              <a:t>vC</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vector&lt;float&gt;&amp; </a:t>
            </a:r>
            <a:r>
              <a:rPr lang="en-US" sz="1600" dirty="0" err="1">
                <a:solidFill>
                  <a:prstClr val="black"/>
                </a:solidFill>
                <a:latin typeface="Calibri" pitchFamily="34" charset="0"/>
                <a:cs typeface="Calibri" pitchFamily="34" charset="0"/>
              </a:rPr>
              <a:t>vA</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vector&lt;float&gt;&amp; </a:t>
            </a:r>
            <a:r>
              <a:rPr lang="en-US" sz="1600" dirty="0" err="1">
                <a:solidFill>
                  <a:prstClr val="black"/>
                </a:solidFill>
                <a:latin typeface="Calibri" pitchFamily="34" charset="0"/>
                <a:cs typeface="Calibri" pitchFamily="34" charset="0"/>
              </a:rPr>
              <a:t>vB</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M,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N,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W )</a:t>
            </a:r>
          </a:p>
          <a:p>
            <a:pPr defTabSz="914249"/>
            <a:r>
              <a:rPr lang="en-US" sz="1600" dirty="0">
                <a:solidFill>
                  <a:prstClr val="black"/>
                </a:solidFill>
                <a:latin typeface="Calibri" pitchFamily="34" charset="0"/>
                <a:cs typeface="Calibri" pitchFamily="34" charset="0"/>
              </a:rPr>
              <a:t>{</a:t>
            </a:r>
          </a:p>
          <a:p>
            <a:pPr defTabSz="914249"/>
            <a:r>
              <a:rPr lang="en-US" sz="1600" dirty="0">
                <a:solidFill>
                  <a:schemeClr val="bg1"/>
                </a:solidFill>
                <a:latin typeface="Calibri" pitchFamily="34" charset="0"/>
                <a:cs typeface="Calibri" pitchFamily="34" charset="0"/>
              </a:rPr>
              <a:t>    static </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TS = 16;</a:t>
            </a:r>
          </a:p>
          <a:p>
            <a:pPr defTabSz="914249"/>
            <a:r>
              <a:rPr lang="en-US" sz="1600" dirty="0">
                <a:solidFill>
                  <a:prstClr val="black"/>
                </a:solidFill>
                <a:latin typeface="Calibri" pitchFamily="34" charset="0"/>
                <a:cs typeface="Calibri" pitchFamily="34" charset="0"/>
              </a:rPr>
              <a:t>    array_view&lt;</a:t>
            </a:r>
            <a:r>
              <a:rPr lang="en-US" sz="1600" dirty="0" err="1">
                <a:solidFill>
                  <a:prstClr val="black"/>
                </a:solidFill>
                <a:latin typeface="Calibri" pitchFamily="34" charset="0"/>
                <a:cs typeface="Calibri" pitchFamily="34" charset="0"/>
              </a:rPr>
              <a:t>const</a:t>
            </a:r>
            <a:r>
              <a:rPr lang="en-US" sz="1600" dirty="0">
                <a:solidFill>
                  <a:prstClr val="black"/>
                </a:solidFill>
                <a:latin typeface="Calibri" pitchFamily="34" charset="0"/>
                <a:cs typeface="Calibri" pitchFamily="34" charset="0"/>
              </a:rPr>
              <a:t> float,2&gt; a(M, W, </a:t>
            </a:r>
            <a:r>
              <a:rPr lang="en-US" sz="1600" dirty="0" err="1">
                <a:solidFill>
                  <a:prstClr val="black"/>
                </a:solidFill>
                <a:latin typeface="Calibri" pitchFamily="34" charset="0"/>
                <a:cs typeface="Calibri" pitchFamily="34" charset="0"/>
              </a:rPr>
              <a:t>vA</a:t>
            </a:r>
            <a:r>
              <a:rPr lang="en-US" sz="1600" dirty="0">
                <a:solidFill>
                  <a:prstClr val="black"/>
                </a:solidFill>
                <a:latin typeface="Calibri" pitchFamily="34" charset="0"/>
                <a:cs typeface="Calibri" pitchFamily="34" charset="0"/>
              </a:rPr>
              <a:t>), b(W, N, </a:t>
            </a:r>
            <a:r>
              <a:rPr lang="en-US" sz="1600" dirty="0" err="1">
                <a:solidFill>
                  <a:prstClr val="black"/>
                </a:solidFill>
                <a:latin typeface="Calibri" pitchFamily="34" charset="0"/>
                <a:cs typeface="Calibri" pitchFamily="34" charset="0"/>
              </a:rPr>
              <a:t>vB</a:t>
            </a:r>
            <a:r>
              <a:rPr lang="en-US" sz="1600" dirty="0">
                <a:solidFill>
                  <a:prstClr val="black"/>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array_view&lt;float,2&gt; c(</a:t>
            </a:r>
            <a:r>
              <a:rPr lang="en-US" sz="1600" dirty="0" err="1">
                <a:solidFill>
                  <a:prstClr val="black"/>
                </a:solidFill>
                <a:latin typeface="Calibri" pitchFamily="34" charset="0"/>
                <a:cs typeface="Calibri" pitchFamily="34" charset="0"/>
              </a:rPr>
              <a:t>M,N,vC</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c.discard_data</a:t>
            </a:r>
            <a:r>
              <a:rPr lang="en-US" sz="1600" dirty="0">
                <a:solidFill>
                  <a:prstClr val="black"/>
                </a:solidFill>
                <a:latin typeface="Calibri" pitchFamily="34" charset="0"/>
                <a:cs typeface="Calibri" pitchFamily="34" charset="0"/>
              </a:rPr>
              <a:t>();      </a:t>
            </a:r>
          </a:p>
          <a:p>
            <a:pPr defTabSz="914249"/>
            <a:r>
              <a:rPr lang="en-US" sz="1600" dirty="0">
                <a:solidFill>
                  <a:prstClr val="black"/>
                </a:solidFill>
                <a:latin typeface="Calibri" pitchFamily="34" charset="0"/>
                <a:cs typeface="Calibri" pitchFamily="34" charset="0"/>
              </a:rPr>
              <a:t>    </a:t>
            </a:r>
            <a:r>
              <a:rPr lang="en-US" sz="1600" dirty="0">
                <a:solidFill>
                  <a:schemeClr val="bg1"/>
                </a:solidFill>
                <a:latin typeface="Calibri" pitchFamily="34" charset="0"/>
                <a:cs typeface="Calibri" pitchFamily="34" charset="0"/>
              </a:rPr>
              <a:t>parallel_for_each(</a:t>
            </a:r>
            <a:r>
              <a:rPr lang="en-US" sz="1600" dirty="0" err="1">
                <a:solidFill>
                  <a:schemeClr val="bg1"/>
                </a:solidFill>
                <a:latin typeface="Calibri" pitchFamily="34" charset="0"/>
                <a:cs typeface="Calibri" pitchFamily="34" charset="0"/>
              </a:rPr>
              <a:t>c.extent.tile</a:t>
            </a:r>
            <a:r>
              <a:rPr lang="en-US" sz="1600" dirty="0">
                <a:solidFill>
                  <a:schemeClr val="bg1"/>
                </a:solidFill>
                <a:latin typeface="Calibri" pitchFamily="34" charset="0"/>
                <a:cs typeface="Calibri" pitchFamily="34" charset="0"/>
              </a:rPr>
              <a:t>&lt; TS, TS &gt;(), </a:t>
            </a:r>
          </a:p>
          <a:p>
            <a:pPr defTabSz="914249"/>
            <a:r>
              <a:rPr lang="en-US" sz="1600" dirty="0">
                <a:solidFill>
                  <a:schemeClr val="bg1"/>
                </a:solidFill>
                <a:latin typeface="Calibri" pitchFamily="34" charset="0"/>
                <a:cs typeface="Calibri" pitchFamily="34" charset="0"/>
              </a:rPr>
              <a:t>        [=] (tiled_index&lt; TS, TS&gt; </a:t>
            </a:r>
            <a:r>
              <a:rPr lang="en-US" sz="1600" dirty="0" err="1">
                <a:solidFill>
                  <a:schemeClr val="bg1"/>
                </a:solidFill>
                <a:latin typeface="Calibri" pitchFamily="34" charset="0"/>
                <a:cs typeface="Calibri" pitchFamily="34" charset="0"/>
              </a:rPr>
              <a:t>t_idx</a:t>
            </a:r>
            <a:r>
              <a:rPr lang="en-US" sz="1600" dirty="0">
                <a:solidFill>
                  <a:schemeClr val="bg1"/>
                </a:solidFill>
                <a:latin typeface="Calibri" pitchFamily="34" charset="0"/>
                <a:cs typeface="Calibri" pitchFamily="34" charset="0"/>
              </a:rPr>
              <a:t>) restrict(amp)  {</a:t>
            </a:r>
          </a:p>
          <a:p>
            <a:pPr defTabSz="914249"/>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row = </a:t>
            </a:r>
            <a:r>
              <a:rPr lang="en-US" sz="1600" dirty="0" err="1">
                <a:solidFill>
                  <a:prstClr val="black"/>
                </a:solidFill>
                <a:latin typeface="Calibri" pitchFamily="34" charset="0"/>
                <a:cs typeface="Calibri" pitchFamily="34" charset="0"/>
              </a:rPr>
              <a:t>t_idx</a:t>
            </a:r>
            <a:r>
              <a:rPr lang="en-US" sz="1600" b="1" dirty="0" err="1">
                <a:solidFill>
                  <a:srgbClr val="FF0000"/>
                </a:solidFill>
                <a:latin typeface="Calibri" pitchFamily="34" charset="0"/>
                <a:cs typeface="Calibri" pitchFamily="34" charset="0"/>
              </a:rPr>
              <a:t>.local</a:t>
            </a:r>
            <a:r>
              <a:rPr lang="en-US" sz="1600" dirty="0">
                <a:solidFill>
                  <a:prstClr val="black"/>
                </a:solidFill>
                <a:latin typeface="Calibri" pitchFamily="34" charset="0"/>
                <a:cs typeface="Calibri" pitchFamily="34" charset="0"/>
              </a:rPr>
              <a:t>[0];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col = </a:t>
            </a:r>
            <a:r>
              <a:rPr lang="en-US" sz="1600" dirty="0" err="1">
                <a:solidFill>
                  <a:prstClr val="black"/>
                </a:solidFill>
                <a:latin typeface="Calibri" pitchFamily="34" charset="0"/>
                <a:cs typeface="Calibri" pitchFamily="34" charset="0"/>
              </a:rPr>
              <a:t>t_idx</a:t>
            </a:r>
            <a:r>
              <a:rPr lang="en-US" sz="1600" b="1" dirty="0" err="1">
                <a:solidFill>
                  <a:srgbClr val="FF0000"/>
                </a:solidFill>
                <a:latin typeface="Calibri" pitchFamily="34" charset="0"/>
                <a:cs typeface="Calibri" pitchFamily="34" charset="0"/>
              </a:rPr>
              <a:t>.local</a:t>
            </a:r>
            <a:r>
              <a:rPr lang="en-US" sz="1600" dirty="0">
                <a:solidFill>
                  <a:prstClr val="black"/>
                </a:solidFill>
                <a:latin typeface="Calibri" pitchFamily="34" charset="0"/>
                <a:cs typeface="Calibri" pitchFamily="34" charset="0"/>
              </a:rPr>
              <a:t>[1];</a:t>
            </a:r>
          </a:p>
          <a:p>
            <a:pPr defTabSz="914249"/>
            <a:r>
              <a:rPr lang="en-US" sz="1600" b="1" dirty="0">
                <a:solidFill>
                  <a:srgbClr val="FF0000"/>
                </a:solidFill>
                <a:latin typeface="Calibri" pitchFamily="34" charset="0"/>
                <a:cs typeface="Calibri" pitchFamily="34" charset="0"/>
              </a:rPr>
              <a:t>            tile_static float </a:t>
            </a:r>
            <a:r>
              <a:rPr lang="en-US" sz="1600" b="1" dirty="0" err="1">
                <a:solidFill>
                  <a:srgbClr val="FF0000"/>
                </a:solidFill>
                <a:latin typeface="Calibri" pitchFamily="34" charset="0"/>
                <a:cs typeface="Calibri" pitchFamily="34" charset="0"/>
              </a:rPr>
              <a:t>locA</a:t>
            </a:r>
            <a:r>
              <a:rPr lang="en-US" sz="1600" b="1" dirty="0">
                <a:solidFill>
                  <a:srgbClr val="FF0000"/>
                </a:solidFill>
                <a:latin typeface="Calibri" pitchFamily="34" charset="0"/>
                <a:cs typeface="Calibri" pitchFamily="34" charset="0"/>
              </a:rPr>
              <a:t>[TS][TS], </a:t>
            </a:r>
            <a:r>
              <a:rPr lang="en-US" sz="1600" b="1" dirty="0" err="1">
                <a:solidFill>
                  <a:srgbClr val="FF0000"/>
                </a:solidFill>
                <a:latin typeface="Calibri" pitchFamily="34" charset="0"/>
                <a:cs typeface="Calibri" pitchFamily="34" charset="0"/>
              </a:rPr>
              <a:t>locB</a:t>
            </a:r>
            <a:r>
              <a:rPr lang="en-US" sz="1600" b="1" dirty="0">
                <a:solidFill>
                  <a:srgbClr val="FF0000"/>
                </a:solidFill>
                <a:latin typeface="Calibri" pitchFamily="34" charset="0"/>
                <a:cs typeface="Calibri" pitchFamily="34" charset="0"/>
              </a:rPr>
              <a:t>[TS][TS];</a:t>
            </a:r>
            <a:endParaRPr lang="en-US" sz="1600" dirty="0">
              <a:solidFill>
                <a:prstClr val="black"/>
              </a:solidFill>
              <a:latin typeface="Calibri" pitchFamily="34" charset="0"/>
              <a:cs typeface="Calibri" pitchFamily="34" charset="0"/>
            </a:endParaRPr>
          </a:p>
          <a:p>
            <a:pPr defTabSz="914249"/>
            <a:r>
              <a:rPr lang="en-US" sz="1600" dirty="0">
                <a:solidFill>
                  <a:prstClr val="black"/>
                </a:solidFill>
                <a:latin typeface="Calibri" pitchFamily="34" charset="0"/>
                <a:cs typeface="Calibri" pitchFamily="34" charset="0"/>
              </a:rPr>
              <a:t>            float sum = 0.0f;</a:t>
            </a:r>
          </a:p>
          <a:p>
            <a:pPr defTabSz="914249"/>
            <a:r>
              <a:rPr lang="en-US" sz="1600" b="1" dirty="0">
                <a:solidFill>
                  <a:srgbClr val="FF0000"/>
                </a:solidFill>
                <a:latin typeface="Calibri" pitchFamily="34" charset="0"/>
                <a:cs typeface="Calibri" pitchFamily="34" charset="0"/>
              </a:rPr>
              <a:t>            for (</a:t>
            </a:r>
            <a:r>
              <a:rPr lang="en-US" sz="1600" b="1" dirty="0" err="1">
                <a:solidFill>
                  <a:srgbClr val="FF0000"/>
                </a:solidFill>
                <a:latin typeface="Calibri" pitchFamily="34" charset="0"/>
                <a:cs typeface="Calibri" pitchFamily="34" charset="0"/>
              </a:rPr>
              <a:t>int</a:t>
            </a:r>
            <a:r>
              <a:rPr lang="en-US" sz="1600" b="1" dirty="0">
                <a:solidFill>
                  <a:srgbClr val="FF0000"/>
                </a:solidFill>
                <a:latin typeface="Calibri" pitchFamily="34" charset="0"/>
                <a:cs typeface="Calibri" pitchFamily="34" charset="0"/>
              </a:rPr>
              <a:t> </a:t>
            </a:r>
            <a:r>
              <a:rPr lang="en-US" sz="1600" b="1" dirty="0" err="1">
                <a:solidFill>
                  <a:srgbClr val="FF0000"/>
                </a:solidFill>
                <a:latin typeface="Calibri" pitchFamily="34" charset="0"/>
                <a:cs typeface="Calibri" pitchFamily="34" charset="0"/>
              </a:rPr>
              <a:t>i</a:t>
            </a:r>
            <a:r>
              <a:rPr lang="en-US" sz="1600" b="1" dirty="0">
                <a:solidFill>
                  <a:srgbClr val="FF0000"/>
                </a:solidFill>
                <a:latin typeface="Calibri" pitchFamily="34" charset="0"/>
                <a:cs typeface="Calibri" pitchFamily="34" charset="0"/>
              </a:rPr>
              <a:t> = 0; </a:t>
            </a:r>
            <a:r>
              <a:rPr lang="en-US" sz="1600" b="1" dirty="0" err="1">
                <a:solidFill>
                  <a:srgbClr val="FF0000"/>
                </a:solidFill>
                <a:latin typeface="Calibri" pitchFamily="34" charset="0"/>
                <a:cs typeface="Calibri" pitchFamily="34" charset="0"/>
              </a:rPr>
              <a:t>i</a:t>
            </a:r>
            <a:r>
              <a:rPr lang="en-US" sz="1600" b="1" dirty="0">
                <a:solidFill>
                  <a:srgbClr val="FF0000"/>
                </a:solidFill>
                <a:latin typeface="Calibri" pitchFamily="34" charset="0"/>
                <a:cs typeface="Calibri" pitchFamily="34" charset="0"/>
              </a:rPr>
              <a:t> &lt; W; </a:t>
            </a:r>
            <a:r>
              <a:rPr lang="en-US" sz="1600" b="1" dirty="0" err="1">
                <a:solidFill>
                  <a:srgbClr val="FF0000"/>
                </a:solidFill>
                <a:latin typeface="Calibri" pitchFamily="34" charset="0"/>
                <a:cs typeface="Calibri" pitchFamily="34" charset="0"/>
              </a:rPr>
              <a:t>i</a:t>
            </a:r>
            <a:r>
              <a:rPr lang="en-US" sz="1600" b="1" dirty="0">
                <a:solidFill>
                  <a:srgbClr val="FF0000"/>
                </a:solidFill>
                <a:latin typeface="Calibri" pitchFamily="34" charset="0"/>
                <a:cs typeface="Calibri" pitchFamily="34" charset="0"/>
              </a:rPr>
              <a:t> += TS) {                </a:t>
            </a:r>
          </a:p>
          <a:p>
            <a:pPr defTabSz="914249"/>
            <a:r>
              <a:rPr lang="en-US" sz="1600" b="1" dirty="0">
                <a:solidFill>
                  <a:srgbClr val="FF0000"/>
                </a:solidFill>
                <a:latin typeface="Calibri" pitchFamily="34" charset="0"/>
                <a:cs typeface="Calibri" pitchFamily="34" charset="0"/>
              </a:rPr>
              <a:t>                </a:t>
            </a:r>
            <a:r>
              <a:rPr lang="en-US" sz="1600" b="1" dirty="0" err="1">
                <a:solidFill>
                  <a:srgbClr val="FF0000"/>
                </a:solidFill>
                <a:latin typeface="Calibri" pitchFamily="34" charset="0"/>
                <a:cs typeface="Calibri" pitchFamily="34" charset="0"/>
              </a:rPr>
              <a:t>locA</a:t>
            </a:r>
            <a:r>
              <a:rPr lang="en-US" sz="1600" b="1" dirty="0">
                <a:solidFill>
                  <a:srgbClr val="FF0000"/>
                </a:solidFill>
                <a:latin typeface="Calibri" pitchFamily="34" charset="0"/>
                <a:cs typeface="Calibri" pitchFamily="34" charset="0"/>
              </a:rPr>
              <a:t>[row][col] = a(</a:t>
            </a:r>
            <a:r>
              <a:rPr lang="en-US" sz="1600" b="1" dirty="0" err="1">
                <a:solidFill>
                  <a:srgbClr val="FF0000"/>
                </a:solidFill>
                <a:latin typeface="Calibri" pitchFamily="34" charset="0"/>
                <a:cs typeface="Calibri" pitchFamily="34" charset="0"/>
              </a:rPr>
              <a:t>t_idx.global</a:t>
            </a:r>
            <a:r>
              <a:rPr lang="en-US" sz="1600" b="1" dirty="0">
                <a:solidFill>
                  <a:srgbClr val="FF0000"/>
                </a:solidFill>
                <a:latin typeface="Calibri" pitchFamily="34" charset="0"/>
                <a:cs typeface="Calibri" pitchFamily="34" charset="0"/>
              </a:rPr>
              <a:t>[0], col + </a:t>
            </a:r>
            <a:r>
              <a:rPr lang="en-US" sz="1600" b="1" dirty="0" err="1">
                <a:solidFill>
                  <a:srgbClr val="FF0000"/>
                </a:solidFill>
                <a:latin typeface="Calibri" pitchFamily="34" charset="0"/>
                <a:cs typeface="Calibri" pitchFamily="34" charset="0"/>
              </a:rPr>
              <a:t>i</a:t>
            </a:r>
            <a:r>
              <a:rPr lang="en-US" sz="1600" b="1" dirty="0">
                <a:solidFill>
                  <a:srgbClr val="FF0000"/>
                </a:solidFill>
                <a:latin typeface="Calibri" pitchFamily="34" charset="0"/>
                <a:cs typeface="Calibri" pitchFamily="34" charset="0"/>
              </a:rPr>
              <a:t>);</a:t>
            </a:r>
          </a:p>
          <a:p>
            <a:pPr defTabSz="914249"/>
            <a:r>
              <a:rPr lang="en-US" sz="1600" b="1" dirty="0">
                <a:solidFill>
                  <a:srgbClr val="FF0000"/>
                </a:solidFill>
                <a:latin typeface="Calibri" pitchFamily="34" charset="0"/>
                <a:cs typeface="Calibri" pitchFamily="34" charset="0"/>
              </a:rPr>
              <a:t>                </a:t>
            </a:r>
            <a:r>
              <a:rPr lang="pt-BR" sz="1600" b="1" dirty="0">
                <a:solidFill>
                  <a:srgbClr val="FF0000"/>
                </a:solidFill>
                <a:latin typeface="Calibri" pitchFamily="34" charset="0"/>
                <a:cs typeface="Calibri" pitchFamily="34" charset="0"/>
              </a:rPr>
              <a:t>locB[row][col] = b(row + i, </a:t>
            </a:r>
            <a:r>
              <a:rPr lang="en-US" sz="1600" b="1" dirty="0" err="1">
                <a:solidFill>
                  <a:srgbClr val="FF0000"/>
                </a:solidFill>
                <a:latin typeface="Calibri" pitchFamily="34" charset="0"/>
                <a:cs typeface="Calibri" pitchFamily="34" charset="0"/>
              </a:rPr>
              <a:t>t_idx.global</a:t>
            </a:r>
            <a:r>
              <a:rPr lang="en-US" sz="1600" b="1" dirty="0">
                <a:solidFill>
                  <a:srgbClr val="FF0000"/>
                </a:solidFill>
                <a:latin typeface="Calibri" pitchFamily="34" charset="0"/>
                <a:cs typeface="Calibri" pitchFamily="34" charset="0"/>
              </a:rPr>
              <a:t>[1]</a:t>
            </a:r>
            <a:r>
              <a:rPr lang="pt-BR" sz="1600" b="1" dirty="0">
                <a:solidFill>
                  <a:srgbClr val="FF0000"/>
                </a:solidFill>
                <a:latin typeface="Calibri" pitchFamily="34" charset="0"/>
                <a:cs typeface="Calibri" pitchFamily="34" charset="0"/>
              </a:rPr>
              <a:t>);</a:t>
            </a:r>
          </a:p>
          <a:p>
            <a:pPr defTabSz="914249"/>
            <a:r>
              <a:rPr lang="en-US" sz="1600" b="1" dirty="0">
                <a:solidFill>
                  <a:srgbClr val="FF0000"/>
                </a:solidFill>
                <a:latin typeface="Calibri" pitchFamily="34" charset="0"/>
                <a:cs typeface="Calibri" pitchFamily="34" charset="0"/>
              </a:rPr>
              <a:t>                </a:t>
            </a:r>
            <a:r>
              <a:rPr lang="en-US" sz="1600" b="1" dirty="0" err="1">
                <a:solidFill>
                  <a:srgbClr val="FF0000"/>
                </a:solidFill>
                <a:latin typeface="Calibri" pitchFamily="34" charset="0"/>
                <a:cs typeface="Calibri" pitchFamily="34" charset="0"/>
              </a:rPr>
              <a:t>t_idx.barrier.wait</a:t>
            </a:r>
            <a:r>
              <a:rPr lang="en-US" sz="1600" b="1" dirty="0">
                <a:solidFill>
                  <a:srgbClr val="FF0000"/>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t>
            </a:r>
          </a:p>
          <a:p>
            <a:pPr defTabSz="914249"/>
            <a:r>
              <a:rPr lang="en-US" sz="1600" dirty="0">
                <a:solidFill>
                  <a:prstClr val="black"/>
                </a:solidFill>
                <a:latin typeface="Calibri" pitchFamily="34" charset="0"/>
                <a:cs typeface="Calibri" pitchFamily="34" charset="0"/>
              </a:rPr>
              <a:t>                for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k = 0; k &lt; </a:t>
            </a:r>
            <a:r>
              <a:rPr lang="en-US" sz="1600" b="1" dirty="0">
                <a:solidFill>
                  <a:srgbClr val="FF0000"/>
                </a:solidFill>
                <a:latin typeface="Calibri" pitchFamily="34" charset="0"/>
                <a:cs typeface="Calibri" pitchFamily="34" charset="0"/>
              </a:rPr>
              <a:t>TS</a:t>
            </a:r>
            <a:r>
              <a:rPr lang="en-US" sz="1600" dirty="0">
                <a:solidFill>
                  <a:prstClr val="black"/>
                </a:solidFill>
                <a:latin typeface="Calibri" pitchFamily="34" charset="0"/>
                <a:cs typeface="Calibri" pitchFamily="34" charset="0"/>
              </a:rPr>
              <a:t>; k++)</a:t>
            </a:r>
          </a:p>
          <a:p>
            <a:pPr defTabSz="914249"/>
            <a:r>
              <a:rPr lang="pt-BR" sz="1600" dirty="0">
                <a:solidFill>
                  <a:prstClr val="black"/>
                </a:solidFill>
                <a:latin typeface="Calibri" pitchFamily="34" charset="0"/>
                <a:cs typeface="Calibri" pitchFamily="34" charset="0"/>
              </a:rPr>
              <a:t>                    sum += </a:t>
            </a:r>
            <a:r>
              <a:rPr lang="pt-BR" sz="1600" b="1" dirty="0">
                <a:solidFill>
                  <a:srgbClr val="FF0000"/>
                </a:solidFill>
                <a:latin typeface="Calibri" pitchFamily="34" charset="0"/>
                <a:cs typeface="Calibri" pitchFamily="34" charset="0"/>
              </a:rPr>
              <a:t>locA</a:t>
            </a:r>
            <a:r>
              <a:rPr lang="pt-BR" sz="1600" dirty="0">
                <a:solidFill>
                  <a:srgbClr val="232323"/>
                </a:solidFill>
                <a:latin typeface="Calibri" pitchFamily="34" charset="0"/>
                <a:cs typeface="Calibri" pitchFamily="34" charset="0"/>
              </a:rPr>
              <a:t>[row</a:t>
            </a:r>
            <a:r>
              <a:rPr lang="pt-BR" sz="1600" dirty="0">
                <a:solidFill>
                  <a:prstClr val="black"/>
                </a:solidFill>
                <a:latin typeface="Calibri" pitchFamily="34" charset="0"/>
                <a:cs typeface="Calibri" pitchFamily="34" charset="0"/>
              </a:rPr>
              <a:t>][k] * </a:t>
            </a:r>
            <a:r>
              <a:rPr lang="pt-BR" sz="1600" b="1" dirty="0">
                <a:solidFill>
                  <a:srgbClr val="FF0000"/>
                </a:solidFill>
                <a:latin typeface="Calibri" pitchFamily="34" charset="0"/>
                <a:cs typeface="Calibri" pitchFamily="34" charset="0"/>
              </a:rPr>
              <a:t>locB</a:t>
            </a:r>
            <a:r>
              <a:rPr lang="pt-BR" sz="1600" dirty="0">
                <a:solidFill>
                  <a:prstClr val="black"/>
                </a:solidFill>
                <a:latin typeface="Calibri" pitchFamily="34" charset="0"/>
                <a:cs typeface="Calibri" pitchFamily="34" charset="0"/>
              </a:rPr>
              <a:t>[k][</a:t>
            </a:r>
            <a:r>
              <a:rPr lang="pt-BR" sz="1600" dirty="0">
                <a:solidFill>
                  <a:srgbClr val="232323"/>
                </a:solidFill>
                <a:latin typeface="Calibri" pitchFamily="34" charset="0"/>
                <a:cs typeface="Calibri" pitchFamily="34" charset="0"/>
              </a:rPr>
              <a:t>col</a:t>
            </a:r>
            <a:r>
              <a:rPr lang="pt-BR" sz="1600" dirty="0">
                <a:solidFill>
                  <a:prstClr val="black"/>
                </a:solidFill>
                <a:latin typeface="Calibri" pitchFamily="34" charset="0"/>
                <a:cs typeface="Calibri" pitchFamily="34" charset="0"/>
              </a:rPr>
              <a:t>];</a:t>
            </a:r>
            <a:r>
              <a:rPr lang="en-US" sz="1600" dirty="0">
                <a:solidFill>
                  <a:prstClr val="black"/>
                </a:solidFill>
                <a:latin typeface="Calibri" pitchFamily="34" charset="0"/>
                <a:cs typeface="Calibri" pitchFamily="34" charset="0"/>
              </a:rPr>
              <a:t>            </a:t>
            </a:r>
          </a:p>
          <a:p>
            <a:pPr defTabSz="914249"/>
            <a:r>
              <a:rPr lang="en-US" sz="1600" dirty="0">
                <a:solidFill>
                  <a:prstClr val="black"/>
                </a:solidFill>
                <a:latin typeface="Calibri" pitchFamily="34" charset="0"/>
                <a:cs typeface="Calibri" pitchFamily="34" charset="0"/>
              </a:rPr>
              <a:t>                </a:t>
            </a:r>
            <a:r>
              <a:rPr lang="en-US" sz="1600" b="1" dirty="0" err="1">
                <a:solidFill>
                  <a:srgbClr val="FF0000"/>
                </a:solidFill>
                <a:latin typeface="Calibri" pitchFamily="34" charset="0"/>
                <a:cs typeface="Calibri" pitchFamily="34" charset="0"/>
              </a:rPr>
              <a:t>t_idx.barrier.wait</a:t>
            </a:r>
            <a:r>
              <a:rPr lang="en-US" sz="1600" b="1" dirty="0">
                <a:solidFill>
                  <a:srgbClr val="FF0000"/>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t>
            </a:r>
            <a:r>
              <a:rPr lang="en-US" sz="1600" b="1" dirty="0">
                <a:solidFill>
                  <a:srgbClr val="FF0000"/>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a:t>
            </a:r>
            <a:r>
              <a:rPr lang="en-US" sz="1600" dirty="0">
                <a:solidFill>
                  <a:schemeClr val="bg1"/>
                </a:solidFill>
                <a:latin typeface="Calibri" pitchFamily="34" charset="0"/>
                <a:cs typeface="Calibri" pitchFamily="34" charset="0"/>
              </a:rPr>
              <a:t>c[</a:t>
            </a:r>
            <a:r>
              <a:rPr lang="en-US" sz="1600" dirty="0" err="1">
                <a:solidFill>
                  <a:schemeClr val="bg1"/>
                </a:solidFill>
                <a:latin typeface="Calibri" pitchFamily="34" charset="0"/>
                <a:cs typeface="Calibri" pitchFamily="34" charset="0"/>
              </a:rPr>
              <a:t>t_idx.global</a:t>
            </a:r>
            <a:r>
              <a:rPr lang="en-US" sz="1600" dirty="0">
                <a:solidFill>
                  <a:schemeClr val="bg1"/>
                </a:solidFill>
                <a:latin typeface="Calibri" pitchFamily="34" charset="0"/>
                <a:cs typeface="Calibri" pitchFamily="34" charset="0"/>
              </a:rPr>
              <a:t>] = sum</a:t>
            </a:r>
            <a:r>
              <a:rPr lang="en-US" sz="1600" dirty="0">
                <a:solidFill>
                  <a:prstClr val="black"/>
                </a:solidFill>
                <a:latin typeface="Calibri" pitchFamily="34" charset="0"/>
                <a:cs typeface="Calibri" pitchFamily="34" charset="0"/>
              </a:rPr>
              <a:t>;</a:t>
            </a:r>
          </a:p>
          <a:p>
            <a:pPr defTabSz="914249"/>
            <a:r>
              <a:rPr lang="en-US" sz="1600" dirty="0">
                <a:solidFill>
                  <a:prstClr val="black"/>
                </a:solidFill>
                <a:latin typeface="Calibri" pitchFamily="34" charset="0"/>
                <a:cs typeface="Calibri" pitchFamily="34" charset="0"/>
              </a:rPr>
              <a:t>        } );</a:t>
            </a:r>
          </a:p>
          <a:p>
            <a:pPr defTabSz="914249"/>
            <a:r>
              <a:rPr lang="en-US" sz="1600" dirty="0">
                <a:solidFill>
                  <a:prstClr val="black"/>
                </a:solidFill>
                <a:latin typeface="Calibri" pitchFamily="34" charset="0"/>
                <a:cs typeface="Calibri" pitchFamily="34" charset="0"/>
              </a:rPr>
              <a:t>}</a:t>
            </a:r>
          </a:p>
        </p:txBody>
      </p:sp>
      <p:grpSp>
        <p:nvGrpSpPr>
          <p:cNvPr id="7" name="Group 6"/>
          <p:cNvGrpSpPr/>
          <p:nvPr/>
        </p:nvGrpSpPr>
        <p:grpSpPr>
          <a:xfrm>
            <a:off x="10850338" y="3808888"/>
            <a:ext cx="637040" cy="940912"/>
            <a:chOff x="8100391" y="2883675"/>
            <a:chExt cx="637040" cy="940912"/>
          </a:xfrm>
        </p:grpSpPr>
        <p:sp>
          <p:nvSpPr>
            <p:cNvPr id="13" name="TextBox 10"/>
            <p:cNvSpPr txBox="1"/>
            <p:nvPr/>
          </p:nvSpPr>
          <p:spPr>
            <a:xfrm rot="5400000">
              <a:off x="8128476" y="3215631"/>
              <a:ext cx="940912" cy="276999"/>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200" dirty="0">
                  <a:solidFill>
                    <a:srgbClr val="232323"/>
                  </a:solidFill>
                </a:rPr>
                <a:t>Phase  1</a:t>
              </a:r>
            </a:p>
          </p:txBody>
        </p:sp>
        <p:sp>
          <p:nvSpPr>
            <p:cNvPr id="14" name="Left Brace 13"/>
            <p:cNvSpPr/>
            <p:nvPr/>
          </p:nvSpPr>
          <p:spPr>
            <a:xfrm rot="10800000">
              <a:off x="8100391" y="2931790"/>
              <a:ext cx="354759" cy="695858"/>
            </a:xfrm>
            <a:prstGeom prst="lef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a:solidFill>
                  <a:srgbClr val="FFFFFF"/>
                </a:solidFill>
              </a:endParaRPr>
            </a:p>
          </p:txBody>
        </p:sp>
      </p:grpSp>
      <p:grpSp>
        <p:nvGrpSpPr>
          <p:cNvPr id="10" name="Group 9"/>
          <p:cNvGrpSpPr/>
          <p:nvPr/>
        </p:nvGrpSpPr>
        <p:grpSpPr>
          <a:xfrm>
            <a:off x="10850345" y="4624984"/>
            <a:ext cx="650471" cy="912212"/>
            <a:chOff x="8086962" y="3675761"/>
            <a:chExt cx="650469" cy="768196"/>
          </a:xfrm>
        </p:grpSpPr>
        <p:sp>
          <p:nvSpPr>
            <p:cNvPr id="11" name="Left Brace 10"/>
            <p:cNvSpPr/>
            <p:nvPr/>
          </p:nvSpPr>
          <p:spPr>
            <a:xfrm rot="10800000">
              <a:off x="8086962" y="3795888"/>
              <a:ext cx="354759" cy="576062"/>
            </a:xfrm>
            <a:prstGeom prst="lef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a:solidFill>
                  <a:srgbClr val="FFFFFF"/>
                </a:solidFill>
              </a:endParaRPr>
            </a:p>
          </p:txBody>
        </p:sp>
        <p:sp>
          <p:nvSpPr>
            <p:cNvPr id="12" name="TextBox 14"/>
            <p:cNvSpPr txBox="1"/>
            <p:nvPr/>
          </p:nvSpPr>
          <p:spPr>
            <a:xfrm rot="5400000">
              <a:off x="8214834" y="3921360"/>
              <a:ext cx="768196" cy="276998"/>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200" dirty="0">
                  <a:solidFill>
                    <a:srgbClr val="232323"/>
                  </a:solidFill>
                </a:rPr>
                <a:t>Phase  2</a:t>
              </a:r>
            </a:p>
          </p:txBody>
        </p:sp>
      </p:grpSp>
    </p:spTree>
    <p:extLst>
      <p:ext uri="{BB962C8B-B14F-4D97-AF65-F5344CB8AC3E}">
        <p14:creationId xmlns:p14="http://schemas.microsoft.com/office/powerpoint/2010/main" val="136723334"/>
      </p:ext>
    </p:extLst>
  </p:cSld>
  <p:clrMapOvr>
    <a:masterClrMapping/>
  </p:clrMapOvr>
  <mc:AlternateContent xmlns:mc="http://schemas.openxmlformats.org/markup-compatibility/2006" xmlns:p14="http://schemas.microsoft.com/office/powerpoint/2010/main">
    <mc:Choice Requires="p14">
      <p:transition spd="med" p14:dur="700" advTm="180000">
        <p:fade/>
      </p:transition>
    </mc:Choice>
    <mc:Fallback xmlns="">
      <p:transition spd="med" advTm="180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 AMP at a Glance</a:t>
            </a:r>
            <a:endParaRPr lang="en-US" dirty="0"/>
          </a:p>
        </p:txBody>
      </p:sp>
      <p:sp>
        <p:nvSpPr>
          <p:cNvPr id="8" name="Content Placeholder 7"/>
          <p:cNvSpPr>
            <a:spLocks noGrp="1"/>
          </p:cNvSpPr>
          <p:nvPr>
            <p:ph sz="half" idx="1"/>
          </p:nvPr>
        </p:nvSpPr>
        <p:spPr>
          <a:xfrm>
            <a:off x="519113" y="1447802"/>
            <a:ext cx="5486400" cy="4235007"/>
          </a:xfrm>
        </p:spPr>
        <p:txBody>
          <a:bodyPr/>
          <a:lstStyle/>
          <a:p>
            <a:r>
              <a:rPr lang="en-US" sz="3200" dirty="0"/>
              <a:t>restrict(amp, cpu)</a:t>
            </a:r>
          </a:p>
          <a:p>
            <a:r>
              <a:rPr lang="en-US" sz="3200" dirty="0" err="1"/>
              <a:t>parallel_for_each</a:t>
            </a:r>
            <a:endParaRPr lang="en-US" sz="3200" dirty="0"/>
          </a:p>
          <a:p>
            <a:r>
              <a:rPr lang="en-US" sz="3200" dirty="0"/>
              <a:t>class accelerator_view</a:t>
            </a:r>
          </a:p>
          <a:p>
            <a:r>
              <a:rPr lang="en-US" sz="3200" dirty="0"/>
              <a:t>class accelerator</a:t>
            </a:r>
          </a:p>
          <a:p>
            <a:r>
              <a:rPr lang="en-US" sz="3200" dirty="0"/>
              <a:t>class extent&lt;N&gt;</a:t>
            </a:r>
          </a:p>
          <a:p>
            <a:r>
              <a:rPr lang="en-US" sz="3200" dirty="0"/>
              <a:t>class index&lt;N&gt;</a:t>
            </a:r>
          </a:p>
          <a:p>
            <a:r>
              <a:rPr lang="en-US" sz="3200" dirty="0"/>
              <a:t>class array_view&lt;T,N&gt;</a:t>
            </a:r>
          </a:p>
          <a:p>
            <a:r>
              <a:rPr lang="en-US" sz="3200" dirty="0"/>
              <a:t>class array&lt;T,N</a:t>
            </a:r>
            <a:r>
              <a:rPr lang="en-US" sz="3200" dirty="0"/>
              <a:t>&gt;</a:t>
            </a:r>
            <a:endParaRPr lang="en-US" sz="3200" dirty="0"/>
          </a:p>
        </p:txBody>
      </p:sp>
      <p:sp>
        <p:nvSpPr>
          <p:cNvPr id="9" name="Content Placeholder 8"/>
          <p:cNvSpPr>
            <a:spLocks noGrp="1"/>
          </p:cNvSpPr>
          <p:nvPr>
            <p:ph sz="half" idx="2"/>
          </p:nvPr>
        </p:nvSpPr>
        <p:spPr>
          <a:xfrm>
            <a:off x="6181725" y="1447802"/>
            <a:ext cx="5486400" cy="2609945"/>
          </a:xfrm>
        </p:spPr>
        <p:txBody>
          <a:bodyPr/>
          <a:lstStyle/>
          <a:p>
            <a:r>
              <a:rPr lang="en-US" sz="3200" dirty="0"/>
              <a:t>tile_static storage class</a:t>
            </a:r>
          </a:p>
          <a:p>
            <a:r>
              <a:rPr lang="en-US" sz="3200" dirty="0"/>
              <a:t>class </a:t>
            </a:r>
            <a:r>
              <a:rPr lang="en-US" sz="3200" dirty="0" err="1"/>
              <a:t>tiled_extent</a:t>
            </a:r>
            <a:r>
              <a:rPr lang="en-US" sz="3200" dirty="0"/>
              <a:t>&lt; , , &gt;</a:t>
            </a:r>
          </a:p>
          <a:p>
            <a:r>
              <a:rPr lang="en-US" sz="3200" dirty="0"/>
              <a:t>class tiled_index&lt; , , &gt;</a:t>
            </a:r>
          </a:p>
          <a:p>
            <a:r>
              <a:rPr lang="en-US" sz="3200" dirty="0"/>
              <a:t>class tile_barrier</a:t>
            </a:r>
          </a:p>
          <a:p>
            <a:endParaRPr lang="en-US" sz="32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613" y="3733800"/>
            <a:ext cx="3205346" cy="2133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3126777"/>
      </p:ext>
    </p:extLst>
  </p:cSld>
  <p:clrMapOvr>
    <a:masterClrMapping/>
  </p:clrMapOvr>
  <mc:AlternateContent xmlns:mc="http://schemas.openxmlformats.org/markup-compatibility/2006" xmlns:p14="http://schemas.microsoft.com/office/powerpoint/2010/main">
    <mc:Choice Requires="p14">
      <p:transition spd="med" p14:dur="700" advTm="57915">
        <p:fade/>
      </p:transition>
    </mc:Choice>
    <mc:Fallback xmlns="">
      <p:transition spd="med" advTm="579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3" y="228600"/>
            <a:ext cx="11149013" cy="609397"/>
          </a:xfrm>
        </p:spPr>
        <p:txBody>
          <a:bodyPr/>
          <a:lstStyle/>
          <a:p>
            <a:r>
              <a:rPr lang="en-US" dirty="0"/>
              <a:t>Error </a:t>
            </a:r>
            <a:r>
              <a:rPr lang="en-US" dirty="0" smtClean="0"/>
              <a:t>handling</a:t>
            </a:r>
            <a:endParaRPr lang="en-US" dirty="0"/>
          </a:p>
        </p:txBody>
      </p:sp>
      <p:sp>
        <p:nvSpPr>
          <p:cNvPr id="6" name="Content Placeholder 5"/>
          <p:cNvSpPr>
            <a:spLocks noGrp="1"/>
          </p:cNvSpPr>
          <p:nvPr>
            <p:ph idx="1"/>
          </p:nvPr>
        </p:nvSpPr>
        <p:spPr>
          <a:xfrm>
            <a:off x="519113" y="1447801"/>
            <a:ext cx="11149013" cy="4912115"/>
          </a:xfrm>
        </p:spPr>
        <p:txBody>
          <a:bodyPr/>
          <a:lstStyle/>
          <a:p>
            <a:r>
              <a:rPr lang="en-US" dirty="0" smtClean="0"/>
              <a:t>Some APIs can throw</a:t>
            </a:r>
          </a:p>
          <a:p>
            <a:pPr lvl="1"/>
            <a:r>
              <a:rPr lang="en-US" dirty="0" smtClean="0"/>
              <a:t>e.g. parallel_for_each</a:t>
            </a:r>
          </a:p>
          <a:p>
            <a:endParaRPr lang="en-US" dirty="0" smtClean="0"/>
          </a:p>
          <a:p>
            <a:endParaRPr lang="en-US" dirty="0" smtClean="0"/>
          </a:p>
          <a:p>
            <a:r>
              <a:rPr lang="en-US" dirty="0" smtClean="0"/>
              <a:t>Exceptions</a:t>
            </a:r>
          </a:p>
          <a:p>
            <a:pPr lvl="1"/>
            <a:r>
              <a:rPr lang="en-US" dirty="0" smtClean="0"/>
              <a:t>concurrency::</a:t>
            </a:r>
            <a:r>
              <a:rPr lang="en-US" dirty="0" err="1" smtClean="0"/>
              <a:t>runtime_exception</a:t>
            </a:r>
            <a:endParaRPr lang="en-US" dirty="0" smtClean="0"/>
          </a:p>
          <a:p>
            <a:pPr lvl="1"/>
            <a:r>
              <a:rPr lang="en-US" dirty="0" smtClean="0"/>
              <a:t>concurrency::</a:t>
            </a:r>
            <a:r>
              <a:rPr lang="en-US" dirty="0" err="1" smtClean="0"/>
              <a:t>out_of_memory</a:t>
            </a:r>
            <a:endParaRPr lang="en-US" dirty="0" smtClean="0"/>
          </a:p>
          <a:p>
            <a:pPr lvl="1"/>
            <a:r>
              <a:rPr lang="en-US" dirty="0" smtClean="0"/>
              <a:t>concurrency::</a:t>
            </a:r>
            <a:r>
              <a:rPr lang="en-US" dirty="0" err="1" smtClean="0"/>
              <a:t>unsupported_feature</a:t>
            </a:r>
            <a:endParaRPr lang="en-US" dirty="0" smtClean="0"/>
          </a:p>
          <a:p>
            <a:pPr lvl="1"/>
            <a:r>
              <a:rPr lang="en-US" dirty="0" smtClean="0"/>
              <a:t>concurrency::</a:t>
            </a:r>
            <a:r>
              <a:rPr lang="en-US" dirty="0" err="1" smtClean="0"/>
              <a:t>invalid_compute_domain</a:t>
            </a:r>
            <a:endParaRPr lang="en-US" dirty="0" smtClean="0"/>
          </a:p>
          <a:p>
            <a:pPr lvl="1"/>
            <a:r>
              <a:rPr lang="en-US" dirty="0" smtClean="0"/>
              <a:t>concurrency::</a:t>
            </a:r>
            <a:r>
              <a:rPr lang="en-US" dirty="0" err="1" smtClean="0"/>
              <a:t>accelerator_view_removed</a:t>
            </a:r>
            <a:endParaRPr lang="en-US" dirty="0" smtClean="0"/>
          </a:p>
        </p:txBody>
      </p:sp>
      <p:sp>
        <p:nvSpPr>
          <p:cNvPr id="12" name="Rectangle 11"/>
          <p:cNvSpPr/>
          <p:nvPr/>
        </p:nvSpPr>
        <p:spPr bwMode="auto">
          <a:xfrm>
            <a:off x="6602280" y="906004"/>
            <a:ext cx="5497712" cy="4185643"/>
          </a:xfrm>
          <a:prstGeom prst="rect">
            <a:avLst/>
          </a:prstGeom>
          <a:solidFill>
            <a:schemeClr val="tx1"/>
          </a:solidFill>
        </p:spPr>
        <p:txBody>
          <a:bodyPr wrap="square" lIns="121797" tIns="60899" rIns="121797" bIns="60899" rtlCol="0">
            <a:spAutoFit/>
          </a:bodyPr>
          <a:lstStyle/>
          <a:p>
            <a:pPr defTabSz="914249"/>
            <a:r>
              <a:rPr lang="en-US" sz="2400" dirty="0">
                <a:solidFill>
                  <a:prstClr val="black"/>
                </a:solidFill>
                <a:latin typeface="Calibri" pitchFamily="34" charset="0"/>
                <a:cs typeface="Calibri" pitchFamily="34" charset="0"/>
              </a:rPr>
              <a:t>/* </a:t>
            </a:r>
            <a:r>
              <a:rPr lang="en-US" sz="2400" dirty="0">
                <a:solidFill>
                  <a:prstClr val="black"/>
                </a:solidFill>
                <a:latin typeface="Calibri" pitchFamily="34" charset="0"/>
                <a:cs typeface="Calibri" pitchFamily="34" charset="0"/>
              </a:rPr>
              <a:t>Trying to use REF emulator on </a:t>
            </a:r>
            <a:r>
              <a:rPr lang="en-US" sz="2400" dirty="0">
                <a:solidFill>
                  <a:prstClr val="black"/>
                </a:solidFill>
                <a:latin typeface="Calibri" pitchFamily="34" charset="0"/>
                <a:cs typeface="Calibri" pitchFamily="34" charset="0"/>
              </a:rPr>
              <a:t>a machine that does not have </a:t>
            </a:r>
            <a:r>
              <a:rPr lang="en-US" sz="2400" dirty="0">
                <a:solidFill>
                  <a:prstClr val="black"/>
                </a:solidFill>
                <a:latin typeface="Calibri" pitchFamily="34" charset="0"/>
                <a:cs typeface="Calibri" pitchFamily="34" charset="0"/>
              </a:rPr>
              <a:t>it installed</a:t>
            </a:r>
            <a:r>
              <a:rPr lang="en-US" sz="2400" dirty="0">
                <a:solidFill>
                  <a:prstClr val="black"/>
                </a:solidFill>
                <a:latin typeface="Calibri" pitchFamily="34" charset="0"/>
                <a:cs typeface="Calibri" pitchFamily="34" charset="0"/>
              </a:rPr>
              <a:t>, throws </a:t>
            </a:r>
            <a:r>
              <a:rPr lang="en-US" sz="2400" dirty="0" err="1">
                <a:solidFill>
                  <a:prstClr val="black"/>
                </a:solidFill>
                <a:latin typeface="Calibri" pitchFamily="34" charset="0"/>
                <a:cs typeface="Calibri" pitchFamily="34" charset="0"/>
              </a:rPr>
              <a:t>runtime_exception</a:t>
            </a:r>
            <a:r>
              <a:rPr lang="en-US" sz="2400" dirty="0">
                <a:solidFill>
                  <a:prstClr val="black"/>
                </a:solidFill>
                <a:latin typeface="Calibri" pitchFamily="34" charset="0"/>
                <a:cs typeface="Calibri" pitchFamily="34" charset="0"/>
              </a:rPr>
              <a:t> */</a:t>
            </a:r>
          </a:p>
          <a:p>
            <a:pPr defTabSz="914249"/>
            <a:r>
              <a:rPr lang="en-US" sz="2400" dirty="0">
                <a:solidFill>
                  <a:prstClr val="black"/>
                </a:solidFill>
                <a:latin typeface="Calibri" pitchFamily="34" charset="0"/>
                <a:cs typeface="Calibri" pitchFamily="34" charset="0"/>
              </a:rPr>
              <a:t> </a:t>
            </a:r>
            <a:r>
              <a:rPr lang="en-US" sz="2400" dirty="0">
                <a:solidFill>
                  <a:prstClr val="black"/>
                </a:solidFill>
                <a:latin typeface="Calibri" pitchFamily="34" charset="0"/>
                <a:cs typeface="Calibri" pitchFamily="34" charset="0"/>
              </a:rPr>
              <a:t>try</a:t>
            </a:r>
            <a:endParaRPr lang="en-US" sz="2400" dirty="0">
              <a:solidFill>
                <a:prstClr val="black"/>
              </a:solidFill>
              <a:latin typeface="Calibri" pitchFamily="34" charset="0"/>
              <a:cs typeface="Calibri" pitchFamily="34" charset="0"/>
            </a:endParaRPr>
          </a:p>
          <a:p>
            <a:pPr defTabSz="914249"/>
            <a:r>
              <a:rPr lang="en-US" sz="2400" dirty="0">
                <a:solidFill>
                  <a:prstClr val="black"/>
                </a:solidFill>
                <a:latin typeface="Calibri" pitchFamily="34" charset="0"/>
                <a:cs typeface="Calibri" pitchFamily="34" charset="0"/>
              </a:rPr>
              <a:t> </a:t>
            </a:r>
            <a:r>
              <a:rPr lang="en-US" sz="2400" dirty="0">
                <a:solidFill>
                  <a:prstClr val="black"/>
                </a:solidFill>
                <a:latin typeface="Calibri" pitchFamily="34" charset="0"/>
                <a:cs typeface="Calibri" pitchFamily="34" charset="0"/>
              </a:rPr>
              <a:t>{</a:t>
            </a:r>
            <a:endParaRPr lang="en-US" sz="2400" dirty="0">
              <a:solidFill>
                <a:prstClr val="black"/>
              </a:solidFill>
              <a:latin typeface="Calibri" pitchFamily="34" charset="0"/>
              <a:cs typeface="Calibri" pitchFamily="34" charset="0"/>
            </a:endParaRPr>
          </a:p>
          <a:p>
            <a:pPr defTabSz="914249"/>
            <a:r>
              <a:rPr lang="en-US" sz="2400" dirty="0">
                <a:solidFill>
                  <a:prstClr val="black"/>
                </a:solidFill>
                <a:latin typeface="Calibri" pitchFamily="34" charset="0"/>
                <a:cs typeface="Calibri" pitchFamily="34" charset="0"/>
              </a:rPr>
              <a:t> </a:t>
            </a:r>
            <a:r>
              <a:rPr lang="en-US" sz="2400" dirty="0">
                <a:solidFill>
                  <a:prstClr val="black"/>
                </a:solidFill>
                <a:latin typeface="Calibri" pitchFamily="34" charset="0"/>
                <a:cs typeface="Calibri" pitchFamily="34" charset="0"/>
              </a:rPr>
              <a:t>  </a:t>
            </a:r>
            <a:r>
              <a:rPr lang="en-US" sz="2400" dirty="0">
                <a:solidFill>
                  <a:prstClr val="black"/>
                </a:solidFill>
                <a:latin typeface="Calibri" pitchFamily="34" charset="0"/>
                <a:cs typeface="Calibri" pitchFamily="34" charset="0"/>
              </a:rPr>
              <a:t>accelerator a(accelerator::direct3d_ref);</a:t>
            </a:r>
          </a:p>
          <a:p>
            <a:pPr defTabSz="914249"/>
            <a:r>
              <a:rPr lang="en-US" sz="2400" dirty="0">
                <a:solidFill>
                  <a:prstClr val="black"/>
                </a:solidFill>
                <a:latin typeface="Calibri" pitchFamily="34" charset="0"/>
                <a:cs typeface="Calibri" pitchFamily="34" charset="0"/>
              </a:rPr>
              <a:t> </a:t>
            </a:r>
            <a:r>
              <a:rPr lang="en-US" sz="2400" dirty="0">
                <a:solidFill>
                  <a:prstClr val="black"/>
                </a:solidFill>
                <a:latin typeface="Calibri" pitchFamily="34" charset="0"/>
                <a:cs typeface="Calibri" pitchFamily="34" charset="0"/>
              </a:rPr>
              <a:t>}</a:t>
            </a:r>
            <a:endParaRPr lang="en-US" sz="2400" dirty="0">
              <a:solidFill>
                <a:prstClr val="black"/>
              </a:solidFill>
              <a:latin typeface="Calibri" pitchFamily="34" charset="0"/>
              <a:cs typeface="Calibri" pitchFamily="34" charset="0"/>
            </a:endParaRPr>
          </a:p>
          <a:p>
            <a:pPr defTabSz="914249"/>
            <a:r>
              <a:rPr lang="en-US" sz="2400" dirty="0">
                <a:solidFill>
                  <a:prstClr val="black"/>
                </a:solidFill>
                <a:latin typeface="Calibri" pitchFamily="34" charset="0"/>
                <a:cs typeface="Calibri" pitchFamily="34" charset="0"/>
              </a:rPr>
              <a:t> </a:t>
            </a:r>
            <a:r>
              <a:rPr lang="en-US" sz="2400" dirty="0">
                <a:solidFill>
                  <a:prstClr val="black"/>
                </a:solidFill>
                <a:latin typeface="Calibri" pitchFamily="34" charset="0"/>
                <a:cs typeface="Calibri" pitchFamily="34" charset="0"/>
              </a:rPr>
              <a:t>catch(</a:t>
            </a:r>
            <a:r>
              <a:rPr lang="en-US" sz="2400" dirty="0" err="1">
                <a:solidFill>
                  <a:prstClr val="black"/>
                </a:solidFill>
                <a:latin typeface="Calibri" pitchFamily="34" charset="0"/>
                <a:cs typeface="Calibri" pitchFamily="34" charset="0"/>
              </a:rPr>
              <a:t>runtime_exception</a:t>
            </a:r>
            <a:r>
              <a:rPr lang="en-US" sz="2400" dirty="0">
                <a:solidFill>
                  <a:prstClr val="black"/>
                </a:solidFill>
                <a:latin typeface="Calibri" pitchFamily="34" charset="0"/>
                <a:cs typeface="Calibri" pitchFamily="34" charset="0"/>
              </a:rPr>
              <a:t>&amp; ex</a:t>
            </a:r>
            <a:r>
              <a:rPr lang="en-US" sz="2400" dirty="0">
                <a:solidFill>
                  <a:prstClr val="black"/>
                </a:solidFill>
                <a:latin typeface="Calibri" pitchFamily="34" charset="0"/>
                <a:cs typeface="Calibri" pitchFamily="34" charset="0"/>
              </a:rPr>
              <a:t>)</a:t>
            </a:r>
            <a:endParaRPr lang="en-US" sz="2400" dirty="0">
              <a:solidFill>
                <a:prstClr val="black"/>
              </a:solidFill>
              <a:latin typeface="Calibri" pitchFamily="34" charset="0"/>
              <a:cs typeface="Calibri" pitchFamily="34" charset="0"/>
            </a:endParaRPr>
          </a:p>
          <a:p>
            <a:pPr defTabSz="914249"/>
            <a:r>
              <a:rPr lang="en-US" sz="2400" dirty="0">
                <a:solidFill>
                  <a:prstClr val="black"/>
                </a:solidFill>
                <a:latin typeface="Calibri" pitchFamily="34" charset="0"/>
                <a:cs typeface="Calibri" pitchFamily="34" charset="0"/>
              </a:rPr>
              <a:t>{ </a:t>
            </a:r>
            <a:endParaRPr lang="en-US" sz="2400" dirty="0">
              <a:solidFill>
                <a:prstClr val="black"/>
              </a:solidFill>
              <a:latin typeface="Calibri" pitchFamily="34" charset="0"/>
              <a:cs typeface="Calibri" pitchFamily="34" charset="0"/>
            </a:endParaRPr>
          </a:p>
          <a:p>
            <a:pPr defTabSz="914249"/>
            <a:r>
              <a:rPr lang="en-US" sz="2400" dirty="0">
                <a:solidFill>
                  <a:prstClr val="black"/>
                </a:solidFill>
                <a:latin typeface="Calibri" pitchFamily="34" charset="0"/>
                <a:cs typeface="Calibri" pitchFamily="34" charset="0"/>
              </a:rPr>
              <a:t>  </a:t>
            </a:r>
            <a:r>
              <a:rPr lang="en-US" sz="2400" dirty="0" err="1">
                <a:solidFill>
                  <a:prstClr val="black"/>
                </a:solidFill>
                <a:latin typeface="Calibri" pitchFamily="34" charset="0"/>
                <a:cs typeface="Calibri" pitchFamily="34" charset="0"/>
              </a:rPr>
              <a:t>std</a:t>
            </a:r>
            <a:r>
              <a:rPr lang="en-US" sz="2400" dirty="0">
                <a:solidFill>
                  <a:prstClr val="black"/>
                </a:solidFill>
                <a:latin typeface="Calibri" pitchFamily="34" charset="0"/>
                <a:cs typeface="Calibri" pitchFamily="34" charset="0"/>
              </a:rPr>
              <a:t>::</a:t>
            </a:r>
            <a:r>
              <a:rPr lang="en-US" sz="2400" dirty="0" err="1">
                <a:solidFill>
                  <a:prstClr val="black"/>
                </a:solidFill>
                <a:latin typeface="Calibri" pitchFamily="34" charset="0"/>
                <a:cs typeface="Calibri" pitchFamily="34" charset="0"/>
              </a:rPr>
              <a:t>cout</a:t>
            </a:r>
            <a:r>
              <a:rPr lang="en-US" sz="2400" dirty="0">
                <a:solidFill>
                  <a:prstClr val="black"/>
                </a:solidFill>
                <a:latin typeface="Calibri" pitchFamily="34" charset="0"/>
                <a:cs typeface="Calibri" pitchFamily="34" charset="0"/>
              </a:rPr>
              <a:t> &lt;&lt; </a:t>
            </a:r>
            <a:r>
              <a:rPr lang="en-US" sz="2400" dirty="0" err="1">
                <a:solidFill>
                  <a:prstClr val="black"/>
                </a:solidFill>
                <a:latin typeface="Calibri" pitchFamily="34" charset="0"/>
                <a:cs typeface="Calibri" pitchFamily="34" charset="0"/>
              </a:rPr>
              <a:t>ex.what</a:t>
            </a:r>
            <a:r>
              <a:rPr lang="en-US" sz="2400" dirty="0">
                <a:solidFill>
                  <a:prstClr val="black"/>
                </a:solidFill>
                <a:latin typeface="Calibri" pitchFamily="34" charset="0"/>
                <a:cs typeface="Calibri" pitchFamily="34" charset="0"/>
              </a:rPr>
              <a:t>() &lt;&lt; </a:t>
            </a:r>
            <a:r>
              <a:rPr lang="en-US" sz="2400" dirty="0" err="1">
                <a:solidFill>
                  <a:prstClr val="black"/>
                </a:solidFill>
                <a:latin typeface="Calibri" pitchFamily="34" charset="0"/>
                <a:cs typeface="Calibri" pitchFamily="34" charset="0"/>
              </a:rPr>
              <a:t>std</a:t>
            </a:r>
            <a:r>
              <a:rPr lang="en-US" sz="2400" dirty="0">
                <a:solidFill>
                  <a:prstClr val="black"/>
                </a:solidFill>
                <a:latin typeface="Calibri" pitchFamily="34" charset="0"/>
                <a:cs typeface="Calibri" pitchFamily="34" charset="0"/>
              </a:rPr>
              <a:t>::</a:t>
            </a:r>
            <a:r>
              <a:rPr lang="en-US" sz="2400" dirty="0" err="1">
                <a:solidFill>
                  <a:prstClr val="black"/>
                </a:solidFill>
                <a:latin typeface="Calibri" pitchFamily="34" charset="0"/>
                <a:cs typeface="Calibri" pitchFamily="34" charset="0"/>
              </a:rPr>
              <a:t>endl</a:t>
            </a:r>
            <a:r>
              <a:rPr lang="en-US" sz="2400" dirty="0">
                <a:solidFill>
                  <a:prstClr val="black"/>
                </a:solidFill>
                <a:latin typeface="Calibri" pitchFamily="34" charset="0"/>
                <a:cs typeface="Calibri" pitchFamily="34" charset="0"/>
              </a:rPr>
              <a:t>;</a:t>
            </a:r>
            <a:endParaRPr lang="en-US" sz="2400" dirty="0">
              <a:solidFill>
                <a:prstClr val="black"/>
              </a:solidFill>
              <a:latin typeface="Calibri" pitchFamily="34" charset="0"/>
              <a:cs typeface="Calibri" pitchFamily="34" charset="0"/>
            </a:endParaRPr>
          </a:p>
          <a:p>
            <a:pPr defTabSz="914249"/>
            <a:r>
              <a:rPr lang="en-US" sz="2400" dirty="0">
                <a:solidFill>
                  <a:prstClr val="black"/>
                </a:solidFill>
                <a:latin typeface="Calibri" pitchFamily="34" charset="0"/>
                <a:cs typeface="Calibri" pitchFamily="34" charset="0"/>
              </a:rPr>
              <a:t>}</a:t>
            </a:r>
          </a:p>
        </p:txBody>
      </p:sp>
      <p:sp>
        <p:nvSpPr>
          <p:cNvPr id="13" name="Rectangle 12"/>
          <p:cNvSpPr/>
          <p:nvPr/>
        </p:nvSpPr>
        <p:spPr>
          <a:xfrm>
            <a:off x="3" y="6529585"/>
            <a:ext cx="12188824" cy="323163"/>
          </a:xfrm>
          <a:prstGeom prst="rect">
            <a:avLst/>
          </a:prstGeom>
        </p:spPr>
        <p:txBody>
          <a:bodyPr wrap="square" lIns="91428" tIns="45715" rIns="91428" bIns="45715">
            <a:spAutoFit/>
          </a:bodyPr>
          <a:lstStyle/>
          <a:p>
            <a:pPr algn="ctr" defTabSz="914249"/>
            <a:r>
              <a:rPr lang="en-US" sz="1500" dirty="0">
                <a:solidFill>
                  <a:srgbClr val="FFFFFF"/>
                </a:solidFill>
                <a:hlinkClick r:id="rId3"/>
              </a:rPr>
              <a:t>http://blogs.msdn.com/b/nativeconcurrency/archive/2012/01/27/c-amp-runtime-exceptions.aspx</a:t>
            </a:r>
            <a:r>
              <a:rPr lang="en-US" sz="1500" dirty="0">
                <a:solidFill>
                  <a:srgbClr val="FFFFFF"/>
                </a:solidFill>
              </a:rPr>
              <a:t> </a:t>
            </a:r>
          </a:p>
        </p:txBody>
      </p:sp>
    </p:spTree>
    <p:extLst>
      <p:ext uri="{BB962C8B-B14F-4D97-AF65-F5344CB8AC3E}">
        <p14:creationId xmlns:p14="http://schemas.microsoft.com/office/powerpoint/2010/main" val="3041774993"/>
      </p:ext>
    </p:extLst>
  </p:cSld>
  <p:clrMapOvr>
    <a:masterClrMapping/>
  </p:clrMapOvr>
  <p:transition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336235" y="5744469"/>
            <a:ext cx="12188825" cy="612775"/>
          </a:xfrm>
        </p:spPr>
        <p:txBody>
          <a:bodyPr/>
          <a:lstStyle/>
          <a:p>
            <a:r>
              <a:rPr lang="en-US" dirty="0" smtClean="0"/>
              <a:t>N-Body</a:t>
            </a:r>
            <a:endParaRPr lang="en-US" dirty="0"/>
          </a:p>
        </p:txBody>
      </p:sp>
      <p:pic>
        <p:nvPicPr>
          <p:cNvPr id="11266" name="Picture 2" descr="\\scratch2\scratch\danimoth\singl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510" y="0"/>
            <a:ext cx="8451941" cy="5301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scratch2\scratch\danimoth\du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656648" y="1397000"/>
            <a:ext cx="8395812" cy="530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208" y="6471321"/>
            <a:ext cx="12175640" cy="384719"/>
          </a:xfrm>
          <a:prstGeom prst="rect">
            <a:avLst/>
          </a:prstGeom>
        </p:spPr>
        <p:txBody>
          <a:bodyPr wrap="square" lIns="91436" tIns="45719" rIns="91436" bIns="45719">
            <a:spAutoFit/>
          </a:bodyPr>
          <a:lstStyle/>
          <a:p>
            <a:r>
              <a:rPr lang="en-US" dirty="0">
                <a:hlinkClick r:id="rId5"/>
              </a:rPr>
              <a:t>http://</a:t>
            </a:r>
            <a:r>
              <a:rPr lang="en-US" dirty="0" smtClean="0">
                <a:hlinkClick r:id="rId5"/>
              </a:rPr>
              <a:t>blogs.msdn.com/b/nativeconcurrency/archive/2011/09/20/c-amp-n-body-simulation-sample.aspx</a:t>
            </a:r>
            <a:r>
              <a:rPr lang="en-US" dirty="0" smtClean="0"/>
              <a:t> </a:t>
            </a:r>
            <a:endParaRPr lang="en-US" dirty="0"/>
          </a:p>
        </p:txBody>
      </p:sp>
    </p:spTree>
    <p:extLst>
      <p:ext uri="{BB962C8B-B14F-4D97-AF65-F5344CB8AC3E}">
        <p14:creationId xmlns:p14="http://schemas.microsoft.com/office/powerpoint/2010/main" val="427900090"/>
      </p:ext>
    </p:extLst>
  </p:cSld>
  <p:clrMapOvr>
    <a:masterClrMapping/>
  </p:clrMapOvr>
  <mc:AlternateContent xmlns:mc="http://schemas.openxmlformats.org/markup-compatibility/2006" xmlns:p14="http://schemas.microsoft.com/office/powerpoint/2010/main">
    <mc:Choice Requires="p14">
      <p:transition spd="med" p14:dur="700" advTm="300000">
        <p:fade/>
      </p:transition>
    </mc:Choice>
    <mc:Fallback xmlns="">
      <p:transition spd="med" advTm="3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fade">
                                      <p:cBhvr>
                                        <p:cTn id="11"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a:t>
            </a:r>
            <a:r>
              <a:rPr lang="en-US" dirty="0" err="1" smtClean="0"/>
              <a:t>amp_math.h</a:t>
            </a:r>
            <a:r>
              <a:rPr lang="en-US" dirty="0" smtClean="0"/>
              <a:t>&gt;</a:t>
            </a:r>
            <a:endParaRPr lang="en-US" dirty="0"/>
          </a:p>
        </p:txBody>
      </p:sp>
      <p:sp>
        <p:nvSpPr>
          <p:cNvPr id="3" name="Content Placeholder 2"/>
          <p:cNvSpPr>
            <a:spLocks noGrp="1"/>
          </p:cNvSpPr>
          <p:nvPr>
            <p:ph idx="1"/>
          </p:nvPr>
        </p:nvSpPr>
        <p:spPr>
          <a:xfrm>
            <a:off x="519113" y="1424051"/>
            <a:ext cx="11149013" cy="5318379"/>
          </a:xfrm>
        </p:spPr>
        <p:txBody>
          <a:bodyPr/>
          <a:lstStyle/>
          <a:p>
            <a:r>
              <a:rPr lang="en-US" dirty="0"/>
              <a:t>concurrency::</a:t>
            </a:r>
            <a:r>
              <a:rPr lang="en-US" dirty="0" smtClean="0"/>
              <a:t>fast_math</a:t>
            </a:r>
          </a:p>
          <a:p>
            <a:pPr lvl="1"/>
            <a:r>
              <a:rPr lang="en-US" dirty="0" smtClean="0"/>
              <a:t>Wrap HLSL </a:t>
            </a:r>
            <a:r>
              <a:rPr lang="en-US" dirty="0"/>
              <a:t>intrinsics</a:t>
            </a:r>
          </a:p>
          <a:p>
            <a:pPr lvl="1"/>
            <a:r>
              <a:rPr lang="en-US" dirty="0" smtClean="0"/>
              <a:t>35 functions</a:t>
            </a:r>
          </a:p>
          <a:p>
            <a:pPr lvl="1"/>
            <a:r>
              <a:rPr lang="en-US" dirty="0" smtClean="0"/>
              <a:t>Single-precision only</a:t>
            </a:r>
          </a:p>
          <a:p>
            <a:pPr lvl="1"/>
            <a:r>
              <a:rPr lang="en-US" dirty="0" smtClean="0"/>
              <a:t>Sacrifice accuracy for speed</a:t>
            </a:r>
          </a:p>
          <a:p>
            <a:endParaRPr lang="en-US" dirty="0" smtClean="0"/>
          </a:p>
          <a:p>
            <a:r>
              <a:rPr lang="en-US" dirty="0" smtClean="0"/>
              <a:t>concurrency</a:t>
            </a:r>
            <a:r>
              <a:rPr lang="en-US" dirty="0"/>
              <a:t>::</a:t>
            </a:r>
            <a:r>
              <a:rPr lang="en-US" dirty="0" smtClean="0"/>
              <a:t>precise_math</a:t>
            </a:r>
          </a:p>
          <a:p>
            <a:pPr lvl="1"/>
            <a:r>
              <a:rPr lang="en-US" dirty="0" smtClean="0"/>
              <a:t>68 functions</a:t>
            </a:r>
          </a:p>
          <a:p>
            <a:pPr lvl="1"/>
            <a:r>
              <a:rPr lang="en-US" dirty="0" smtClean="0"/>
              <a:t>Require full double precision</a:t>
            </a:r>
          </a:p>
          <a:p>
            <a:pPr lvl="2"/>
            <a:r>
              <a:rPr lang="en-US" dirty="0" smtClean="0"/>
              <a:t>even for single precision functions</a:t>
            </a:r>
            <a:endParaRPr lang="en-US" dirty="0"/>
          </a:p>
          <a:p>
            <a:endParaRPr lang="en-US" dirty="0" smtClean="0"/>
          </a:p>
        </p:txBody>
      </p:sp>
      <p:sp>
        <p:nvSpPr>
          <p:cNvPr id="4" name="Rectangle 3"/>
          <p:cNvSpPr/>
          <p:nvPr/>
        </p:nvSpPr>
        <p:spPr>
          <a:xfrm>
            <a:off x="0" y="6488669"/>
            <a:ext cx="12188825" cy="384719"/>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blogs.msdn.com/b/nativeconcurrency/archive/2012/02/08/math-library-for-c-amp.aspx</a:t>
            </a:r>
            <a:r>
              <a:rPr lang="en-US" dirty="0" smtClean="0"/>
              <a:t> </a:t>
            </a:r>
            <a:endParaRPr lang="en-US" dirty="0"/>
          </a:p>
        </p:txBody>
      </p:sp>
      <p:sp>
        <p:nvSpPr>
          <p:cNvPr id="7" name="Rectangle 6"/>
          <p:cNvSpPr/>
          <p:nvPr/>
        </p:nvSpPr>
        <p:spPr bwMode="auto">
          <a:xfrm>
            <a:off x="5747669" y="1493568"/>
            <a:ext cx="6341427" cy="4801201"/>
          </a:xfrm>
          <a:prstGeom prst="rect">
            <a:avLst/>
          </a:prstGeom>
          <a:solidFill>
            <a:schemeClr val="tx1"/>
          </a:solidFill>
        </p:spPr>
        <p:txBody>
          <a:bodyPr wrap="square" lIns="121808" tIns="60904" rIns="121808" bIns="60904" rtlCol="0">
            <a:spAutoFit/>
          </a:bodyPr>
          <a:lstStyle/>
          <a:p>
            <a:pPr marL="342885" indent="-342885">
              <a:buFont typeface="+mj-lt"/>
              <a:buAutoNum type="arabicPeriod"/>
            </a:pPr>
            <a:r>
              <a:rPr lang="en-US" dirty="0">
                <a:solidFill>
                  <a:prstClr val="black"/>
                </a:solidFill>
                <a:latin typeface="Calibri" pitchFamily="34" charset="0"/>
                <a:cs typeface="Calibri" pitchFamily="34" charset="0"/>
              </a:rPr>
              <a:t>#include &lt;</a:t>
            </a:r>
            <a:r>
              <a:rPr lang="en-US" dirty="0" err="1">
                <a:solidFill>
                  <a:prstClr val="black"/>
                </a:solidFill>
                <a:latin typeface="Calibri" pitchFamily="34" charset="0"/>
                <a:cs typeface="Calibri" pitchFamily="34" charset="0"/>
              </a:rPr>
              <a:t>amp.h</a:t>
            </a:r>
            <a:r>
              <a:rPr lang="en-US" dirty="0">
                <a:solidFill>
                  <a:prstClr val="black"/>
                </a:solidFill>
                <a:latin typeface="Calibri" pitchFamily="34" charset="0"/>
                <a:cs typeface="Calibri" pitchFamily="34" charset="0"/>
              </a:rPr>
              <a:t>&gt; </a:t>
            </a:r>
            <a:endParaRPr lang="en-US" dirty="0" smtClean="0">
              <a:solidFill>
                <a:prstClr val="black"/>
              </a:solidFill>
              <a:latin typeface="Calibri" pitchFamily="34" charset="0"/>
              <a:cs typeface="Calibri" pitchFamily="34" charset="0"/>
            </a:endParaRPr>
          </a:p>
          <a:p>
            <a:pPr marL="342885" indent="-342885">
              <a:buFont typeface="+mj-lt"/>
              <a:buAutoNum type="arabicPeriod"/>
            </a:pPr>
            <a:r>
              <a:rPr lang="en-US" dirty="0" smtClean="0">
                <a:solidFill>
                  <a:prstClr val="black"/>
                </a:solidFill>
                <a:latin typeface="Calibri" pitchFamily="34" charset="0"/>
                <a:cs typeface="Calibri" pitchFamily="34" charset="0"/>
              </a:rPr>
              <a:t>#</a:t>
            </a:r>
            <a:r>
              <a:rPr lang="en-US" dirty="0">
                <a:solidFill>
                  <a:prstClr val="black"/>
                </a:solidFill>
                <a:latin typeface="Calibri" pitchFamily="34" charset="0"/>
                <a:cs typeface="Calibri" pitchFamily="34" charset="0"/>
              </a:rPr>
              <a:t>include &lt;</a:t>
            </a:r>
            <a:r>
              <a:rPr lang="en-US" dirty="0" err="1">
                <a:solidFill>
                  <a:prstClr val="black"/>
                </a:solidFill>
                <a:latin typeface="Calibri" pitchFamily="34" charset="0"/>
                <a:cs typeface="Calibri" pitchFamily="34" charset="0"/>
              </a:rPr>
              <a:t>amp_math.h</a:t>
            </a:r>
            <a:r>
              <a:rPr lang="en-US" dirty="0">
                <a:solidFill>
                  <a:prstClr val="black"/>
                </a:solidFill>
                <a:latin typeface="Calibri" pitchFamily="34" charset="0"/>
                <a:cs typeface="Calibri" pitchFamily="34" charset="0"/>
              </a:rPr>
              <a:t>&gt; </a:t>
            </a:r>
            <a:endParaRPr lang="en-US" dirty="0" smtClean="0">
              <a:solidFill>
                <a:prstClr val="black"/>
              </a:solidFill>
              <a:latin typeface="Calibri" pitchFamily="34" charset="0"/>
              <a:cs typeface="Calibri" pitchFamily="34" charset="0"/>
            </a:endParaRPr>
          </a:p>
          <a:p>
            <a:pPr marL="342885" indent="-342885">
              <a:buFont typeface="+mj-lt"/>
              <a:buAutoNum type="arabicPeriod"/>
            </a:pPr>
            <a:r>
              <a:rPr lang="en-US" dirty="0" smtClean="0">
                <a:solidFill>
                  <a:prstClr val="black"/>
                </a:solidFill>
                <a:latin typeface="Calibri" pitchFamily="34" charset="0"/>
                <a:cs typeface="Calibri" pitchFamily="34" charset="0"/>
              </a:rPr>
              <a:t>using </a:t>
            </a:r>
            <a:r>
              <a:rPr lang="en-US" dirty="0">
                <a:solidFill>
                  <a:prstClr val="black"/>
                </a:solidFill>
                <a:latin typeface="Calibri" pitchFamily="34" charset="0"/>
                <a:cs typeface="Calibri" pitchFamily="34" charset="0"/>
              </a:rPr>
              <a:t>namespace concurrency; </a:t>
            </a:r>
            <a:endParaRPr lang="en-US" dirty="0" smtClean="0">
              <a:solidFill>
                <a:prstClr val="black"/>
              </a:solidFill>
              <a:latin typeface="Calibri" pitchFamily="34" charset="0"/>
              <a:cs typeface="Calibri" pitchFamily="34" charset="0"/>
            </a:endParaRPr>
          </a:p>
          <a:p>
            <a:pPr marL="342885" indent="-342885">
              <a:buFont typeface="+mj-lt"/>
              <a:buAutoNum type="arabicPeriod"/>
            </a:pPr>
            <a:r>
              <a:rPr lang="en-US" dirty="0" smtClean="0">
                <a:solidFill>
                  <a:prstClr val="black"/>
                </a:solidFill>
                <a:latin typeface="Calibri" pitchFamily="34" charset="0"/>
                <a:cs typeface="Calibri" pitchFamily="34" charset="0"/>
              </a:rPr>
              <a:t>using </a:t>
            </a:r>
            <a:r>
              <a:rPr lang="en-US" dirty="0">
                <a:solidFill>
                  <a:prstClr val="black"/>
                </a:solidFill>
                <a:latin typeface="Calibri" pitchFamily="34" charset="0"/>
                <a:cs typeface="Calibri" pitchFamily="34" charset="0"/>
              </a:rPr>
              <a:t>namespace </a:t>
            </a:r>
            <a:r>
              <a:rPr lang="en-US" b="1" dirty="0">
                <a:solidFill>
                  <a:prstClr val="black"/>
                </a:solidFill>
                <a:latin typeface="Calibri" pitchFamily="34" charset="0"/>
                <a:cs typeface="Calibri" pitchFamily="34" charset="0"/>
              </a:rPr>
              <a:t>concurrency</a:t>
            </a:r>
            <a:r>
              <a:rPr lang="en-US" b="1" dirty="0" smtClean="0">
                <a:solidFill>
                  <a:prstClr val="black"/>
                </a:solidFill>
                <a:latin typeface="Calibri" pitchFamily="34" charset="0"/>
                <a:cs typeface="Calibri" pitchFamily="34" charset="0"/>
              </a:rPr>
              <a:t>::fast_math</a:t>
            </a:r>
            <a:r>
              <a:rPr lang="en-US" dirty="0" smtClean="0">
                <a:solidFill>
                  <a:prstClr val="black"/>
                </a:solidFill>
                <a:latin typeface="Calibri" pitchFamily="34" charset="0"/>
                <a:cs typeface="Calibri" pitchFamily="34" charset="0"/>
              </a:rPr>
              <a:t>;</a:t>
            </a:r>
          </a:p>
          <a:p>
            <a:r>
              <a:rPr lang="en-US" smtClean="0">
                <a:solidFill>
                  <a:prstClr val="black"/>
                </a:solidFill>
                <a:latin typeface="Calibri" pitchFamily="34" charset="0"/>
                <a:cs typeface="Calibri" pitchFamily="34" charset="0"/>
              </a:rPr>
              <a:t>  // </a:t>
            </a:r>
            <a:r>
              <a:rPr lang="en-US" dirty="0" smtClean="0">
                <a:solidFill>
                  <a:prstClr val="black"/>
                </a:solidFill>
                <a:latin typeface="Calibri" pitchFamily="34" charset="0"/>
                <a:cs typeface="Calibri" pitchFamily="34" charset="0"/>
              </a:rPr>
              <a:t>using </a:t>
            </a:r>
            <a:r>
              <a:rPr lang="en-US" dirty="0">
                <a:solidFill>
                  <a:prstClr val="black"/>
                </a:solidFill>
                <a:latin typeface="Calibri" pitchFamily="34" charset="0"/>
                <a:cs typeface="Calibri" pitchFamily="34" charset="0"/>
              </a:rPr>
              <a:t>namespace </a:t>
            </a:r>
            <a:r>
              <a:rPr lang="en-US" b="1" dirty="0">
                <a:solidFill>
                  <a:prstClr val="black"/>
                </a:solidFill>
                <a:latin typeface="Calibri" pitchFamily="34" charset="0"/>
                <a:cs typeface="Calibri" pitchFamily="34" charset="0"/>
              </a:rPr>
              <a:t>concurrency</a:t>
            </a:r>
            <a:r>
              <a:rPr lang="en-US" b="1" dirty="0" smtClean="0">
                <a:solidFill>
                  <a:prstClr val="black"/>
                </a:solidFill>
                <a:latin typeface="Calibri" pitchFamily="34" charset="0"/>
                <a:cs typeface="Calibri" pitchFamily="34" charset="0"/>
              </a:rPr>
              <a:t>::precise_math</a:t>
            </a:r>
            <a:r>
              <a:rPr lang="en-US" dirty="0">
                <a:solidFill>
                  <a:prstClr val="black"/>
                </a:solidFill>
                <a:latin typeface="Calibri" pitchFamily="34" charset="0"/>
                <a:cs typeface="Calibri" pitchFamily="34" charset="0"/>
              </a:rPr>
              <a:t>;</a:t>
            </a:r>
          </a:p>
          <a:p>
            <a:pPr marL="342885" indent="-342885">
              <a:buFont typeface="+mj-lt"/>
              <a:buAutoNum type="arabicPeriod" startAt="5"/>
            </a:pPr>
            <a:r>
              <a:rPr lang="en-US" dirty="0" err="1" smtClean="0">
                <a:solidFill>
                  <a:prstClr val="black"/>
                </a:solidFill>
                <a:latin typeface="Calibri" pitchFamily="34" charset="0"/>
                <a:cs typeface="Calibri" pitchFamily="34" charset="0"/>
              </a:rPr>
              <a:t>int</a:t>
            </a:r>
            <a:r>
              <a:rPr lang="en-US" dirty="0" smtClean="0">
                <a:solidFill>
                  <a:prstClr val="black"/>
                </a:solidFill>
                <a:latin typeface="Calibri" pitchFamily="34" charset="0"/>
                <a:cs typeface="Calibri" pitchFamily="34" charset="0"/>
              </a:rPr>
              <a:t> main</a:t>
            </a:r>
            <a:r>
              <a:rPr lang="en-US" dirty="0">
                <a:solidFill>
                  <a:prstClr val="black"/>
                </a:solidFill>
                <a:latin typeface="Calibri" pitchFamily="34" charset="0"/>
                <a:cs typeface="Calibri" pitchFamily="34" charset="0"/>
              </a:rPr>
              <a:t>() { </a:t>
            </a:r>
          </a:p>
          <a:p>
            <a:pPr marL="342885" indent="-342885">
              <a:buFont typeface="+mj-lt"/>
              <a:buAutoNum type="arabicPeriod" startAt="5"/>
            </a:pPr>
            <a:r>
              <a:rPr lang="en-US" dirty="0" smtClean="0">
                <a:solidFill>
                  <a:prstClr val="black"/>
                </a:solidFill>
                <a:latin typeface="Calibri" pitchFamily="34" charset="0"/>
                <a:cs typeface="Calibri" pitchFamily="34" charset="0"/>
              </a:rPr>
              <a:t>    float </a:t>
            </a:r>
            <a:r>
              <a:rPr lang="en-US" dirty="0">
                <a:solidFill>
                  <a:prstClr val="black"/>
                </a:solidFill>
                <a:latin typeface="Calibri" pitchFamily="34" charset="0"/>
                <a:cs typeface="Calibri" pitchFamily="34" charset="0"/>
              </a:rPr>
              <a:t>a = 2.2f, b = 3.5f; </a:t>
            </a:r>
            <a:endParaRPr lang="en-US" dirty="0" smtClean="0">
              <a:solidFill>
                <a:prstClr val="black"/>
              </a:solidFill>
              <a:latin typeface="Calibri" pitchFamily="34" charset="0"/>
              <a:cs typeface="Calibri" pitchFamily="34" charset="0"/>
            </a:endParaRPr>
          </a:p>
          <a:p>
            <a:pPr marL="342885" indent="-342885">
              <a:buFont typeface="+mj-lt"/>
              <a:buAutoNum type="arabicPeriod" startAt="5"/>
            </a:pPr>
            <a:r>
              <a:rPr lang="en-US" dirty="0" smtClean="0">
                <a:solidFill>
                  <a:prstClr val="black"/>
                </a:solidFill>
                <a:latin typeface="Calibri" pitchFamily="34" charset="0"/>
                <a:cs typeface="Calibri" pitchFamily="34" charset="0"/>
              </a:rPr>
              <a:t>    float </a:t>
            </a:r>
            <a:r>
              <a:rPr lang="en-US" dirty="0">
                <a:solidFill>
                  <a:prstClr val="black"/>
                </a:solidFill>
                <a:latin typeface="Calibri" pitchFamily="34" charset="0"/>
                <a:cs typeface="Calibri" pitchFamily="34" charset="0"/>
              </a:rPr>
              <a:t>result = </a:t>
            </a:r>
            <a:r>
              <a:rPr lang="en-US" b="1" dirty="0" err="1">
                <a:solidFill>
                  <a:prstClr val="black"/>
                </a:solidFill>
                <a:latin typeface="Calibri" pitchFamily="34" charset="0"/>
                <a:cs typeface="Calibri" pitchFamily="34" charset="0"/>
              </a:rPr>
              <a:t>pow</a:t>
            </a:r>
            <a:r>
              <a:rPr lang="en-US" dirty="0">
                <a:solidFill>
                  <a:prstClr val="black"/>
                </a:solidFill>
                <a:latin typeface="Calibri" pitchFamily="34" charset="0"/>
                <a:cs typeface="Calibri" pitchFamily="34" charset="0"/>
              </a:rPr>
              <a:t>(</a:t>
            </a:r>
            <a:r>
              <a:rPr lang="en-US" dirty="0" err="1">
                <a:solidFill>
                  <a:prstClr val="black"/>
                </a:solidFill>
                <a:latin typeface="Calibri" pitchFamily="34" charset="0"/>
                <a:cs typeface="Calibri" pitchFamily="34" charset="0"/>
              </a:rPr>
              <a:t>a,b</a:t>
            </a:r>
            <a:r>
              <a:rPr lang="en-US" dirty="0">
                <a:solidFill>
                  <a:prstClr val="black"/>
                </a:solidFill>
                <a:latin typeface="Calibri" pitchFamily="34" charset="0"/>
                <a:cs typeface="Calibri" pitchFamily="34" charset="0"/>
              </a:rPr>
              <a:t>); </a:t>
            </a:r>
            <a:endParaRPr lang="en-US" dirty="0" smtClean="0">
              <a:solidFill>
                <a:prstClr val="black"/>
              </a:solidFill>
              <a:latin typeface="Calibri" pitchFamily="34" charset="0"/>
              <a:cs typeface="Calibri" pitchFamily="34" charset="0"/>
            </a:endParaRPr>
          </a:p>
          <a:p>
            <a:pPr marL="342885" indent="-342885">
              <a:buFont typeface="+mj-lt"/>
              <a:buAutoNum type="arabicPeriod" startAt="5"/>
            </a:pPr>
            <a:r>
              <a:rPr lang="en-US" dirty="0" smtClean="0">
                <a:solidFill>
                  <a:prstClr val="black"/>
                </a:solidFill>
                <a:latin typeface="Calibri" pitchFamily="34" charset="0"/>
                <a:cs typeface="Calibri" pitchFamily="34" charset="0"/>
              </a:rPr>
              <a:t>    </a:t>
            </a:r>
            <a:r>
              <a:rPr lang="en-US" dirty="0" err="1" smtClean="0">
                <a:solidFill>
                  <a:prstClr val="black"/>
                </a:solidFill>
                <a:latin typeface="Calibri" pitchFamily="34" charset="0"/>
                <a:cs typeface="Calibri" pitchFamily="34" charset="0"/>
              </a:rPr>
              <a:t>std</a:t>
            </a:r>
            <a:r>
              <a:rPr lang="en-US" dirty="0">
                <a:solidFill>
                  <a:prstClr val="black"/>
                </a:solidFill>
                <a:latin typeface="Calibri" pitchFamily="34" charset="0"/>
                <a:cs typeface="Calibri" pitchFamily="34" charset="0"/>
              </a:rPr>
              <a:t>::vector&lt;float&gt; v(1); </a:t>
            </a:r>
            <a:endParaRPr lang="en-US" dirty="0" smtClean="0">
              <a:solidFill>
                <a:prstClr val="black"/>
              </a:solidFill>
              <a:latin typeface="Calibri" pitchFamily="34" charset="0"/>
              <a:cs typeface="Calibri" pitchFamily="34" charset="0"/>
            </a:endParaRPr>
          </a:p>
          <a:p>
            <a:pPr marL="342885" indent="-342885">
              <a:buFont typeface="+mj-lt"/>
              <a:buAutoNum type="arabicPeriod" startAt="5"/>
            </a:pPr>
            <a:r>
              <a:rPr lang="en-US" dirty="0" smtClean="0">
                <a:solidFill>
                  <a:prstClr val="black"/>
                </a:solidFill>
                <a:latin typeface="Calibri" pitchFamily="34" charset="0"/>
                <a:cs typeface="Calibri" pitchFamily="34" charset="0"/>
              </a:rPr>
              <a:t>    array_view&lt;float</a:t>
            </a:r>
            <a:r>
              <a:rPr lang="en-US" dirty="0">
                <a:solidFill>
                  <a:prstClr val="black"/>
                </a:solidFill>
                <a:latin typeface="Calibri" pitchFamily="34" charset="0"/>
                <a:cs typeface="Calibri" pitchFamily="34" charset="0"/>
              </a:rPr>
              <a:t>&gt; </a:t>
            </a:r>
            <a:r>
              <a:rPr lang="en-US" dirty="0" err="1">
                <a:solidFill>
                  <a:prstClr val="black"/>
                </a:solidFill>
                <a:latin typeface="Calibri" pitchFamily="34" charset="0"/>
                <a:cs typeface="Calibri" pitchFamily="34" charset="0"/>
              </a:rPr>
              <a:t>av</a:t>
            </a:r>
            <a:r>
              <a:rPr lang="en-US" dirty="0">
                <a:solidFill>
                  <a:prstClr val="black"/>
                </a:solidFill>
                <a:latin typeface="Calibri" pitchFamily="34" charset="0"/>
                <a:cs typeface="Calibri" pitchFamily="34" charset="0"/>
              </a:rPr>
              <a:t>(1,v); </a:t>
            </a:r>
            <a:endParaRPr lang="en-US" dirty="0" smtClean="0">
              <a:solidFill>
                <a:prstClr val="black"/>
              </a:solidFill>
              <a:latin typeface="Calibri" pitchFamily="34" charset="0"/>
              <a:cs typeface="Calibri" pitchFamily="34" charset="0"/>
            </a:endParaRPr>
          </a:p>
          <a:p>
            <a:pPr marL="342885" indent="-342885">
              <a:buFont typeface="+mj-lt"/>
              <a:buAutoNum type="arabicPeriod" startAt="5"/>
            </a:pPr>
            <a:r>
              <a:rPr lang="en-US" dirty="0" smtClean="0">
                <a:solidFill>
                  <a:prstClr val="black"/>
                </a:solidFill>
                <a:latin typeface="Calibri" pitchFamily="34" charset="0"/>
                <a:cs typeface="Calibri" pitchFamily="34" charset="0"/>
              </a:rPr>
              <a:t>    parallel_for_each(</a:t>
            </a:r>
            <a:r>
              <a:rPr lang="en-US" dirty="0" err="1" smtClean="0">
                <a:solidFill>
                  <a:prstClr val="black"/>
                </a:solidFill>
                <a:latin typeface="Calibri" pitchFamily="34" charset="0"/>
                <a:cs typeface="Calibri" pitchFamily="34" charset="0"/>
              </a:rPr>
              <a:t>av.extent</a:t>
            </a:r>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a:t>
            </a:r>
            <a:r>
              <a:rPr lang="en-US" dirty="0">
                <a:solidFill>
                  <a:prstClr val="black"/>
                </a:solidFill>
                <a:latin typeface="Calibri" pitchFamily="34" charset="0"/>
                <a:cs typeface="Calibri" pitchFamily="34" charset="0"/>
              </a:rPr>
              <a:t>index&lt;1&gt; </a:t>
            </a:r>
            <a:r>
              <a:rPr lang="en-US" dirty="0" err="1">
                <a:solidFill>
                  <a:prstClr val="black"/>
                </a:solidFill>
                <a:latin typeface="Calibri" pitchFamily="34" charset="0"/>
                <a:cs typeface="Calibri" pitchFamily="34" charset="0"/>
              </a:rPr>
              <a:t>idx</a:t>
            </a:r>
            <a:r>
              <a:rPr lang="en-US" dirty="0">
                <a:solidFill>
                  <a:prstClr val="black"/>
                </a:solidFill>
                <a:latin typeface="Calibri" pitchFamily="34" charset="0"/>
                <a:cs typeface="Calibri" pitchFamily="34" charset="0"/>
              </a:rPr>
              <a:t>) restrict(amp</a:t>
            </a:r>
            <a:r>
              <a:rPr lang="en-US" dirty="0" smtClean="0">
                <a:solidFill>
                  <a:prstClr val="black"/>
                </a:solidFill>
                <a:latin typeface="Calibri" pitchFamily="34" charset="0"/>
                <a:cs typeface="Calibri" pitchFamily="34" charset="0"/>
              </a:rPr>
              <a:t>) </a:t>
            </a:r>
          </a:p>
          <a:p>
            <a:pPr marL="342885" indent="-342885">
              <a:buFont typeface="+mj-lt"/>
              <a:buAutoNum type="arabicPeriod" startAt="5"/>
            </a:pPr>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   { </a:t>
            </a:r>
          </a:p>
          <a:p>
            <a:pPr marL="342885" indent="-342885">
              <a:buFont typeface="+mj-lt"/>
              <a:buAutoNum type="arabicPeriod" startAt="5"/>
            </a:pPr>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       </a:t>
            </a:r>
            <a:r>
              <a:rPr lang="en-US" dirty="0" err="1" smtClean="0">
                <a:solidFill>
                  <a:prstClr val="black"/>
                </a:solidFill>
                <a:latin typeface="Calibri" pitchFamily="34" charset="0"/>
                <a:cs typeface="Calibri" pitchFamily="34" charset="0"/>
              </a:rPr>
              <a:t>av</a:t>
            </a:r>
            <a:r>
              <a:rPr lang="en-US" dirty="0" smtClean="0">
                <a:solidFill>
                  <a:prstClr val="black"/>
                </a:solidFill>
                <a:latin typeface="Calibri" pitchFamily="34" charset="0"/>
                <a:cs typeface="Calibri" pitchFamily="34" charset="0"/>
              </a:rPr>
              <a:t>[</a:t>
            </a:r>
            <a:r>
              <a:rPr lang="en-US" dirty="0" err="1" smtClean="0">
                <a:solidFill>
                  <a:prstClr val="black"/>
                </a:solidFill>
                <a:latin typeface="Calibri" pitchFamily="34" charset="0"/>
                <a:cs typeface="Calibri" pitchFamily="34" charset="0"/>
              </a:rPr>
              <a:t>idx</a:t>
            </a:r>
            <a:r>
              <a:rPr lang="en-US" dirty="0" smtClean="0">
                <a:solidFill>
                  <a:prstClr val="black"/>
                </a:solidFill>
                <a:latin typeface="Calibri" pitchFamily="34" charset="0"/>
                <a:cs typeface="Calibri" pitchFamily="34" charset="0"/>
              </a:rPr>
              <a:t>] </a:t>
            </a:r>
            <a:r>
              <a:rPr lang="en-US" dirty="0">
                <a:solidFill>
                  <a:prstClr val="black"/>
                </a:solidFill>
                <a:latin typeface="Calibri" pitchFamily="34" charset="0"/>
                <a:cs typeface="Calibri" pitchFamily="34" charset="0"/>
              </a:rPr>
              <a:t>= </a:t>
            </a:r>
            <a:r>
              <a:rPr lang="en-US" b="1" dirty="0" err="1">
                <a:solidFill>
                  <a:prstClr val="black"/>
                </a:solidFill>
                <a:latin typeface="Calibri" pitchFamily="34" charset="0"/>
                <a:cs typeface="Calibri" pitchFamily="34" charset="0"/>
              </a:rPr>
              <a:t>pow</a:t>
            </a:r>
            <a:r>
              <a:rPr lang="en-US" dirty="0">
                <a:solidFill>
                  <a:prstClr val="black"/>
                </a:solidFill>
                <a:latin typeface="Calibri" pitchFamily="34" charset="0"/>
                <a:cs typeface="Calibri" pitchFamily="34" charset="0"/>
              </a:rPr>
              <a:t>(</a:t>
            </a:r>
            <a:r>
              <a:rPr lang="en-US" dirty="0" err="1">
                <a:solidFill>
                  <a:prstClr val="black"/>
                </a:solidFill>
                <a:latin typeface="Calibri" pitchFamily="34" charset="0"/>
                <a:cs typeface="Calibri" pitchFamily="34" charset="0"/>
              </a:rPr>
              <a:t>a,b</a:t>
            </a:r>
            <a:r>
              <a:rPr lang="en-US" dirty="0" smtClean="0">
                <a:solidFill>
                  <a:prstClr val="black"/>
                </a:solidFill>
                <a:latin typeface="Calibri" pitchFamily="34" charset="0"/>
                <a:cs typeface="Calibri" pitchFamily="34" charset="0"/>
              </a:rPr>
              <a:t>);</a:t>
            </a:r>
          </a:p>
          <a:p>
            <a:pPr marL="342885" indent="-342885">
              <a:buFont typeface="+mj-lt"/>
              <a:buAutoNum type="arabicPeriod" startAt="5"/>
            </a:pPr>
            <a:r>
              <a:rPr lang="en-US" dirty="0" smtClean="0">
                <a:solidFill>
                  <a:prstClr val="black"/>
                </a:solidFill>
                <a:latin typeface="Calibri" pitchFamily="34" charset="0"/>
                <a:cs typeface="Calibri" pitchFamily="34" charset="0"/>
              </a:rPr>
              <a:t>    });</a:t>
            </a:r>
          </a:p>
          <a:p>
            <a:pPr marL="342885" indent="-342885">
              <a:buFont typeface="+mj-lt"/>
              <a:buAutoNum type="arabicPeriod" startAt="5"/>
            </a:pPr>
            <a:r>
              <a:rPr lang="en-US" dirty="0" smtClean="0">
                <a:solidFill>
                  <a:prstClr val="black"/>
                </a:solidFill>
                <a:latin typeface="Calibri" pitchFamily="34" charset="0"/>
                <a:cs typeface="Calibri" pitchFamily="34" charset="0"/>
              </a:rPr>
              <a:t>}</a:t>
            </a:r>
            <a:endParaRPr lang="en-US"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14848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&lt;amp_graphics.h&gt;, concurrency::graphics</a:t>
            </a:r>
            <a:endParaRPr lang="en-US" dirty="0"/>
          </a:p>
        </p:txBody>
      </p:sp>
      <p:sp>
        <p:nvSpPr>
          <p:cNvPr id="3" name="Content Placeholder 2"/>
          <p:cNvSpPr>
            <a:spLocks noGrp="1"/>
          </p:cNvSpPr>
          <p:nvPr>
            <p:ph idx="1"/>
          </p:nvPr>
        </p:nvSpPr>
        <p:spPr>
          <a:xfrm>
            <a:off x="519113" y="1447801"/>
            <a:ext cx="11149013" cy="4370427"/>
          </a:xfrm>
        </p:spPr>
        <p:txBody>
          <a:bodyPr/>
          <a:lstStyle/>
          <a:p>
            <a:r>
              <a:rPr lang="en-US" dirty="0" smtClean="0"/>
              <a:t>norm/</a:t>
            </a:r>
            <a:r>
              <a:rPr lang="en-US" dirty="0" err="1" smtClean="0"/>
              <a:t>unorm</a:t>
            </a:r>
            <a:r>
              <a:rPr lang="en-US" dirty="0" smtClean="0"/>
              <a:t> scalar type</a:t>
            </a:r>
          </a:p>
          <a:p>
            <a:r>
              <a:rPr lang="en-US" dirty="0" smtClean="0"/>
              <a:t>Short vector types (int_3, float_4, norm_2, etc.)</a:t>
            </a:r>
          </a:p>
          <a:p>
            <a:pPr lvl="1"/>
            <a:r>
              <a:rPr lang="en-US" dirty="0" smtClean="0"/>
              <a:t>Swizzle expressions: </a:t>
            </a:r>
            <a:r>
              <a:rPr lang="en-US" dirty="0" err="1" smtClean="0"/>
              <a:t>myvec.yzx</a:t>
            </a:r>
            <a:r>
              <a:rPr lang="en-US" dirty="0" smtClean="0"/>
              <a:t> = int_3(1, 2, 3);</a:t>
            </a:r>
          </a:p>
          <a:p>
            <a:pPr lvl="1"/>
            <a:endParaRPr lang="en-US" dirty="0" smtClean="0"/>
          </a:p>
          <a:p>
            <a:r>
              <a:rPr lang="en-US" dirty="0" smtClean="0"/>
              <a:t>Textures – efficient access to 1d, 2d, 3d data</a:t>
            </a:r>
          </a:p>
          <a:p>
            <a:pPr lvl="1"/>
            <a:r>
              <a:rPr lang="en-US" dirty="0" smtClean="0"/>
              <a:t>Element type is scalar or SVT of rank 1, 2 or 4</a:t>
            </a:r>
          </a:p>
          <a:p>
            <a:pPr lvl="1"/>
            <a:r>
              <a:rPr lang="en-US" dirty="0" smtClean="0"/>
              <a:t>DX limitations apply</a:t>
            </a:r>
          </a:p>
          <a:p>
            <a:pPr lvl="1"/>
            <a:r>
              <a:rPr lang="en-US" dirty="0" smtClean="0"/>
              <a:t>Different encodings supported</a:t>
            </a:r>
          </a:p>
          <a:p>
            <a:pPr lvl="1"/>
            <a:r>
              <a:rPr lang="en-US" dirty="0" err="1" smtClean="0"/>
              <a:t>Interop</a:t>
            </a:r>
            <a:r>
              <a:rPr lang="en-US" dirty="0" smtClean="0"/>
              <a:t> with DX texture resources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392" y="3045857"/>
            <a:ext cx="3282632" cy="32771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488669"/>
            <a:ext cx="12188825" cy="384719"/>
          </a:xfrm>
          <a:prstGeom prst="rect">
            <a:avLst/>
          </a:prstGeom>
        </p:spPr>
        <p:txBody>
          <a:bodyPr wrap="square" lIns="91436" tIns="45719" rIns="91436" bIns="45719">
            <a:spAutoFit/>
          </a:bodyPr>
          <a:lstStyle/>
          <a:p>
            <a:pPr algn="ctr"/>
            <a:r>
              <a:rPr lang="en-US" dirty="0">
                <a:hlinkClick r:id="rId4"/>
              </a:rPr>
              <a:t>http://</a:t>
            </a:r>
            <a:r>
              <a:rPr lang="en-US" dirty="0" smtClean="0">
                <a:hlinkClick r:id="rId4"/>
              </a:rPr>
              <a:t>blogs.msdn.com/b/nativeconcurrency/archive/2012/01/25/concurrency-graphics-in-c-amp.aspx</a:t>
            </a:r>
            <a:r>
              <a:rPr lang="en-US" dirty="0" smtClean="0"/>
              <a:t> </a:t>
            </a:r>
            <a:endParaRPr lang="en-US" dirty="0"/>
          </a:p>
        </p:txBody>
      </p:sp>
    </p:spTree>
    <p:extLst>
      <p:ext uri="{BB962C8B-B14F-4D97-AF65-F5344CB8AC3E}">
        <p14:creationId xmlns:p14="http://schemas.microsoft.com/office/powerpoint/2010/main" val="67824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3"/>
            <a:ext cx="11149013" cy="609399"/>
          </a:xfrm>
        </p:spPr>
        <p:txBody>
          <a:bodyPr/>
          <a:lstStyle/>
          <a:p>
            <a:r>
              <a:rPr lang="en-US" dirty="0" smtClean="0"/>
              <a:t>DirectX </a:t>
            </a:r>
            <a:r>
              <a:rPr lang="en-US" dirty="0"/>
              <a:t>Integration, concurrency::</a:t>
            </a:r>
            <a:r>
              <a:rPr lang="en-US" dirty="0" smtClean="0"/>
              <a:t>direct3d</a:t>
            </a:r>
            <a:endParaRPr lang="en-US" dirty="0"/>
          </a:p>
        </p:txBody>
      </p:sp>
      <p:sp>
        <p:nvSpPr>
          <p:cNvPr id="3" name="Content Placeholder 2"/>
          <p:cNvSpPr>
            <a:spLocks noGrp="1"/>
          </p:cNvSpPr>
          <p:nvPr>
            <p:ph idx="1"/>
          </p:nvPr>
        </p:nvSpPr>
        <p:spPr>
          <a:xfrm>
            <a:off x="519113" y="1302524"/>
            <a:ext cx="11149013" cy="5115247"/>
          </a:xfrm>
        </p:spPr>
        <p:txBody>
          <a:bodyPr/>
          <a:lstStyle/>
          <a:p>
            <a:r>
              <a:rPr lang="en-US" dirty="0" smtClean="0"/>
              <a:t>Weave C++ AMP code and data with DX-based applications</a:t>
            </a:r>
          </a:p>
          <a:p>
            <a:pPr lvl="1"/>
            <a:r>
              <a:rPr lang="en-US" dirty="0" smtClean="0"/>
              <a:t>Leave data on the GPU for rendering</a:t>
            </a:r>
          </a:p>
          <a:p>
            <a:endParaRPr lang="en-US" dirty="0" smtClean="0"/>
          </a:p>
          <a:p>
            <a:endParaRPr lang="en-US" dirty="0" smtClean="0"/>
          </a:p>
          <a:p>
            <a:endParaRPr lang="en-US" dirty="0" smtClean="0"/>
          </a:p>
          <a:p>
            <a:endParaRPr lang="en-US" dirty="0"/>
          </a:p>
          <a:p>
            <a:r>
              <a:rPr lang="en-US" dirty="0" smtClean="0"/>
              <a:t>Example: </a:t>
            </a:r>
            <a:r>
              <a:rPr lang="en-US" b="1" dirty="0"/>
              <a:t>n</a:t>
            </a:r>
            <a:r>
              <a:rPr lang="en-US" b="1" dirty="0" smtClean="0"/>
              <a:t>-body simulation</a:t>
            </a:r>
          </a:p>
          <a:p>
            <a:pPr lvl="1"/>
            <a:r>
              <a:rPr lang="en-US" dirty="0" smtClean="0"/>
              <a:t>Populates an array of particular positions using parallel_for_each</a:t>
            </a:r>
          </a:p>
          <a:p>
            <a:pPr lvl="1"/>
            <a:r>
              <a:rPr lang="en-US" dirty="0" smtClean="0"/>
              <a:t>Then read it in a vertex </a:t>
            </a:r>
            <a:r>
              <a:rPr lang="en-US" dirty="0" err="1" smtClean="0"/>
              <a:t>shader</a:t>
            </a:r>
            <a:endParaRPr lang="en-US" dirty="0" smtClean="0"/>
          </a:p>
          <a:p>
            <a:r>
              <a:rPr lang="en-US" dirty="0" smtClean="0"/>
              <a:t>20 </a:t>
            </a:r>
            <a:r>
              <a:rPr lang="en-US" dirty="0" err="1" smtClean="0"/>
              <a:t>intrinsics</a:t>
            </a:r>
            <a:r>
              <a:rPr lang="en-US" dirty="0" smtClean="0"/>
              <a:t> (bit manipulation, min, max, etc.)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98207932"/>
              </p:ext>
            </p:extLst>
          </p:nvPr>
        </p:nvGraphicFramePr>
        <p:xfrm>
          <a:off x="812590" y="2311400"/>
          <a:ext cx="10652488" cy="1828800"/>
        </p:xfrm>
        <a:graphic>
          <a:graphicData uri="http://schemas.openxmlformats.org/drawingml/2006/table">
            <a:tbl>
              <a:tblPr firstRow="1" bandRow="1">
                <a:tableStyleId>{5C22544A-7EE6-4342-B048-85BDC9FD1C3A}</a:tableStyleId>
              </a:tblPr>
              <a:tblGrid>
                <a:gridCol w="2357755"/>
                <a:gridCol w="3421553"/>
                <a:gridCol w="4873180"/>
              </a:tblGrid>
              <a:tr h="457200">
                <a:tc>
                  <a:txBody>
                    <a:bodyPr/>
                    <a:lstStyle/>
                    <a:p>
                      <a:pPr algn="ctr"/>
                      <a:r>
                        <a:rPr lang="en-US" sz="2400" b="1" dirty="0" smtClean="0"/>
                        <a:t>C++ AMP type</a:t>
                      </a:r>
                      <a:endParaRPr lang="en-US" sz="2400" b="1" dirty="0"/>
                    </a:p>
                  </a:txBody>
                  <a:tcPr/>
                </a:tc>
                <a:tc>
                  <a:txBody>
                    <a:bodyPr/>
                    <a:lstStyle/>
                    <a:p>
                      <a:pPr algn="ctr"/>
                      <a:r>
                        <a:rPr lang="en-US" sz="2400" b="1" dirty="0" smtClean="0"/>
                        <a:t>DirectX type</a:t>
                      </a:r>
                      <a:endParaRPr lang="en-US" sz="2400" b="1" dirty="0"/>
                    </a:p>
                  </a:txBody>
                  <a:tcPr/>
                </a:tc>
                <a:tc>
                  <a:txBody>
                    <a:bodyPr/>
                    <a:lstStyle/>
                    <a:p>
                      <a:pPr algn="ctr"/>
                      <a:r>
                        <a:rPr lang="en-US" sz="2400" b="1" dirty="0" smtClean="0"/>
                        <a:t>C++ AMP </a:t>
                      </a:r>
                      <a:r>
                        <a:rPr lang="en-US" sz="2400" b="1" dirty="0" err="1" smtClean="0"/>
                        <a:t>interop</a:t>
                      </a:r>
                      <a:r>
                        <a:rPr lang="en-US" sz="2400" b="1" dirty="0" smtClean="0"/>
                        <a:t> API</a:t>
                      </a:r>
                      <a:endParaRPr lang="en-US" sz="2400" b="1" dirty="0"/>
                    </a:p>
                  </a:txBody>
                  <a:tcPr/>
                </a:tc>
              </a:tr>
              <a:tr h="457200">
                <a:tc>
                  <a:txBody>
                    <a:bodyPr/>
                    <a:lstStyle/>
                    <a:p>
                      <a:pPr algn="ctr"/>
                      <a:r>
                        <a:rPr lang="en-US" sz="2400" dirty="0" smtClean="0"/>
                        <a:t>array</a:t>
                      </a:r>
                    </a:p>
                  </a:txBody>
                  <a:tcPr anchor="ctr"/>
                </a:tc>
                <a:tc>
                  <a:txBody>
                    <a:bodyPr/>
                    <a:lstStyle/>
                    <a:p>
                      <a:pPr algn="ctr"/>
                      <a:r>
                        <a:rPr lang="en-US" sz="2400" dirty="0" smtClean="0"/>
                        <a:t>ID3D11Buffer</a:t>
                      </a:r>
                    </a:p>
                  </a:txBody>
                  <a:tcPr/>
                </a:tc>
                <a:tc>
                  <a:txBody>
                    <a:bodyPr/>
                    <a:lstStyle/>
                    <a:p>
                      <a:pPr algn="ctr"/>
                      <a:r>
                        <a:rPr lang="en-US" sz="2400" dirty="0" smtClean="0"/>
                        <a:t>*</a:t>
                      </a:r>
                      <a:r>
                        <a:rPr lang="en-US" sz="2400" dirty="0" err="1" smtClean="0"/>
                        <a:t>get_buffer</a:t>
                      </a:r>
                      <a:r>
                        <a:rPr lang="en-US" sz="2400" dirty="0" smtClean="0"/>
                        <a:t>, </a:t>
                      </a:r>
                      <a:r>
                        <a:rPr lang="en-US" sz="2400" dirty="0" err="1" smtClean="0"/>
                        <a:t>make_array</a:t>
                      </a:r>
                      <a:endParaRPr lang="en-US" sz="2400" dirty="0" smtClean="0"/>
                    </a:p>
                  </a:txBody>
                  <a:tcPr/>
                </a:tc>
              </a:tr>
              <a:tr h="457200">
                <a:tc>
                  <a:txBody>
                    <a:bodyPr/>
                    <a:lstStyle/>
                    <a:p>
                      <a:pPr algn="ctr"/>
                      <a:r>
                        <a:rPr lang="en-US" sz="2400" dirty="0" smtClean="0"/>
                        <a:t>texture</a:t>
                      </a:r>
                    </a:p>
                  </a:txBody>
                  <a:tcPr anchor="ctr"/>
                </a:tc>
                <a:tc>
                  <a:txBody>
                    <a:bodyPr/>
                    <a:lstStyle/>
                    <a:p>
                      <a:pPr algn="ctr"/>
                      <a:r>
                        <a:rPr lang="en-US" sz="2400" dirty="0" smtClean="0"/>
                        <a:t>ID3D11Texture1D/2D/3D</a:t>
                      </a:r>
                      <a:endParaRPr lang="en-US" sz="2400" dirty="0"/>
                    </a:p>
                  </a:txBody>
                  <a:tcPr/>
                </a:tc>
                <a:tc>
                  <a:txBody>
                    <a:bodyPr/>
                    <a:lstStyle/>
                    <a:p>
                      <a:pPr algn="ctr"/>
                      <a:r>
                        <a:rPr lang="en-US" sz="2400" dirty="0" smtClean="0"/>
                        <a:t>*</a:t>
                      </a:r>
                      <a:r>
                        <a:rPr lang="en-US" sz="2400" dirty="0" err="1" smtClean="0"/>
                        <a:t>get_texture</a:t>
                      </a:r>
                      <a:r>
                        <a:rPr lang="en-US" sz="2400" dirty="0" smtClean="0"/>
                        <a:t>, </a:t>
                      </a:r>
                      <a:r>
                        <a:rPr lang="en-US" sz="2400" dirty="0" err="1" smtClean="0"/>
                        <a:t>make_texture</a:t>
                      </a:r>
                      <a:endParaRPr lang="en-US" sz="2400" dirty="0" smtClean="0"/>
                    </a:p>
                  </a:txBody>
                  <a:tcPr/>
                </a:tc>
              </a:tr>
              <a:tr h="457200">
                <a:tc>
                  <a:txBody>
                    <a:bodyPr/>
                    <a:lstStyle/>
                    <a:p>
                      <a:pPr algn="ctr"/>
                      <a:r>
                        <a:rPr lang="en-US" sz="2400" dirty="0" err="1" smtClean="0"/>
                        <a:t>accelerator_view</a:t>
                      </a:r>
                      <a:endParaRPr lang="en-US" sz="2400" dirty="0"/>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400" dirty="0" smtClean="0"/>
                        <a:t>ID3D11Device</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400" dirty="0" smtClean="0"/>
                        <a:t>*</a:t>
                      </a:r>
                      <a:r>
                        <a:rPr lang="en-US" sz="2400" dirty="0" err="1" smtClean="0"/>
                        <a:t>get_device</a:t>
                      </a:r>
                      <a:r>
                        <a:rPr lang="en-US" sz="2400" dirty="0" smtClean="0"/>
                        <a:t>, </a:t>
                      </a:r>
                      <a:r>
                        <a:rPr lang="en-US" sz="2400" dirty="0" err="1" smtClean="0"/>
                        <a:t>create_accelerator_view</a:t>
                      </a:r>
                      <a:endParaRPr lang="en-US" sz="2400" dirty="0" smtClean="0"/>
                    </a:p>
                  </a:txBody>
                  <a:tcPr anchor="ctr"/>
                </a:tc>
              </a:tr>
            </a:tbl>
          </a:graphicData>
        </a:graphic>
      </p:graphicFrame>
      <p:sp>
        <p:nvSpPr>
          <p:cNvPr id="5" name="Rectangle 4"/>
          <p:cNvSpPr/>
          <p:nvPr/>
        </p:nvSpPr>
        <p:spPr>
          <a:xfrm>
            <a:off x="0" y="6323416"/>
            <a:ext cx="12188825" cy="323163"/>
          </a:xfrm>
          <a:prstGeom prst="rect">
            <a:avLst/>
          </a:prstGeom>
        </p:spPr>
        <p:txBody>
          <a:bodyPr wrap="square" lIns="91428" tIns="45715" rIns="91428" bIns="45715">
            <a:spAutoFit/>
          </a:bodyPr>
          <a:lstStyle/>
          <a:p>
            <a:pPr algn="ctr" defTabSz="914249"/>
            <a:r>
              <a:rPr lang="en-US" sz="1500" dirty="0">
                <a:solidFill>
                  <a:srgbClr val="FFFFFF"/>
                </a:solidFill>
                <a:hlinkClick r:id="rId3"/>
              </a:rPr>
              <a:t>http://blogs.msdn.com/b/nativeconcurrency/archive/2011/12/29/interoperability-between-direct-3d-and-c-amp.aspx</a:t>
            </a:r>
            <a:r>
              <a:rPr lang="en-US" sz="1500" dirty="0">
                <a:solidFill>
                  <a:srgbClr val="FFFFFF"/>
                </a:solidFill>
              </a:rPr>
              <a:t> </a:t>
            </a:r>
          </a:p>
        </p:txBody>
      </p:sp>
      <p:sp>
        <p:nvSpPr>
          <p:cNvPr id="6" name="Rectangle 5"/>
          <p:cNvSpPr/>
          <p:nvPr/>
        </p:nvSpPr>
        <p:spPr>
          <a:xfrm>
            <a:off x="0" y="6550225"/>
            <a:ext cx="12188825" cy="323163"/>
          </a:xfrm>
          <a:prstGeom prst="rect">
            <a:avLst/>
          </a:prstGeom>
        </p:spPr>
        <p:txBody>
          <a:bodyPr wrap="square" lIns="91428" tIns="45715" rIns="91428" bIns="45715">
            <a:spAutoFit/>
          </a:bodyPr>
          <a:lstStyle/>
          <a:p>
            <a:pPr algn="ctr" defTabSz="914249"/>
            <a:r>
              <a:rPr lang="en-US" sz="1500" dirty="0">
                <a:solidFill>
                  <a:srgbClr val="FFFFFF"/>
                </a:solidFill>
                <a:hlinkClick r:id="rId4"/>
              </a:rPr>
              <a:t>http://blogs.msdn.com/b/nativeconcurrency/archive/2012/02/24/direct3d-namespace-and-hlsl-intrinsics-in-c-amp.aspx</a:t>
            </a:r>
            <a:r>
              <a:rPr lang="en-US" sz="1500" dirty="0">
                <a:solidFill>
                  <a:srgbClr val="FFFFFF"/>
                </a:solidFill>
              </a:rPr>
              <a:t> </a:t>
            </a:r>
          </a:p>
        </p:txBody>
      </p:sp>
    </p:spTree>
    <p:extLst>
      <p:ext uri="{BB962C8B-B14F-4D97-AF65-F5344CB8AC3E}">
        <p14:creationId xmlns:p14="http://schemas.microsoft.com/office/powerpoint/2010/main" val="494337665"/>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checkpoint</a:t>
            </a:r>
            <a:endParaRPr lang="en-US" dirty="0"/>
          </a:p>
        </p:txBody>
      </p:sp>
      <p:sp>
        <p:nvSpPr>
          <p:cNvPr id="3" name="Content Placeholder 2"/>
          <p:cNvSpPr>
            <a:spLocks noGrp="1"/>
          </p:cNvSpPr>
          <p:nvPr>
            <p:ph idx="1"/>
          </p:nvPr>
        </p:nvSpPr>
        <p:spPr>
          <a:xfrm>
            <a:off x="519113" y="1447800"/>
            <a:ext cx="11149013" cy="2068259"/>
          </a:xfrm>
        </p:spPr>
        <p:txBody>
          <a:bodyPr/>
          <a:lstStyle/>
          <a:p>
            <a:r>
              <a:rPr lang="en-US" dirty="0" smtClean="0"/>
              <a:t>Context</a:t>
            </a:r>
          </a:p>
          <a:p>
            <a:r>
              <a:rPr lang="en-US" dirty="0" smtClean="0"/>
              <a:t>Code</a:t>
            </a:r>
          </a:p>
          <a:p>
            <a:r>
              <a:rPr lang="en-US" dirty="0" smtClean="0"/>
              <a:t>IDE</a:t>
            </a:r>
          </a:p>
          <a:p>
            <a:r>
              <a:rPr lang="en-US" dirty="0" smtClean="0"/>
              <a:t>Summary</a:t>
            </a:r>
          </a:p>
        </p:txBody>
      </p:sp>
      <p:pic>
        <p:nvPicPr>
          <p:cNvPr id="8" name="Picture 2" descr="B:\Icons - Illustrations\_ REAL VISTA STYLE\clipboard checklist inven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2" y="3810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B:\Icons - Illustrations\_ SUPER VISTA STYLE\check mark 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26091">
            <a:off x="2457627" y="1163815"/>
            <a:ext cx="736600" cy="736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B:\Icons - Illustrations\_ SUPER VISTA STYLE\check mark 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26091">
            <a:off x="2762427" y="1680985"/>
            <a:ext cx="736600" cy="73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746203"/>
      </p:ext>
    </p:extLst>
  </p:cSld>
  <p:clrMapOvr>
    <a:masterClrMapping/>
  </p:clrMapOvr>
  <mc:AlternateContent xmlns:mc="http://schemas.openxmlformats.org/markup-compatibility/2006" xmlns:p14="http://schemas.microsoft.com/office/powerpoint/2010/main">
    <mc:Choice Requires="p14">
      <p:transition spd="med" p14:dur="700" advTm="7064">
        <p:fade/>
      </p:transition>
    </mc:Choice>
    <mc:Fallback xmlns="">
      <p:transition spd="med" advTm="70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t>
            </a:r>
            <a:r>
              <a:rPr lang="en-US" smtClean="0"/>
              <a:t>Studio 11</a:t>
            </a:r>
            <a:endParaRPr lang="en-US" dirty="0"/>
          </a:p>
        </p:txBody>
      </p:sp>
      <p:sp>
        <p:nvSpPr>
          <p:cNvPr id="5" name="Content Placeholder 4"/>
          <p:cNvSpPr>
            <a:spLocks noGrp="1"/>
          </p:cNvSpPr>
          <p:nvPr>
            <p:ph sz="quarter" idx="1"/>
          </p:nvPr>
        </p:nvSpPr>
        <p:spPr>
          <a:xfrm>
            <a:off x="519113" y="1447801"/>
            <a:ext cx="11149013" cy="3693319"/>
          </a:xfrm>
        </p:spPr>
        <p:txBody>
          <a:bodyPr/>
          <a:lstStyle/>
          <a:p>
            <a:r>
              <a:rPr lang="en-US" dirty="0" smtClean="0"/>
              <a:t>Organize</a:t>
            </a:r>
          </a:p>
          <a:p>
            <a:r>
              <a:rPr lang="en-US" dirty="0" smtClean="0"/>
              <a:t>Edit</a:t>
            </a:r>
          </a:p>
          <a:p>
            <a:r>
              <a:rPr lang="en-US" dirty="0" smtClean="0"/>
              <a:t>Design</a:t>
            </a:r>
          </a:p>
          <a:p>
            <a:r>
              <a:rPr lang="en-US" dirty="0" smtClean="0"/>
              <a:t>Build</a:t>
            </a:r>
          </a:p>
          <a:p>
            <a:r>
              <a:rPr lang="en-US" dirty="0" smtClean="0"/>
              <a:t>Browse</a:t>
            </a:r>
          </a:p>
          <a:p>
            <a:r>
              <a:rPr lang="en-US" dirty="0" smtClean="0"/>
              <a:t>Debug</a:t>
            </a:r>
          </a:p>
          <a:p>
            <a:r>
              <a:rPr lang="en-US" dirty="0" smtClean="0"/>
              <a:t>Profile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326" y="3249096"/>
            <a:ext cx="4453740" cy="61430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77994"/>
      </p:ext>
    </p:extLst>
  </p:cSld>
  <p:clrMapOvr>
    <a:masterClrMapping/>
  </p:clrMapOvr>
  <mc:AlternateContent xmlns:mc="http://schemas.openxmlformats.org/markup-compatibility/2006" xmlns:p14="http://schemas.microsoft.com/office/powerpoint/2010/main">
    <mc:Choice Requires="p14">
      <p:transition spd="med" p14:dur="700" advTm="28659">
        <p:fade/>
      </p:transition>
    </mc:Choice>
    <mc:Fallback xmlns="">
      <p:transition spd="med" advTm="286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 11</a:t>
            </a:r>
            <a:endParaRPr lang="en-US" dirty="0"/>
          </a:p>
        </p:txBody>
      </p:sp>
      <p:sp>
        <p:nvSpPr>
          <p:cNvPr id="5" name="Content Placeholder 4"/>
          <p:cNvSpPr>
            <a:spLocks noGrp="1"/>
          </p:cNvSpPr>
          <p:nvPr>
            <p:ph sz="quarter" idx="1"/>
          </p:nvPr>
        </p:nvSpPr>
        <p:spPr>
          <a:xfrm>
            <a:off x="519113" y="1447801"/>
            <a:ext cx="11149013" cy="3693319"/>
          </a:xfrm>
        </p:spPr>
        <p:txBody>
          <a:bodyPr/>
          <a:lstStyle/>
          <a:p>
            <a:r>
              <a:rPr lang="en-US" dirty="0"/>
              <a:t>Organize</a:t>
            </a:r>
          </a:p>
          <a:p>
            <a:r>
              <a:rPr lang="en-US" dirty="0"/>
              <a:t>Edit</a:t>
            </a:r>
          </a:p>
          <a:p>
            <a:r>
              <a:rPr lang="en-US" dirty="0"/>
              <a:t>Design</a:t>
            </a:r>
          </a:p>
          <a:p>
            <a:r>
              <a:rPr lang="en-US" dirty="0"/>
              <a:t>Build</a:t>
            </a:r>
          </a:p>
          <a:p>
            <a:r>
              <a:rPr lang="en-US" dirty="0"/>
              <a:t>Browse</a:t>
            </a:r>
          </a:p>
          <a:p>
            <a:r>
              <a:rPr lang="en-US" dirty="0"/>
              <a:t>Debug</a:t>
            </a:r>
          </a:p>
          <a:p>
            <a:r>
              <a:rPr lang="en-US" dirty="0"/>
              <a:t>Profile</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9253" y="3594100"/>
            <a:ext cx="226001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12"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099" y="1193800"/>
            <a:ext cx="9874718" cy="55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image00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048099" y="1193799"/>
            <a:ext cx="9874718" cy="55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76941360"/>
      </p:ext>
    </p:extLst>
  </p:cSld>
  <p:clrMapOvr>
    <a:masterClrMapping/>
  </p:clrMapOvr>
  <mc:AlternateContent xmlns:mc="http://schemas.openxmlformats.org/markup-compatibility/2006" xmlns:p14="http://schemas.microsoft.com/office/powerpoint/2010/main">
    <mc:Choice Requires="p14">
      <p:transition spd="med" p14:dur="700" advTm="18159">
        <p:fade/>
      </p:transition>
    </mc:Choice>
    <mc:Fallback xmlns="">
      <p:transition spd="med" advTm="18159">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099" y="1193800"/>
            <a:ext cx="9874718" cy="55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Visual Studio 11</a:t>
            </a:r>
            <a:endParaRPr lang="en-US" dirty="0"/>
          </a:p>
        </p:txBody>
      </p:sp>
      <p:sp>
        <p:nvSpPr>
          <p:cNvPr id="5" name="Content Placeholder 4"/>
          <p:cNvSpPr>
            <a:spLocks noGrp="1"/>
          </p:cNvSpPr>
          <p:nvPr>
            <p:ph sz="quarter" idx="1"/>
          </p:nvPr>
        </p:nvSpPr>
        <p:spPr>
          <a:xfrm>
            <a:off x="519113" y="1447801"/>
            <a:ext cx="11149013" cy="3693319"/>
          </a:xfrm>
        </p:spPr>
        <p:txBody>
          <a:bodyPr/>
          <a:lstStyle/>
          <a:p>
            <a:r>
              <a:rPr lang="en-US" dirty="0"/>
              <a:t>Organize</a:t>
            </a:r>
          </a:p>
          <a:p>
            <a:r>
              <a:rPr lang="en-US" dirty="0"/>
              <a:t>Edit</a:t>
            </a:r>
          </a:p>
          <a:p>
            <a:r>
              <a:rPr lang="en-US" dirty="0"/>
              <a:t>Design</a:t>
            </a:r>
          </a:p>
          <a:p>
            <a:r>
              <a:rPr lang="en-US" dirty="0"/>
              <a:t>Build</a:t>
            </a:r>
          </a:p>
          <a:p>
            <a:r>
              <a:rPr lang="en-US" dirty="0"/>
              <a:t>Browse</a:t>
            </a:r>
          </a:p>
          <a:p>
            <a:r>
              <a:rPr lang="en-US" dirty="0"/>
              <a:t>Debug</a:t>
            </a:r>
          </a:p>
          <a:p>
            <a:r>
              <a:rPr lang="en-US" dirty="0"/>
              <a:t>Profile</a:t>
            </a: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9253" y="3594100"/>
            <a:ext cx="226001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descr="image00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048099" y="1193799"/>
            <a:ext cx="9874718" cy="55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516" y="1193799"/>
            <a:ext cx="9981323" cy="529590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55396317"/>
      </p:ext>
    </p:extLst>
  </p:cSld>
  <p:clrMapOvr>
    <a:masterClrMapping/>
  </p:clrMapOvr>
  <mc:AlternateContent xmlns:mc="http://schemas.openxmlformats.org/markup-compatibility/2006" xmlns:p14="http://schemas.microsoft.com/office/powerpoint/2010/main">
    <mc:Choice Requires="p14">
      <p:transition spd="med" p14:dur="700" advTm="13892">
        <p:fade/>
      </p:transition>
    </mc:Choice>
    <mc:Fallback xmlns="">
      <p:transition spd="med" advTm="13892">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AMP Parallel Debugger</a:t>
            </a:r>
            <a:endParaRPr lang="en-US" dirty="0"/>
          </a:p>
        </p:txBody>
      </p:sp>
      <p:sp>
        <p:nvSpPr>
          <p:cNvPr id="3" name="Content Placeholder 2"/>
          <p:cNvSpPr>
            <a:spLocks noGrp="1"/>
          </p:cNvSpPr>
          <p:nvPr>
            <p:ph sz="quarter" idx="1"/>
          </p:nvPr>
        </p:nvSpPr>
        <p:spPr>
          <a:xfrm>
            <a:off x="519113" y="1447799"/>
            <a:ext cx="11149013" cy="5176803"/>
          </a:xfrm>
        </p:spPr>
        <p:txBody>
          <a:bodyPr/>
          <a:lstStyle/>
          <a:p>
            <a:r>
              <a:rPr lang="en-US" dirty="0" smtClean="0"/>
              <a:t>Well known Visual Studio debugging features </a:t>
            </a:r>
          </a:p>
          <a:p>
            <a:pPr lvl="1"/>
            <a:r>
              <a:rPr lang="en-US" dirty="0" smtClean="0"/>
              <a:t>Launch (incl. remote), Attach, Break, Stepping, Breakpoints, DataTips</a:t>
            </a:r>
          </a:p>
          <a:p>
            <a:pPr lvl="1"/>
            <a:r>
              <a:rPr lang="en-US" dirty="0" smtClean="0"/>
              <a:t>Toolwindows </a:t>
            </a:r>
          </a:p>
          <a:p>
            <a:pPr lvl="2"/>
            <a:r>
              <a:rPr lang="en-US" dirty="0" smtClean="0"/>
              <a:t>Processes, Debug Output, Modules, Disassembly, Call Stack, Memory, Registers, Locals, Watch, Quick Watch</a:t>
            </a:r>
          </a:p>
          <a:p>
            <a:r>
              <a:rPr lang="en-US" dirty="0" smtClean="0"/>
              <a:t>New features (for both CPU and GPU)</a:t>
            </a:r>
          </a:p>
          <a:p>
            <a:pPr lvl="1"/>
            <a:r>
              <a:rPr lang="en-US" dirty="0" smtClean="0"/>
              <a:t>Parallel Stacks window, Parallel Watch window, Barrier</a:t>
            </a:r>
          </a:p>
          <a:p>
            <a:r>
              <a:rPr lang="en-US" dirty="0" smtClean="0"/>
              <a:t>New GPU-specific</a:t>
            </a:r>
          </a:p>
          <a:p>
            <a:pPr lvl="1"/>
            <a:r>
              <a:rPr lang="en-US" dirty="0" smtClean="0"/>
              <a:t>Emulator, GPU Threads window, race detection</a:t>
            </a:r>
          </a:p>
          <a:p>
            <a:r>
              <a:rPr lang="en-US" dirty="0"/>
              <a:t>concurrency::</a:t>
            </a:r>
            <a:r>
              <a:rPr lang="en-US" dirty="0" smtClean="0"/>
              <a:t>direct3d_printf</a:t>
            </a:r>
            <a:r>
              <a:rPr lang="en-US" dirty="0"/>
              <a:t>, </a:t>
            </a:r>
            <a:r>
              <a:rPr lang="en-US" dirty="0" smtClean="0"/>
              <a:t>_</a:t>
            </a:r>
            <a:r>
              <a:rPr lang="en-US" dirty="0" err="1" smtClean="0"/>
              <a:t>errorf</a:t>
            </a:r>
            <a:r>
              <a:rPr lang="en-US" dirty="0"/>
              <a:t>, </a:t>
            </a:r>
            <a:r>
              <a:rPr lang="en-US" dirty="0" smtClean="0"/>
              <a:t>_abort</a:t>
            </a:r>
            <a:endParaRPr lang="en-US" dirty="0"/>
          </a:p>
          <a:p>
            <a:pPr lvl="1"/>
            <a:endParaRPr lang="en-US" dirty="0"/>
          </a:p>
        </p:txBody>
      </p:sp>
      <p:sp>
        <p:nvSpPr>
          <p:cNvPr id="4" name="Rectangle 3"/>
          <p:cNvSpPr/>
          <p:nvPr/>
        </p:nvSpPr>
        <p:spPr>
          <a:xfrm>
            <a:off x="1" y="6485694"/>
            <a:ext cx="12175662" cy="384719"/>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channel9.msdn.com/Events/BUILD/BUILD2011/TOOL-802T</a:t>
            </a:r>
            <a:r>
              <a:rPr lang="en-US" dirty="0" smtClean="0"/>
              <a:t>     </a:t>
            </a:r>
            <a:r>
              <a:rPr lang="en-US" i="1" dirty="0" smtClean="0"/>
              <a:t>(51:54-59:16)</a:t>
            </a:r>
            <a:endParaRPr lang="en-US" i="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4229" y="1"/>
            <a:ext cx="2904597" cy="15411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562208"/>
      </p:ext>
    </p:extLst>
  </p:cSld>
  <p:clrMapOvr>
    <a:masterClrMapping/>
  </p:clrMapOvr>
  <mc:AlternateContent xmlns:mc="http://schemas.openxmlformats.org/markup-compatibility/2006" xmlns:p14="http://schemas.microsoft.com/office/powerpoint/2010/main">
    <mc:Choice Requires="p14">
      <p:transition spd="med" p14:dur="700" advTm="53932">
        <p:fade/>
      </p:transition>
    </mc:Choice>
    <mc:Fallback xmlns="">
      <p:transition spd="med" advTm="53932">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Concurrency Visualizer for GPU </a:t>
            </a:r>
            <a:endParaRPr lang="en-US" dirty="0"/>
          </a:p>
        </p:txBody>
      </p:sp>
      <p:sp>
        <p:nvSpPr>
          <p:cNvPr id="3" name="Content Placeholder 2"/>
          <p:cNvSpPr>
            <a:spLocks noGrp="1"/>
          </p:cNvSpPr>
          <p:nvPr>
            <p:ph idx="1"/>
          </p:nvPr>
        </p:nvSpPr>
        <p:spPr>
          <a:xfrm>
            <a:off x="519113" y="1447801"/>
            <a:ext cx="11149013" cy="4979825"/>
          </a:xfrm>
        </p:spPr>
        <p:txBody>
          <a:bodyPr/>
          <a:lstStyle/>
          <a:p>
            <a:r>
              <a:rPr lang="en-US" dirty="0" smtClean="0"/>
              <a:t>Direct3D-centric</a:t>
            </a:r>
          </a:p>
          <a:p>
            <a:pPr lvl="1"/>
            <a:r>
              <a:rPr lang="en-US" dirty="0" smtClean="0"/>
              <a:t>Supports any library/programming model built on it</a:t>
            </a:r>
          </a:p>
          <a:p>
            <a:pPr lvl="1"/>
            <a:r>
              <a:rPr lang="en-US" dirty="0"/>
              <a:t>C++ AMP specific </a:t>
            </a:r>
            <a:r>
              <a:rPr lang="en-US" dirty="0" smtClean="0"/>
              <a:t>events</a:t>
            </a:r>
          </a:p>
          <a:p>
            <a:endParaRPr lang="en-US" dirty="0" smtClean="0"/>
          </a:p>
          <a:p>
            <a:r>
              <a:rPr lang="en-US" dirty="0" smtClean="0"/>
              <a:t>Integrated GPU and CPU view</a:t>
            </a:r>
          </a:p>
          <a:p>
            <a:endParaRPr lang="en-US" dirty="0" smtClean="0"/>
          </a:p>
          <a:p>
            <a:r>
              <a:rPr lang="en-US" dirty="0" smtClean="0"/>
              <a:t>Goal is to analyze high-level performance metrics</a:t>
            </a:r>
          </a:p>
          <a:p>
            <a:pPr lvl="1"/>
            <a:r>
              <a:rPr lang="en-US" dirty="0" smtClean="0"/>
              <a:t>Memory copy overheads</a:t>
            </a:r>
          </a:p>
          <a:p>
            <a:pPr lvl="1"/>
            <a:r>
              <a:rPr lang="en-US" dirty="0" smtClean="0"/>
              <a:t>Synchronization overheads across CPU/GPU</a:t>
            </a:r>
          </a:p>
          <a:p>
            <a:pPr lvl="1"/>
            <a:r>
              <a:rPr lang="en-US" dirty="0" smtClean="0"/>
              <a:t>GPU activity and contention with other processes</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2057" y="1"/>
            <a:ext cx="3013606" cy="1676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164" y="6496919"/>
            <a:ext cx="12175662" cy="338555"/>
          </a:xfrm>
          <a:prstGeom prst="rect">
            <a:avLst/>
          </a:prstGeom>
        </p:spPr>
        <p:txBody>
          <a:bodyPr wrap="square" lIns="91436" tIns="45719" rIns="91436" bIns="45719">
            <a:spAutoFit/>
          </a:bodyPr>
          <a:lstStyle/>
          <a:p>
            <a:pPr algn="ctr"/>
            <a:r>
              <a:rPr lang="en-US" sz="1600" dirty="0">
                <a:hlinkClick r:id="rId4"/>
              </a:rPr>
              <a:t>http://</a:t>
            </a:r>
            <a:r>
              <a:rPr lang="en-US" sz="1600" dirty="0">
                <a:hlinkClick r:id="rId4"/>
              </a:rPr>
              <a:t>blogs.msdn.com/b/nativeconcurrency/archive/2012/03/09/analyzing-c-amp-code-with-the-concurrency-visualizer.aspx</a:t>
            </a:r>
            <a:r>
              <a:rPr lang="en-US" sz="1600" dirty="0"/>
              <a:t> </a:t>
            </a:r>
            <a:endParaRPr lang="en-US" sz="1600" dirty="0"/>
          </a:p>
        </p:txBody>
      </p:sp>
    </p:spTree>
    <p:extLst>
      <p:ext uri="{BB962C8B-B14F-4D97-AF65-F5344CB8AC3E}">
        <p14:creationId xmlns:p14="http://schemas.microsoft.com/office/powerpoint/2010/main" val="578262028"/>
      </p:ext>
    </p:extLst>
  </p:cSld>
  <p:clrMapOvr>
    <a:masterClrMapping/>
  </p:clrMapOvr>
  <mc:AlternateContent xmlns:mc="http://schemas.openxmlformats.org/markup-compatibility/2006" xmlns:p14="http://schemas.microsoft.com/office/powerpoint/2010/main">
    <mc:Choice Requires="p14">
      <p:transition spd="med" p14:dur="700" advTm="33311">
        <p:fade/>
      </p:transition>
    </mc:Choice>
    <mc:Fallback xmlns="">
      <p:transition spd="med" advTm="33311">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checkpoint</a:t>
            </a:r>
            <a:endParaRPr lang="en-US" dirty="0"/>
          </a:p>
        </p:txBody>
      </p:sp>
      <p:sp>
        <p:nvSpPr>
          <p:cNvPr id="3" name="Content Placeholder 2"/>
          <p:cNvSpPr>
            <a:spLocks noGrp="1"/>
          </p:cNvSpPr>
          <p:nvPr>
            <p:ph idx="1"/>
          </p:nvPr>
        </p:nvSpPr>
        <p:spPr>
          <a:xfrm>
            <a:off x="519113" y="1447800"/>
            <a:ext cx="11149013" cy="2068259"/>
          </a:xfrm>
        </p:spPr>
        <p:txBody>
          <a:bodyPr/>
          <a:lstStyle/>
          <a:p>
            <a:r>
              <a:rPr lang="en-US" dirty="0" smtClean="0"/>
              <a:t>Context</a:t>
            </a:r>
          </a:p>
          <a:p>
            <a:r>
              <a:rPr lang="en-US" dirty="0" smtClean="0"/>
              <a:t>Code</a:t>
            </a:r>
          </a:p>
          <a:p>
            <a:r>
              <a:rPr lang="en-US" dirty="0" smtClean="0"/>
              <a:t>IDE</a:t>
            </a:r>
          </a:p>
          <a:p>
            <a:r>
              <a:rPr lang="en-US" dirty="0" smtClean="0"/>
              <a:t>Summary</a:t>
            </a:r>
          </a:p>
        </p:txBody>
      </p:sp>
      <p:pic>
        <p:nvPicPr>
          <p:cNvPr id="8" name="Picture 2" descr="B:\Icons - Illustrations\_ REAL VISTA STYLE\clipboard checklist inven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2" y="3810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B:\Icons - Illustrations\_ SUPER VISTA STYLE\check mark 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26091">
            <a:off x="2457627" y="1163815"/>
            <a:ext cx="736600" cy="736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B:\Icons - Illustrations\_ SUPER VISTA STYLE\check mark 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26091">
            <a:off x="2762427" y="1680985"/>
            <a:ext cx="736600" cy="736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B:\Icons - Illustrations\_ SUPER VISTA STYLE\check mark 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26091">
            <a:off x="1679397" y="2234409"/>
            <a:ext cx="736600" cy="73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892145"/>
      </p:ext>
    </p:extLst>
  </p:cSld>
  <p:clrMapOvr>
    <a:masterClrMapping/>
  </p:clrMapOvr>
  <mc:AlternateContent xmlns:mc="http://schemas.openxmlformats.org/markup-compatibility/2006" xmlns:p14="http://schemas.microsoft.com/office/powerpoint/2010/main">
    <mc:Choice Requires="p14">
      <p:transition spd="med" p14:dur="700" advTm="3149">
        <p:fade/>
      </p:transition>
    </mc:Choice>
    <mc:Fallback xmlns="">
      <p:transition spd="med" advTm="31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CPUs </a:t>
            </a:r>
            <a:r>
              <a:rPr lang="en-US" dirty="0" err="1" smtClean="0"/>
              <a:t>vs</a:t>
            </a:r>
            <a:r>
              <a:rPr lang="en-US" dirty="0" smtClean="0"/>
              <a:t> GPUs today</a:t>
            </a:r>
            <a:endParaRPr lang="en-US" dirty="0"/>
          </a:p>
        </p:txBody>
      </p:sp>
      <p:sp>
        <p:nvSpPr>
          <p:cNvPr id="5" name="Text Placeholder 4"/>
          <p:cNvSpPr>
            <a:spLocks noGrp="1"/>
          </p:cNvSpPr>
          <p:nvPr>
            <p:ph type="body" idx="1"/>
          </p:nvPr>
        </p:nvSpPr>
        <p:spPr/>
        <p:txBody>
          <a:bodyPr/>
          <a:lstStyle/>
          <a:p>
            <a:r>
              <a:rPr lang="en-US" dirty="0" smtClean="0"/>
              <a:t>    CPU</a:t>
            </a:r>
            <a:endParaRPr lang="en-US" dirty="0"/>
          </a:p>
        </p:txBody>
      </p:sp>
      <p:sp>
        <p:nvSpPr>
          <p:cNvPr id="3" name="Content Placeholder 2"/>
          <p:cNvSpPr>
            <a:spLocks noGrp="1"/>
          </p:cNvSpPr>
          <p:nvPr>
            <p:ph sz="quarter" idx="2"/>
          </p:nvPr>
        </p:nvSpPr>
        <p:spPr>
          <a:xfrm>
            <a:off x="507869" y="2133600"/>
            <a:ext cx="5484971" cy="3705629"/>
          </a:xfrm>
        </p:spPr>
        <p:txBody>
          <a:bodyPr/>
          <a:lstStyle/>
          <a:p>
            <a:endParaRPr lang="en-US" dirty="0" smtClean="0"/>
          </a:p>
          <a:p>
            <a:r>
              <a:rPr lang="en-US" dirty="0" smtClean="0"/>
              <a:t>Low memory bandwidth</a:t>
            </a:r>
          </a:p>
          <a:p>
            <a:r>
              <a:rPr lang="en-US" dirty="0" smtClean="0"/>
              <a:t>Higher power consumption</a:t>
            </a:r>
          </a:p>
          <a:p>
            <a:r>
              <a:rPr lang="en-US" dirty="0" smtClean="0"/>
              <a:t>Medium level of parallelism</a:t>
            </a:r>
          </a:p>
          <a:p>
            <a:r>
              <a:rPr lang="en-US" dirty="0" smtClean="0"/>
              <a:t>Deep execution pipelines</a:t>
            </a:r>
          </a:p>
          <a:p>
            <a:r>
              <a:rPr lang="en-US" dirty="0" smtClean="0"/>
              <a:t>Random accesses</a:t>
            </a:r>
          </a:p>
          <a:p>
            <a:r>
              <a:rPr lang="en-US" dirty="0" smtClean="0"/>
              <a:t>Supports general code</a:t>
            </a:r>
          </a:p>
          <a:p>
            <a:r>
              <a:rPr lang="en-US" dirty="0" smtClean="0"/>
              <a:t>Mainstream programming</a:t>
            </a:r>
          </a:p>
        </p:txBody>
      </p:sp>
      <p:sp>
        <p:nvSpPr>
          <p:cNvPr id="6" name="Text Placeholder 5"/>
          <p:cNvSpPr>
            <a:spLocks noGrp="1"/>
          </p:cNvSpPr>
          <p:nvPr>
            <p:ph type="body" sz="half" idx="3"/>
          </p:nvPr>
        </p:nvSpPr>
        <p:spPr/>
        <p:txBody>
          <a:bodyPr/>
          <a:lstStyle/>
          <a:p>
            <a:r>
              <a:rPr lang="en-US" smtClean="0"/>
              <a:t>    GPU</a:t>
            </a:r>
            <a:endParaRPr lang="en-US" dirty="0"/>
          </a:p>
        </p:txBody>
      </p:sp>
      <p:sp>
        <p:nvSpPr>
          <p:cNvPr id="4" name="Content Placeholder 3"/>
          <p:cNvSpPr>
            <a:spLocks noGrp="1"/>
          </p:cNvSpPr>
          <p:nvPr>
            <p:ph sz="quarter" idx="4"/>
          </p:nvPr>
        </p:nvSpPr>
        <p:spPr>
          <a:xfrm>
            <a:off x="6181725" y="2133603"/>
            <a:ext cx="5486400" cy="3705629"/>
          </a:xfrm>
        </p:spPr>
        <p:txBody>
          <a:bodyPr/>
          <a:lstStyle/>
          <a:p>
            <a:endParaRPr lang="en-US" dirty="0" smtClean="0"/>
          </a:p>
          <a:p>
            <a:r>
              <a:rPr lang="en-US" dirty="0" smtClean="0"/>
              <a:t>High memory bandwidth</a:t>
            </a:r>
          </a:p>
          <a:p>
            <a:r>
              <a:rPr lang="en-US" dirty="0" smtClean="0"/>
              <a:t>Lower power consumption</a:t>
            </a:r>
          </a:p>
          <a:p>
            <a:r>
              <a:rPr lang="en-US" dirty="0" smtClean="0"/>
              <a:t>High level of parallelism</a:t>
            </a:r>
          </a:p>
          <a:p>
            <a:r>
              <a:rPr lang="en-US" dirty="0" smtClean="0"/>
              <a:t>Shallow execution pipelines</a:t>
            </a:r>
          </a:p>
          <a:p>
            <a:r>
              <a:rPr lang="en-US" dirty="0" smtClean="0"/>
              <a:t>Sequential accesses</a:t>
            </a:r>
          </a:p>
          <a:p>
            <a:r>
              <a:rPr lang="en-US" dirty="0" smtClean="0"/>
              <a:t>Supports data-parallel code</a:t>
            </a:r>
          </a:p>
          <a:p>
            <a:r>
              <a:rPr lang="en-US" dirty="0" smtClean="0"/>
              <a:t>Niche programming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205" y="1193801"/>
            <a:ext cx="2122808" cy="10831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7392" y="1193802"/>
            <a:ext cx="2164620" cy="10733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TextBox 8"/>
          <p:cNvSpPr txBox="1"/>
          <p:nvPr/>
        </p:nvSpPr>
        <p:spPr>
          <a:xfrm>
            <a:off x="6094414" y="6337012"/>
            <a:ext cx="1998201" cy="2975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6" tIns="45719" rIns="91436" bIns="45719">
            <a:spAutoFit/>
          </a:bodyPr>
          <a:lstStyle/>
          <a:p>
            <a:pPr algn="ctr">
              <a:defRPr/>
            </a:pPr>
            <a:r>
              <a:rPr lang="en-US" sz="1300" dirty="0">
                <a:solidFill>
                  <a:schemeClr val="bg1">
                    <a:lumMod val="50000"/>
                  </a:schemeClr>
                </a:solidFill>
                <a:cs typeface="Arial" charset="0"/>
              </a:rPr>
              <a:t>images source: AMD</a:t>
            </a:r>
            <a:endParaRPr lang="en-US" sz="1300" dirty="0">
              <a:solidFill>
                <a:schemeClr val="bg1">
                  <a:lumMod val="50000"/>
                </a:schemeClr>
              </a:solidFill>
              <a:cs typeface="Arial" charset="0"/>
            </a:endParaRPr>
          </a:p>
        </p:txBody>
      </p:sp>
    </p:spTree>
    <p:custDataLst>
      <p:tags r:id="rId1"/>
    </p:custDataLst>
    <p:extLst>
      <p:ext uri="{BB962C8B-B14F-4D97-AF65-F5344CB8AC3E}">
        <p14:creationId xmlns:p14="http://schemas.microsoft.com/office/powerpoint/2010/main" val="3349803552"/>
      </p:ext>
    </p:extLst>
  </p:cSld>
  <p:clrMapOvr>
    <a:masterClrMapping/>
  </p:clrMapOvr>
  <mc:AlternateContent xmlns:mc="http://schemas.openxmlformats.org/markup-compatibility/2006" xmlns:p14="http://schemas.microsoft.com/office/powerpoint/2010/main">
    <mc:Choice Requires="p14">
      <p:transition spd="med" p14:dur="700" advTm="228168">
        <p:fade/>
      </p:transition>
    </mc:Choice>
    <mc:Fallback xmlns="">
      <p:transition spd="med" advTm="2281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C++ AMP</a:t>
            </a:r>
            <a:endParaRPr lang="en-US" dirty="0"/>
          </a:p>
        </p:txBody>
      </p:sp>
      <p:sp>
        <p:nvSpPr>
          <p:cNvPr id="3" name="Content Placeholder 2"/>
          <p:cNvSpPr>
            <a:spLocks noGrp="1"/>
          </p:cNvSpPr>
          <p:nvPr>
            <p:ph idx="1"/>
          </p:nvPr>
        </p:nvSpPr>
        <p:spPr>
          <a:xfrm>
            <a:off x="519114" y="1447800"/>
            <a:ext cx="11568139" cy="4235005"/>
          </a:xfrm>
        </p:spPr>
        <p:txBody>
          <a:bodyPr/>
          <a:lstStyle/>
          <a:p>
            <a:r>
              <a:rPr lang="en-US" dirty="0"/>
              <a:t>b</a:t>
            </a:r>
            <a:r>
              <a:rPr lang="en-US" dirty="0" smtClean="0"/>
              <a:t>ook</a:t>
            </a:r>
            <a:r>
              <a:rPr lang="en-US" sz="1500" dirty="0"/>
              <a:t>	</a:t>
            </a:r>
            <a:r>
              <a:rPr lang="en-US" sz="1500" dirty="0">
                <a:hlinkClick r:id="rId3"/>
              </a:rPr>
              <a:t>http://www.gregcons.com/cppamp/</a:t>
            </a:r>
            <a:r>
              <a:rPr lang="en-US" sz="1500" dirty="0"/>
              <a:t> </a:t>
            </a:r>
          </a:p>
          <a:p>
            <a:r>
              <a:rPr lang="en-US" dirty="0"/>
              <a:t>t</a:t>
            </a:r>
            <a:r>
              <a:rPr lang="en-US" dirty="0" smtClean="0"/>
              <a:t>raining</a:t>
            </a:r>
            <a:r>
              <a:rPr lang="en-US" sz="1500" dirty="0"/>
              <a:t>	</a:t>
            </a:r>
            <a:r>
              <a:rPr lang="en-US" sz="1500" dirty="0">
                <a:hlinkClick r:id="rId4"/>
              </a:rPr>
              <a:t>http://www.acceleware.com/cpp-amp-training</a:t>
            </a:r>
            <a:r>
              <a:rPr lang="en-US" sz="1500" dirty="0"/>
              <a:t> </a:t>
            </a:r>
          </a:p>
          <a:p>
            <a:r>
              <a:rPr lang="en-US" dirty="0"/>
              <a:t>v</a:t>
            </a:r>
            <a:r>
              <a:rPr lang="en-US" dirty="0" smtClean="0"/>
              <a:t>ideos</a:t>
            </a:r>
            <a:r>
              <a:rPr lang="en-US" sz="1500" dirty="0"/>
              <a:t>    	</a:t>
            </a:r>
            <a:r>
              <a:rPr lang="en-US" sz="1500" dirty="0">
                <a:hlinkClick r:id="rId5"/>
              </a:rPr>
              <a:t>http://channel9.msdn.com/Tags/c++-accelerated-massive-parallelism</a:t>
            </a:r>
            <a:r>
              <a:rPr lang="en-US" sz="1500" dirty="0"/>
              <a:t>  </a:t>
            </a:r>
          </a:p>
          <a:p>
            <a:r>
              <a:rPr lang="en-US" dirty="0"/>
              <a:t>a</a:t>
            </a:r>
            <a:r>
              <a:rPr lang="en-US" dirty="0" smtClean="0"/>
              <a:t>rticles</a:t>
            </a:r>
            <a:r>
              <a:rPr lang="en-US" sz="1500" dirty="0"/>
              <a:t>	</a:t>
            </a:r>
            <a:r>
              <a:rPr lang="en-US" sz="1500" dirty="0">
                <a:hlinkClick r:id="rId6"/>
              </a:rPr>
              <a:t>http://blogs.msdn.com/b/nativeconcurrency/archive/2012/04/05/c-amp-articles-in-msdn-magazine-april-issue.aspx</a:t>
            </a:r>
            <a:r>
              <a:rPr lang="en-US" sz="1500" dirty="0"/>
              <a:t> </a:t>
            </a:r>
          </a:p>
          <a:p>
            <a:r>
              <a:rPr lang="en-US" dirty="0"/>
              <a:t>s</a:t>
            </a:r>
            <a:r>
              <a:rPr lang="en-US" dirty="0" smtClean="0"/>
              <a:t>amples</a:t>
            </a:r>
            <a:r>
              <a:rPr lang="en-US" sz="1500" dirty="0">
                <a:hlinkClick r:id="rId7"/>
              </a:rPr>
              <a:t>http://blogs.msdn.com/b/nativeconcurrency/archive/2012/01/30/c-amp-sample-projects-for-download.aspx</a:t>
            </a:r>
            <a:r>
              <a:rPr lang="en-US" sz="1500" dirty="0"/>
              <a:t> </a:t>
            </a:r>
          </a:p>
          <a:p>
            <a:r>
              <a:rPr lang="en-US" dirty="0" smtClean="0"/>
              <a:t>guides</a:t>
            </a:r>
            <a:r>
              <a:rPr lang="en-US" sz="1500" dirty="0"/>
              <a:t>    	</a:t>
            </a:r>
            <a:r>
              <a:rPr lang="en-US" sz="1500" dirty="0">
                <a:hlinkClick r:id="rId8"/>
              </a:rPr>
              <a:t>http://blogs.msdn.com/b/nativeconcurrency/archive/2012/04/11/c-amp-for-the-cuda-programmer.aspx</a:t>
            </a:r>
            <a:r>
              <a:rPr lang="en-US" sz="1500" dirty="0"/>
              <a:t> </a:t>
            </a:r>
          </a:p>
          <a:p>
            <a:r>
              <a:rPr lang="en-US" dirty="0"/>
              <a:t>s</a:t>
            </a:r>
            <a:r>
              <a:rPr lang="en-US" dirty="0" smtClean="0"/>
              <a:t>pec</a:t>
            </a:r>
            <a:r>
              <a:rPr lang="en-US" sz="1500" dirty="0"/>
              <a:t>	</a:t>
            </a:r>
            <a:r>
              <a:rPr lang="en-US" sz="1500" dirty="0">
                <a:hlinkClick r:id="rId9"/>
              </a:rPr>
              <a:t>http://blogs.msdn.com/b/nativeconcurrency/archive/2012/02/03/c-amp-open-spec-published.aspx</a:t>
            </a:r>
            <a:r>
              <a:rPr lang="en-US" sz="1500" dirty="0"/>
              <a:t> </a:t>
            </a:r>
          </a:p>
          <a:p>
            <a:r>
              <a:rPr lang="en-US" dirty="0"/>
              <a:t>f</a:t>
            </a:r>
            <a:r>
              <a:rPr lang="en-US" dirty="0" smtClean="0"/>
              <a:t>orum</a:t>
            </a:r>
            <a:r>
              <a:rPr lang="en-US" sz="1500" dirty="0"/>
              <a:t>     	</a:t>
            </a:r>
            <a:r>
              <a:rPr lang="en-US" sz="1500" dirty="0">
                <a:hlinkClick r:id="rId10"/>
              </a:rPr>
              <a:t>http://social.msdn.microsoft.com/Forums/en/parallelcppnative/threads</a:t>
            </a:r>
            <a:r>
              <a:rPr lang="en-US" sz="1500" dirty="0"/>
              <a:t> </a:t>
            </a:r>
          </a:p>
        </p:txBody>
      </p:sp>
      <p:sp>
        <p:nvSpPr>
          <p:cNvPr id="6" name="Rectangle 5"/>
          <p:cNvSpPr/>
          <p:nvPr/>
        </p:nvSpPr>
        <p:spPr>
          <a:xfrm>
            <a:off x="812588" y="5969002"/>
            <a:ext cx="9996031" cy="779700"/>
          </a:xfrm>
          <a:prstGeom prst="rect">
            <a:avLst/>
          </a:prstGeom>
        </p:spPr>
        <p:txBody>
          <a:bodyPr wrap="none" lIns="121893" tIns="60947" rIns="121893" bIns="60947">
            <a:spAutoFit/>
          </a:bodyPr>
          <a:lstStyle/>
          <a:p>
            <a:r>
              <a:rPr lang="en-US" sz="4300" dirty="0">
                <a:hlinkClick r:id="rId9"/>
              </a:rPr>
              <a:t>http://blogs.msdn.com/nativeconcurrency/</a:t>
            </a:r>
            <a:endParaRPr lang="en-US" sz="4300" dirty="0"/>
          </a:p>
        </p:txBody>
      </p:sp>
      <p:pic>
        <p:nvPicPr>
          <p:cNvPr id="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30604" y="381000"/>
            <a:ext cx="3205346" cy="2133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184361"/>
      </p:ext>
    </p:extLst>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04721" y="1371600"/>
            <a:ext cx="11477810" cy="4724400"/>
          </a:xfrm>
          <a:prstGeom prst="rect">
            <a:avLst/>
          </a:prstGeom>
        </p:spPr>
        <p:txBody>
          <a:bodyPr vert="horz" lIns="73094" tIns="121808" rIns="121808" bIns="60904"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buClr>
                <a:srgbClr val="4F81BD"/>
              </a:buClr>
            </a:pPr>
            <a:endParaRPr lang="en-US" dirty="0">
              <a:solidFill>
                <a:prstClr val="black"/>
              </a:solidFill>
            </a:endParaRPr>
          </a:p>
        </p:txBody>
      </p:sp>
      <p:sp>
        <p:nvSpPr>
          <p:cNvPr id="2" name="Title 1"/>
          <p:cNvSpPr>
            <a:spLocks noGrp="1"/>
          </p:cNvSpPr>
          <p:nvPr>
            <p:ph type="title"/>
          </p:nvPr>
        </p:nvSpPr>
        <p:spPr/>
        <p:txBody>
          <a:bodyPr/>
          <a:lstStyle/>
          <a:p>
            <a:r>
              <a:rPr lang="en-US" dirty="0" smtClean="0"/>
              <a:t>Summary</a:t>
            </a:r>
            <a:endParaRPr lang="en-US" dirty="0"/>
          </a:p>
        </p:txBody>
      </p:sp>
      <p:sp>
        <p:nvSpPr>
          <p:cNvPr id="16" name="Content Placeholder 15"/>
          <p:cNvSpPr>
            <a:spLocks noGrp="1"/>
          </p:cNvSpPr>
          <p:nvPr>
            <p:ph idx="1"/>
          </p:nvPr>
        </p:nvSpPr>
        <p:spPr>
          <a:xfrm>
            <a:off x="519113" y="1447799"/>
            <a:ext cx="11149013" cy="3287055"/>
          </a:xfrm>
        </p:spPr>
        <p:txBody>
          <a:bodyPr/>
          <a:lstStyle/>
          <a:p>
            <a:r>
              <a:rPr lang="en-US" dirty="0" smtClean="0"/>
              <a:t>Democratization of parallel hardware programmability</a:t>
            </a:r>
          </a:p>
          <a:p>
            <a:pPr lvl="1"/>
            <a:r>
              <a:rPr lang="en-US" dirty="0" smtClean="0"/>
              <a:t>Performance for the mainstream</a:t>
            </a:r>
          </a:p>
          <a:p>
            <a:pPr lvl="1"/>
            <a:r>
              <a:rPr lang="en-US" dirty="0" smtClean="0"/>
              <a:t>Hardware abstraction platform</a:t>
            </a:r>
          </a:p>
          <a:p>
            <a:pPr lvl="1"/>
            <a:r>
              <a:rPr lang="en-US" dirty="0" smtClean="0"/>
              <a:t>High-level abstractions in modern C++ (</a:t>
            </a:r>
            <a:r>
              <a:rPr lang="en-US" i="1" dirty="0" smtClean="0"/>
              <a:t>not</a:t>
            </a:r>
            <a:r>
              <a:rPr lang="en-US" dirty="0" smtClean="0"/>
              <a:t> C)</a:t>
            </a:r>
          </a:p>
          <a:p>
            <a:pPr lvl="1"/>
            <a:r>
              <a:rPr lang="en-US" dirty="0" smtClean="0"/>
              <a:t>Future proof, minimal, data-parallel API</a:t>
            </a:r>
          </a:p>
          <a:p>
            <a:pPr lvl="1"/>
            <a:r>
              <a:rPr lang="en-US" dirty="0" smtClean="0"/>
              <a:t>An open specification</a:t>
            </a:r>
          </a:p>
          <a:p>
            <a:pPr lvl="1"/>
            <a:r>
              <a:rPr lang="en-US" dirty="0" smtClean="0"/>
              <a:t>State-of-the-art Visual Studio IDE</a:t>
            </a:r>
          </a:p>
        </p:txBody>
      </p:sp>
      <p:pic>
        <p:nvPicPr>
          <p:cNvPr id="5124" name="Picture 4" descr="Greek Statues - Discobolus Making the Cast"/>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901721" y="3048002"/>
            <a:ext cx="2300949" cy="38080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88" y="6459582"/>
            <a:ext cx="12187237" cy="384719"/>
          </a:xfrm>
          <a:prstGeom prst="rect">
            <a:avLst/>
          </a:prstGeom>
        </p:spPr>
        <p:txBody>
          <a:bodyPr wrap="square" lIns="91436" tIns="45719" rIns="91436" bIns="45719">
            <a:spAutoFit/>
          </a:bodyPr>
          <a:lstStyle/>
          <a:p>
            <a:r>
              <a:rPr lang="en-US" dirty="0">
                <a:hlinkClick r:id="rId4"/>
              </a:rPr>
              <a:t>http://</a:t>
            </a:r>
            <a:r>
              <a:rPr lang="en-US" dirty="0" smtClean="0">
                <a:hlinkClick r:id="rId4"/>
              </a:rPr>
              <a:t>blogs.msdn.com/b/nativeconcurrency/archive/2012/02/03/c-amp-open-spec-published.aspx</a:t>
            </a:r>
            <a:r>
              <a:rPr lang="en-US" dirty="0" smtClean="0"/>
              <a:t> </a:t>
            </a:r>
            <a:endParaRPr lang="en-US" dirty="0"/>
          </a:p>
        </p:txBody>
      </p:sp>
    </p:spTree>
    <p:extLst>
      <p:ext uri="{BB962C8B-B14F-4D97-AF65-F5344CB8AC3E}">
        <p14:creationId xmlns:p14="http://schemas.microsoft.com/office/powerpoint/2010/main" val="2944513821"/>
      </p:ext>
    </p:extLst>
  </p:cSld>
  <p:clrMapOvr>
    <a:masterClrMapping/>
  </p:clrMapOvr>
  <mc:AlternateContent xmlns:mc="http://schemas.openxmlformats.org/markup-compatibility/2006" xmlns:p14="http://schemas.microsoft.com/office/powerpoint/2010/main">
    <mc:Choice Requires="p14">
      <p:transition spd="med" p14:dur="700" advTm="88720">
        <p:fade/>
      </p:transition>
    </mc:Choice>
    <mc:Fallback xmlns="">
      <p:transition spd="med" advTm="8872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black">
          <a:xfrm>
            <a:off x="4321175" y="3130767"/>
            <a:ext cx="3546476" cy="596468"/>
          </a:xfrm>
          <a:prstGeom prst="rect">
            <a:avLst/>
          </a:prstGeom>
          <a:noFill/>
          <a:ln>
            <a:noFill/>
          </a:ln>
        </p:spPr>
      </p:pic>
      <p:sp>
        <p:nvSpPr>
          <p:cNvPr id="5" name="Text Box 3"/>
          <p:cNvSpPr txBox="1">
            <a:spLocks noChangeArrowheads="1"/>
          </p:cNvSpPr>
          <p:nvPr/>
        </p:nvSpPr>
        <p:spPr bwMode="blackWhite">
          <a:xfrm>
            <a:off x="507868" y="6083574"/>
            <a:ext cx="11173090" cy="415484"/>
          </a:xfrm>
          <a:prstGeom prst="rect">
            <a:avLst/>
          </a:prstGeom>
          <a:noFill/>
          <a:ln w="12700">
            <a:noFill/>
            <a:miter lim="800000"/>
            <a:headEnd type="none" w="sm" len="sm"/>
            <a:tailEnd type="none" w="sm" len="sm"/>
          </a:ln>
          <a:effectLst/>
        </p:spPr>
        <p:txBody>
          <a:bodyPr vert="horz" wrap="square" lIns="91421" tIns="45711" rIns="91421" bIns="45711" numCol="1" anchor="t" anchorCtr="0" compatLnSpc="1">
            <a:prstTxWarp prst="textNoShape">
              <a:avLst/>
            </a:prstTxWarp>
            <a:spAutoFit/>
          </a:bodyPr>
          <a:lstStyle/>
          <a:p>
            <a:pPr algn="ctr" defTabSz="914061"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61"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spd="med" p14:dur="700" advTm="1172">
        <p:fade/>
      </p:transition>
    </mc:Choice>
    <mc:Fallback xmlns="">
      <p:transition spd="med" advTm="1172">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tes.amd.com/PublishingImages/Public/Graphic_Illustrations/PNG/3984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042" y="2326181"/>
            <a:ext cx="5484971" cy="428670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Tomorrow…</a:t>
            </a:r>
            <a:endParaRPr lang="en-US" dirty="0"/>
          </a:p>
        </p:txBody>
      </p:sp>
      <p:sp>
        <p:nvSpPr>
          <p:cNvPr id="3" name="Content Placeholder 2"/>
          <p:cNvSpPr>
            <a:spLocks noGrp="1"/>
          </p:cNvSpPr>
          <p:nvPr>
            <p:ph idx="1"/>
          </p:nvPr>
        </p:nvSpPr>
        <p:spPr>
          <a:xfrm>
            <a:off x="519113" y="1447802"/>
            <a:ext cx="11149013" cy="3736407"/>
          </a:xfrm>
        </p:spPr>
        <p:txBody>
          <a:bodyPr/>
          <a:lstStyle/>
          <a:p>
            <a:r>
              <a:rPr lang="en-US" dirty="0" smtClean="0"/>
              <a:t>CPUs and GPUs coming closer together…</a:t>
            </a:r>
          </a:p>
          <a:p>
            <a:pPr lvl="1"/>
            <a:r>
              <a:rPr lang="en-US" dirty="0" smtClean="0"/>
              <a:t>…nothing settled in this space, things still in motion…</a:t>
            </a:r>
          </a:p>
          <a:p>
            <a:pPr lvl="1"/>
            <a:endParaRPr lang="en-US" dirty="0" smtClean="0"/>
          </a:p>
          <a:p>
            <a:pPr lvl="1"/>
            <a:endParaRPr lang="en-US" dirty="0" smtClean="0"/>
          </a:p>
          <a:p>
            <a:r>
              <a:rPr lang="en-US" dirty="0" smtClean="0"/>
              <a:t>C++ AMP is designed as                                                          a mainstream solution                                                             not only for today,                                                                    but also for tomorrow</a:t>
            </a:r>
          </a:p>
        </p:txBody>
      </p:sp>
      <p:sp>
        <p:nvSpPr>
          <p:cNvPr id="5" name="TextBox 4"/>
          <p:cNvSpPr txBox="1"/>
          <p:nvPr/>
        </p:nvSpPr>
        <p:spPr>
          <a:xfrm>
            <a:off x="6094414" y="6337012"/>
            <a:ext cx="1998201" cy="2975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6" tIns="45719" rIns="91436" bIns="45719">
            <a:spAutoFit/>
          </a:bodyPr>
          <a:lstStyle/>
          <a:p>
            <a:pPr algn="ctr">
              <a:defRPr/>
            </a:pPr>
            <a:r>
              <a:rPr lang="en-US" sz="1300" dirty="0">
                <a:solidFill>
                  <a:schemeClr val="bg1">
                    <a:lumMod val="50000"/>
                  </a:schemeClr>
                </a:solidFill>
                <a:cs typeface="Arial" charset="0"/>
              </a:rPr>
              <a:t>image source: AMD</a:t>
            </a:r>
            <a:endParaRPr lang="en-US" sz="1300" dirty="0">
              <a:solidFill>
                <a:schemeClr val="bg1">
                  <a:lumMod val="50000"/>
                </a:schemeClr>
              </a:solidFill>
              <a:cs typeface="Arial" charset="0"/>
            </a:endParaRPr>
          </a:p>
        </p:txBody>
      </p:sp>
    </p:spTree>
    <p:custDataLst>
      <p:tags r:id="rId1"/>
    </p:custDataLst>
    <p:extLst>
      <p:ext uri="{BB962C8B-B14F-4D97-AF65-F5344CB8AC3E}">
        <p14:creationId xmlns:p14="http://schemas.microsoft.com/office/powerpoint/2010/main" val="1884420080"/>
      </p:ext>
    </p:extLst>
  </p:cSld>
  <p:clrMapOvr>
    <a:masterClrMapping/>
  </p:clrMapOvr>
  <mc:AlternateContent xmlns:mc="http://schemas.openxmlformats.org/markup-compatibility/2006" xmlns:p14="http://schemas.microsoft.com/office/powerpoint/2010/main">
    <mc:Choice Requires="p14">
      <p:transition spd="med" p14:dur="700" advTm="75057">
        <p:fade/>
      </p:transition>
    </mc:Choice>
    <mc:Fallback xmlns="">
      <p:transition spd="med" advTm="750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 AMP</a:t>
            </a:r>
            <a:endParaRPr lang="en-US" dirty="0"/>
          </a:p>
        </p:txBody>
      </p:sp>
      <p:sp>
        <p:nvSpPr>
          <p:cNvPr id="3" name="Content Placeholder 2"/>
          <p:cNvSpPr>
            <a:spLocks noGrp="1"/>
          </p:cNvSpPr>
          <p:nvPr>
            <p:ph idx="1"/>
          </p:nvPr>
        </p:nvSpPr>
        <p:spPr>
          <a:xfrm>
            <a:off x="519113" y="1447801"/>
            <a:ext cx="11149013" cy="2609945"/>
          </a:xfrm>
        </p:spPr>
        <p:txBody>
          <a:bodyPr/>
          <a:lstStyle/>
          <a:p>
            <a:r>
              <a:rPr lang="en-US" dirty="0" smtClean="0"/>
              <a:t>Part of Visual C++ </a:t>
            </a:r>
          </a:p>
          <a:p>
            <a:r>
              <a:rPr lang="en-US" dirty="0" smtClean="0"/>
              <a:t>Visual Studio integration</a:t>
            </a:r>
          </a:p>
          <a:p>
            <a:r>
              <a:rPr lang="en-US" dirty="0" smtClean="0"/>
              <a:t>STL-like library for multidimensional data </a:t>
            </a:r>
          </a:p>
          <a:p>
            <a:r>
              <a:rPr lang="en-US" dirty="0" smtClean="0"/>
              <a:t>Builds on Direct3D</a:t>
            </a:r>
          </a:p>
          <a:p>
            <a:r>
              <a:rPr lang="en-US" dirty="0" smtClean="0"/>
              <a:t>An open specification</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021" y="1435103"/>
            <a:ext cx="2945633" cy="23241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354948" y="4002330"/>
            <a:ext cx="3011397" cy="738572"/>
          </a:xfrm>
          <a:prstGeom prst="rect">
            <a:avLst/>
          </a:prstGeom>
          <a:noFill/>
        </p:spPr>
        <p:txBody>
          <a:bodyPr wrap="none" lIns="121808" tIns="60904" rIns="121808" bIns="60904" rtlCol="0">
            <a:spAutoFit/>
          </a:bodyPr>
          <a:lstStyle/>
          <a:p>
            <a:r>
              <a:rPr lang="en-US" sz="4000" b="1" dirty="0"/>
              <a:t>performance</a:t>
            </a:r>
          </a:p>
        </p:txBody>
      </p:sp>
      <p:sp>
        <p:nvSpPr>
          <p:cNvPr id="9" name="TextBox 8"/>
          <p:cNvSpPr txBox="1"/>
          <p:nvPr/>
        </p:nvSpPr>
        <p:spPr>
          <a:xfrm>
            <a:off x="4595128" y="5751874"/>
            <a:ext cx="2407457" cy="738572"/>
          </a:xfrm>
          <a:prstGeom prst="rect">
            <a:avLst/>
          </a:prstGeom>
          <a:noFill/>
        </p:spPr>
        <p:txBody>
          <a:bodyPr wrap="none" lIns="121808" tIns="60904" rIns="121808" bIns="60904" rtlCol="0">
            <a:spAutoFit/>
          </a:bodyPr>
          <a:lstStyle/>
          <a:p>
            <a:r>
              <a:rPr lang="en-US" sz="4000" b="1" dirty="0"/>
              <a:t>portability</a:t>
            </a:r>
          </a:p>
        </p:txBody>
      </p:sp>
      <p:sp>
        <p:nvSpPr>
          <p:cNvPr id="10" name="TextBox 9"/>
          <p:cNvSpPr txBox="1"/>
          <p:nvPr/>
        </p:nvSpPr>
        <p:spPr>
          <a:xfrm>
            <a:off x="4431151" y="4877102"/>
            <a:ext cx="2752846" cy="738572"/>
          </a:xfrm>
          <a:prstGeom prst="rect">
            <a:avLst/>
          </a:prstGeom>
          <a:noFill/>
        </p:spPr>
        <p:txBody>
          <a:bodyPr wrap="none" lIns="121808" tIns="60904" rIns="121808" bIns="60904" rtlCol="0">
            <a:spAutoFit/>
          </a:bodyPr>
          <a:lstStyle/>
          <a:p>
            <a:r>
              <a:rPr lang="en-US" sz="4000" b="1" dirty="0"/>
              <a:t>productivity</a:t>
            </a:r>
          </a:p>
        </p:txBody>
      </p:sp>
      <p:sp>
        <p:nvSpPr>
          <p:cNvPr id="8" name="Rectangle 7"/>
          <p:cNvSpPr/>
          <p:nvPr/>
        </p:nvSpPr>
        <p:spPr>
          <a:xfrm>
            <a:off x="1" y="6477175"/>
            <a:ext cx="12188824" cy="384719"/>
          </a:xfrm>
          <a:prstGeom prst="rect">
            <a:avLst/>
          </a:prstGeom>
        </p:spPr>
        <p:txBody>
          <a:bodyPr wrap="square" lIns="91436" tIns="45719" rIns="91436" bIns="45719">
            <a:spAutoFit/>
          </a:bodyPr>
          <a:lstStyle/>
          <a:p>
            <a:pPr algn="ctr"/>
            <a:r>
              <a:rPr lang="en-US" dirty="0">
                <a:hlinkClick r:id="rId5"/>
              </a:rPr>
              <a:t>http://</a:t>
            </a:r>
            <a:r>
              <a:rPr lang="en-US" dirty="0" smtClean="0">
                <a:hlinkClick r:id="rId5"/>
              </a:rPr>
              <a:t>www.danielmoth.com/Blog/C-Accelerated-Massive-Parallelism.aspx</a:t>
            </a:r>
            <a:r>
              <a:rPr lang="en-US" dirty="0" smtClean="0"/>
              <a:t> </a:t>
            </a:r>
            <a:endParaRPr lang="en-US" dirty="0"/>
          </a:p>
        </p:txBody>
      </p:sp>
    </p:spTree>
    <p:custDataLst>
      <p:tags r:id="rId1"/>
    </p:custDataLst>
    <p:extLst>
      <p:ext uri="{BB962C8B-B14F-4D97-AF65-F5344CB8AC3E}">
        <p14:creationId xmlns:p14="http://schemas.microsoft.com/office/powerpoint/2010/main" val="2103081307"/>
      </p:ext>
    </p:extLst>
  </p:cSld>
  <p:clrMapOvr>
    <a:masterClrMapping/>
  </p:clrMapOvr>
  <mc:AlternateContent xmlns:mc="http://schemas.openxmlformats.org/markup-compatibility/2006" xmlns:p14="http://schemas.microsoft.com/office/powerpoint/2010/main">
    <mc:Choice Requires="p14">
      <p:transition spd="med" p14:dur="700" advTm="243419">
        <p:fade/>
      </p:transition>
    </mc:Choice>
    <mc:Fallback xmlns="">
      <p:transition spd="med" advTm="2434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 checkpoint</a:t>
            </a:r>
            <a:endParaRPr lang="en-US" dirty="0"/>
          </a:p>
        </p:txBody>
      </p:sp>
      <p:sp>
        <p:nvSpPr>
          <p:cNvPr id="3" name="Content Placeholder 2"/>
          <p:cNvSpPr>
            <a:spLocks noGrp="1"/>
          </p:cNvSpPr>
          <p:nvPr>
            <p:ph idx="1"/>
          </p:nvPr>
        </p:nvSpPr>
        <p:spPr>
          <a:xfrm>
            <a:off x="519113" y="1447800"/>
            <a:ext cx="11149013" cy="3490187"/>
          </a:xfrm>
        </p:spPr>
        <p:txBody>
          <a:bodyPr/>
          <a:lstStyle/>
          <a:p>
            <a:r>
              <a:rPr lang="en-US" dirty="0" smtClean="0"/>
              <a:t>Context</a:t>
            </a:r>
          </a:p>
          <a:p>
            <a:r>
              <a:rPr lang="en-US" dirty="0" smtClean="0"/>
              <a:t>Code</a:t>
            </a:r>
          </a:p>
          <a:p>
            <a:pPr lvl="1"/>
            <a:r>
              <a:rPr lang="en-US" dirty="0"/>
              <a:t>Simple Model</a:t>
            </a:r>
          </a:p>
          <a:p>
            <a:pPr lvl="1"/>
            <a:r>
              <a:rPr lang="en-US" dirty="0"/>
              <a:t>Tiled Model</a:t>
            </a:r>
          </a:p>
          <a:p>
            <a:pPr lvl="1"/>
            <a:r>
              <a:rPr lang="en-US" dirty="0"/>
              <a:t>(optional) </a:t>
            </a:r>
            <a:r>
              <a:rPr lang="en-US" dirty="0" smtClean="0"/>
              <a:t>More</a:t>
            </a:r>
          </a:p>
          <a:p>
            <a:r>
              <a:rPr lang="en-US" dirty="0" smtClean="0"/>
              <a:t>IDE</a:t>
            </a:r>
          </a:p>
          <a:p>
            <a:r>
              <a:rPr lang="en-US" dirty="0" smtClean="0"/>
              <a:t>Summary</a:t>
            </a:r>
          </a:p>
        </p:txBody>
      </p:sp>
      <p:pic>
        <p:nvPicPr>
          <p:cNvPr id="7" name="Picture 2" descr="B:\Icons - Illustrations\_ REAL VISTA STYLE\clipboard checklist inven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2" y="3810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B:\Icons - Illustrations\_ SUPER VISTA STYLE\check mark 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26091">
            <a:off x="2457627" y="1163815"/>
            <a:ext cx="736600" cy="73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44510"/>
      </p:ext>
    </p:extLst>
  </p:cSld>
  <p:clrMapOvr>
    <a:masterClrMapping/>
  </p:clrMapOvr>
  <mc:AlternateContent xmlns:mc="http://schemas.openxmlformats.org/markup-compatibility/2006" xmlns:p14="http://schemas.microsoft.com/office/powerpoint/2010/main">
    <mc:Choice Requires="p14">
      <p:transition spd="med" p14:dur="700" advTm="13553">
        <p:fade/>
      </p:transition>
    </mc:Choice>
    <mc:Fallback xmlns="">
      <p:transition spd="med" advTm="135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World: Array Addition</a:t>
            </a:r>
            <a:endParaRPr lang="en-US" dirty="0"/>
          </a:p>
        </p:txBody>
      </p:sp>
      <p:sp>
        <p:nvSpPr>
          <p:cNvPr id="9" name="TextBox 8"/>
          <p:cNvSpPr txBox="1"/>
          <p:nvPr/>
        </p:nvSpPr>
        <p:spPr>
          <a:xfrm>
            <a:off x="150813" y="1190748"/>
            <a:ext cx="5892814" cy="5375739"/>
          </a:xfrm>
          <a:prstGeom prst="rect">
            <a:avLst/>
          </a:prstGeom>
          <a:solidFill>
            <a:schemeClr val="tx1"/>
          </a:solidFill>
        </p:spPr>
        <p:txBody>
          <a:bodyPr wrap="square" lIns="121808" tIns="60904" rIns="121808" bIns="60904" rtlCol="0">
            <a:spAutoFit/>
          </a:bodyPr>
          <a:lstStyle/>
          <a:p>
            <a:endParaRPr lang="en-US" sz="2100" dirty="0">
              <a:solidFill>
                <a:schemeClr val="bg1"/>
              </a:solidFill>
              <a:latin typeface="Calibri" pitchFamily="34" charset="0"/>
              <a:cs typeface="Calibri" pitchFamily="34" charset="0"/>
            </a:endParaRPr>
          </a:p>
          <a:p>
            <a:endParaRPr lang="en-US" sz="2100" dirty="0">
              <a:solidFill>
                <a:schemeClr val="bg1"/>
              </a:solidFill>
              <a:latin typeface="Calibri" pitchFamily="34" charset="0"/>
              <a:cs typeface="Calibri" pitchFamily="34" charset="0"/>
            </a:endParaRPr>
          </a:p>
          <a:p>
            <a:endParaRPr lang="en-US" sz="2100" dirty="0">
              <a:solidFill>
                <a:schemeClr val="bg1"/>
              </a:solidFill>
              <a:latin typeface="Calibri" pitchFamily="34" charset="0"/>
              <a:cs typeface="Calibri" pitchFamily="34" charset="0"/>
            </a:endParaRPr>
          </a:p>
          <a:p>
            <a:r>
              <a:rPr lang="en-US" sz="2100" dirty="0">
                <a:solidFill>
                  <a:schemeClr val="bg1"/>
                </a:solidFill>
                <a:latin typeface="Calibri" pitchFamily="34" charset="0"/>
                <a:cs typeface="Calibri" pitchFamily="34" charset="0"/>
              </a:rPr>
              <a:t>void </a:t>
            </a:r>
            <a:r>
              <a:rPr lang="en-US" sz="2100" dirty="0" err="1">
                <a:solidFill>
                  <a:schemeClr val="bg1"/>
                </a:solidFill>
                <a:latin typeface="Calibri" pitchFamily="34" charset="0"/>
                <a:cs typeface="Calibri" pitchFamily="34" charset="0"/>
              </a:rPr>
              <a:t>AddArrays</a:t>
            </a:r>
            <a:r>
              <a:rPr lang="en-US" sz="2100" dirty="0">
                <a:solidFill>
                  <a:schemeClr val="bg1"/>
                </a:solidFill>
                <a:latin typeface="Calibri" pitchFamily="34" charset="0"/>
                <a:cs typeface="Calibri" pitchFamily="34" charset="0"/>
              </a:rPr>
              <a:t>(</a:t>
            </a:r>
            <a:r>
              <a:rPr lang="en-US" sz="2100" dirty="0" err="1">
                <a:solidFill>
                  <a:schemeClr val="bg1"/>
                </a:solidFill>
                <a:latin typeface="Calibri" pitchFamily="34" charset="0"/>
                <a:cs typeface="Calibri" pitchFamily="34" charset="0"/>
              </a:rPr>
              <a:t>int</a:t>
            </a:r>
            <a:r>
              <a:rPr lang="en-US" sz="2100" dirty="0">
                <a:solidFill>
                  <a:schemeClr val="bg1"/>
                </a:solidFill>
                <a:latin typeface="Calibri" pitchFamily="34" charset="0"/>
                <a:cs typeface="Calibri" pitchFamily="34" charset="0"/>
              </a:rPr>
              <a:t> n, </a:t>
            </a:r>
            <a:r>
              <a:rPr lang="en-US" sz="2100" dirty="0" err="1">
                <a:solidFill>
                  <a:schemeClr val="bg1"/>
                </a:solidFill>
                <a:latin typeface="Calibri" pitchFamily="34" charset="0"/>
                <a:cs typeface="Calibri" pitchFamily="34" charset="0"/>
              </a:rPr>
              <a:t>int</a:t>
            </a:r>
            <a:r>
              <a:rPr lang="en-US" sz="2100" dirty="0">
                <a:solidFill>
                  <a:schemeClr val="bg1"/>
                </a:solidFill>
                <a:latin typeface="Calibri" pitchFamily="34" charset="0"/>
                <a:cs typeface="Calibri" pitchFamily="34" charset="0"/>
              </a:rPr>
              <a:t> * </a:t>
            </a:r>
            <a:r>
              <a:rPr lang="en-US" sz="2100" dirty="0" err="1">
                <a:solidFill>
                  <a:schemeClr val="bg1"/>
                </a:solidFill>
                <a:latin typeface="Calibri" pitchFamily="34" charset="0"/>
                <a:cs typeface="Calibri" pitchFamily="34" charset="0"/>
              </a:rPr>
              <a:t>pA</a:t>
            </a:r>
            <a:r>
              <a:rPr lang="en-US" sz="2100" dirty="0">
                <a:solidFill>
                  <a:schemeClr val="bg1"/>
                </a:solidFill>
                <a:latin typeface="Calibri" pitchFamily="34" charset="0"/>
                <a:cs typeface="Calibri" pitchFamily="34" charset="0"/>
              </a:rPr>
              <a:t>, </a:t>
            </a:r>
            <a:r>
              <a:rPr lang="en-US" sz="2100" dirty="0" err="1">
                <a:solidFill>
                  <a:schemeClr val="bg1"/>
                </a:solidFill>
                <a:latin typeface="Calibri" pitchFamily="34" charset="0"/>
                <a:cs typeface="Calibri" pitchFamily="34" charset="0"/>
              </a:rPr>
              <a:t>int</a:t>
            </a:r>
            <a:r>
              <a:rPr lang="en-US" sz="2100" dirty="0">
                <a:solidFill>
                  <a:schemeClr val="bg1"/>
                </a:solidFill>
                <a:latin typeface="Calibri" pitchFamily="34" charset="0"/>
                <a:cs typeface="Calibri" pitchFamily="34" charset="0"/>
              </a:rPr>
              <a:t> * </a:t>
            </a:r>
            <a:r>
              <a:rPr lang="en-US" sz="2100" dirty="0" err="1">
                <a:solidFill>
                  <a:schemeClr val="bg1"/>
                </a:solidFill>
                <a:latin typeface="Calibri" pitchFamily="34" charset="0"/>
                <a:cs typeface="Calibri" pitchFamily="34" charset="0"/>
              </a:rPr>
              <a:t>pB</a:t>
            </a:r>
            <a:r>
              <a:rPr lang="en-US" sz="2100" dirty="0">
                <a:solidFill>
                  <a:schemeClr val="bg1"/>
                </a:solidFill>
                <a:latin typeface="Calibri" pitchFamily="34" charset="0"/>
                <a:cs typeface="Calibri" pitchFamily="34" charset="0"/>
              </a:rPr>
              <a:t>, </a:t>
            </a:r>
            <a:r>
              <a:rPr lang="en-US" sz="2100" dirty="0" err="1">
                <a:solidFill>
                  <a:schemeClr val="bg1"/>
                </a:solidFill>
                <a:latin typeface="Calibri" pitchFamily="34" charset="0"/>
                <a:cs typeface="Calibri" pitchFamily="34" charset="0"/>
              </a:rPr>
              <a:t>int</a:t>
            </a:r>
            <a:r>
              <a:rPr lang="en-US" sz="2100" dirty="0">
                <a:solidFill>
                  <a:schemeClr val="bg1"/>
                </a:solidFill>
                <a:latin typeface="Calibri" pitchFamily="34" charset="0"/>
                <a:cs typeface="Calibri" pitchFamily="34" charset="0"/>
              </a:rPr>
              <a:t> * </a:t>
            </a:r>
            <a:r>
              <a:rPr lang="en-US" sz="2100" dirty="0" err="1">
                <a:solidFill>
                  <a:schemeClr val="bg1"/>
                </a:solidFill>
                <a:latin typeface="Calibri" pitchFamily="34" charset="0"/>
                <a:cs typeface="Calibri" pitchFamily="34" charset="0"/>
              </a:rPr>
              <a:t>pSum</a:t>
            </a:r>
            <a:r>
              <a:rPr lang="en-US" sz="2100" dirty="0">
                <a:solidFill>
                  <a:schemeClr val="bg1"/>
                </a:solidFill>
                <a:latin typeface="Calibri" pitchFamily="34" charset="0"/>
                <a:cs typeface="Calibri" pitchFamily="34" charset="0"/>
              </a:rPr>
              <a:t>)</a:t>
            </a:r>
            <a:endParaRPr lang="en-US" sz="2100" dirty="0">
              <a:solidFill>
                <a:schemeClr val="bg1"/>
              </a:solidFill>
              <a:latin typeface="Calibri" pitchFamily="34" charset="0"/>
              <a:cs typeface="Calibri" pitchFamily="34" charset="0"/>
            </a:endParaRPr>
          </a:p>
          <a:p>
            <a:r>
              <a:rPr lang="en-US" sz="2100" dirty="0">
                <a:solidFill>
                  <a:schemeClr val="bg1"/>
                </a:solidFill>
                <a:latin typeface="Calibri" pitchFamily="34" charset="0"/>
                <a:cs typeface="Calibri" pitchFamily="34" charset="0"/>
              </a:rPr>
              <a:t>{</a:t>
            </a:r>
          </a:p>
          <a:p>
            <a:r>
              <a:rPr lang="en-US" sz="2100" dirty="0">
                <a:solidFill>
                  <a:schemeClr val="bg1"/>
                </a:solidFill>
                <a:latin typeface="Calibri" pitchFamily="34" charset="0"/>
                <a:cs typeface="Calibri" pitchFamily="34" charset="0"/>
              </a:rPr>
              <a:t>    for (</a:t>
            </a:r>
            <a:r>
              <a:rPr lang="en-US" sz="2100" dirty="0" err="1">
                <a:solidFill>
                  <a:schemeClr val="bg1"/>
                </a:solidFill>
                <a:latin typeface="Calibri" pitchFamily="34" charset="0"/>
                <a:cs typeface="Calibri" pitchFamily="34" charset="0"/>
              </a:rPr>
              <a:t>int</a:t>
            </a:r>
            <a:r>
              <a:rPr lang="en-US" sz="2100" dirty="0">
                <a:solidFill>
                  <a:schemeClr val="bg1"/>
                </a:solidFill>
                <a:latin typeface="Calibri" pitchFamily="34" charset="0"/>
                <a:cs typeface="Calibri" pitchFamily="34" charset="0"/>
              </a:rPr>
              <a:t> i=0; i&lt;n; i++) </a:t>
            </a:r>
          </a:p>
          <a:p>
            <a:r>
              <a:rPr lang="en-US" sz="2100" dirty="0">
                <a:solidFill>
                  <a:schemeClr val="bg1"/>
                </a:solidFill>
                <a:latin typeface="Calibri" pitchFamily="34" charset="0"/>
                <a:cs typeface="Calibri" pitchFamily="34" charset="0"/>
              </a:rPr>
              <a:t>    {</a:t>
            </a:r>
          </a:p>
          <a:p>
            <a:r>
              <a:rPr lang="en-US" sz="2100" dirty="0">
                <a:solidFill>
                  <a:schemeClr val="bg1"/>
                </a:solidFill>
                <a:latin typeface="Calibri" pitchFamily="34" charset="0"/>
                <a:cs typeface="Calibri" pitchFamily="34" charset="0"/>
              </a:rPr>
              <a:t>            </a:t>
            </a:r>
            <a:r>
              <a:rPr lang="en-US" sz="2100" dirty="0" err="1">
                <a:solidFill>
                  <a:schemeClr val="bg1"/>
                </a:solidFill>
                <a:latin typeface="Calibri" pitchFamily="34" charset="0"/>
                <a:cs typeface="Calibri" pitchFamily="34" charset="0"/>
              </a:rPr>
              <a:t>pSum</a:t>
            </a:r>
            <a:r>
              <a:rPr lang="en-US" sz="2100" dirty="0">
                <a:solidFill>
                  <a:schemeClr val="bg1"/>
                </a:solidFill>
                <a:latin typeface="Calibri" pitchFamily="34" charset="0"/>
                <a:cs typeface="Calibri" pitchFamily="34" charset="0"/>
              </a:rPr>
              <a:t>[</a:t>
            </a:r>
            <a:r>
              <a:rPr lang="en-US" sz="2100" dirty="0" err="1">
                <a:solidFill>
                  <a:schemeClr val="bg1"/>
                </a:solidFill>
                <a:latin typeface="Calibri" pitchFamily="34" charset="0"/>
                <a:cs typeface="Calibri" pitchFamily="34" charset="0"/>
              </a:rPr>
              <a:t>i</a:t>
            </a:r>
            <a:r>
              <a:rPr lang="en-US" sz="2100" dirty="0">
                <a:solidFill>
                  <a:schemeClr val="bg1"/>
                </a:solidFill>
                <a:latin typeface="Calibri" pitchFamily="34" charset="0"/>
                <a:cs typeface="Calibri" pitchFamily="34" charset="0"/>
              </a:rPr>
              <a:t>] = </a:t>
            </a:r>
            <a:r>
              <a:rPr lang="en-US" sz="2100" dirty="0" err="1">
                <a:solidFill>
                  <a:schemeClr val="bg1"/>
                </a:solidFill>
                <a:latin typeface="Calibri" pitchFamily="34" charset="0"/>
                <a:cs typeface="Calibri" pitchFamily="34" charset="0"/>
              </a:rPr>
              <a:t>pA</a:t>
            </a:r>
            <a:r>
              <a:rPr lang="en-US" sz="2100" dirty="0">
                <a:solidFill>
                  <a:schemeClr val="bg1"/>
                </a:solidFill>
                <a:latin typeface="Calibri" pitchFamily="34" charset="0"/>
                <a:cs typeface="Calibri" pitchFamily="34" charset="0"/>
              </a:rPr>
              <a:t>[i] + </a:t>
            </a:r>
            <a:r>
              <a:rPr lang="en-US" sz="2100" dirty="0" err="1">
                <a:solidFill>
                  <a:schemeClr val="bg1"/>
                </a:solidFill>
                <a:latin typeface="Calibri" pitchFamily="34" charset="0"/>
                <a:cs typeface="Calibri" pitchFamily="34" charset="0"/>
              </a:rPr>
              <a:t>pB</a:t>
            </a:r>
            <a:r>
              <a:rPr lang="en-US" sz="2100" dirty="0">
                <a:solidFill>
                  <a:schemeClr val="bg1"/>
                </a:solidFill>
                <a:latin typeface="Calibri" pitchFamily="34" charset="0"/>
                <a:cs typeface="Calibri" pitchFamily="34" charset="0"/>
              </a:rPr>
              <a:t>[i];</a:t>
            </a:r>
          </a:p>
          <a:p>
            <a:r>
              <a:rPr lang="en-US" sz="2100" dirty="0">
                <a:solidFill>
                  <a:schemeClr val="bg1"/>
                </a:solidFill>
                <a:latin typeface="Calibri" pitchFamily="34" charset="0"/>
                <a:cs typeface="Calibri" pitchFamily="34" charset="0"/>
              </a:rPr>
              <a:t>    }</a:t>
            </a:r>
          </a:p>
          <a:p>
            <a:r>
              <a:rPr lang="en-US" sz="2100" dirty="0">
                <a:solidFill>
                  <a:schemeClr val="bg1"/>
                </a:solidFill>
                <a:latin typeface="Calibri" pitchFamily="34" charset="0"/>
                <a:cs typeface="Calibri" pitchFamily="34" charset="0"/>
              </a:rPr>
              <a:t>}</a:t>
            </a:r>
          </a:p>
          <a:p>
            <a:endParaRPr lang="en-US" sz="2100" dirty="0">
              <a:solidFill>
                <a:schemeClr val="bg1"/>
              </a:solidFill>
              <a:latin typeface="Calibri" pitchFamily="34" charset="0"/>
              <a:cs typeface="Calibri" pitchFamily="34" charset="0"/>
            </a:endParaRPr>
          </a:p>
          <a:p>
            <a:endParaRPr lang="en-US" sz="2100" dirty="0">
              <a:solidFill>
                <a:schemeClr val="bg1"/>
              </a:solidFill>
              <a:latin typeface="Calibri" pitchFamily="34" charset="0"/>
              <a:cs typeface="Calibri" pitchFamily="34" charset="0"/>
            </a:endParaRPr>
          </a:p>
          <a:p>
            <a:endParaRPr lang="en-US" sz="2100" dirty="0">
              <a:solidFill>
                <a:schemeClr val="bg1"/>
              </a:solidFill>
              <a:latin typeface="Calibri" pitchFamily="34" charset="0"/>
              <a:cs typeface="Calibri" pitchFamily="34" charset="0"/>
            </a:endParaRPr>
          </a:p>
          <a:p>
            <a:endParaRPr lang="en-US" sz="2100" dirty="0">
              <a:solidFill>
                <a:schemeClr val="bg1"/>
              </a:solidFill>
              <a:latin typeface="Calibri" pitchFamily="34" charset="0"/>
              <a:cs typeface="Calibri" pitchFamily="34" charset="0"/>
            </a:endParaRPr>
          </a:p>
          <a:p>
            <a:endParaRPr lang="en-US" sz="2100" dirty="0">
              <a:solidFill>
                <a:schemeClr val="bg1"/>
              </a:solidFill>
              <a:latin typeface="Calibri" pitchFamily="34" charset="0"/>
              <a:cs typeface="Calibri" pitchFamily="34" charset="0"/>
            </a:endParaRPr>
          </a:p>
          <a:p>
            <a:endParaRPr lang="en-US" sz="2100" dirty="0">
              <a:solidFill>
                <a:schemeClr val="bg1"/>
              </a:solidFill>
              <a:latin typeface="Calibri" pitchFamily="34" charset="0"/>
              <a:cs typeface="Calibri" pitchFamily="34" charset="0"/>
            </a:endParaRPr>
          </a:p>
        </p:txBody>
      </p:sp>
      <p:sp>
        <p:nvSpPr>
          <p:cNvPr id="12" name="TextBox 11"/>
          <p:cNvSpPr txBox="1"/>
          <p:nvPr/>
        </p:nvSpPr>
        <p:spPr>
          <a:xfrm>
            <a:off x="6399212" y="2514601"/>
            <a:ext cx="4520024" cy="3077659"/>
          </a:xfrm>
          <a:prstGeom prst="rect">
            <a:avLst/>
          </a:prstGeom>
          <a:noFill/>
        </p:spPr>
        <p:txBody>
          <a:bodyPr wrap="square" lIns="121808" tIns="60904" rIns="121808" bIns="60904" rtlCol="0">
            <a:spAutoFit/>
          </a:bodyPr>
          <a:lstStyle/>
          <a:p>
            <a:r>
              <a:rPr lang="en-US" sz="3200" dirty="0"/>
              <a:t>How do we take the serial code on the left that runs on the CPU and convert it to run on an accelerator like the GPU?</a:t>
            </a:r>
            <a:endParaRPr lang="en-US" sz="3200" dirty="0"/>
          </a:p>
        </p:txBody>
      </p:sp>
    </p:spTree>
    <p:extLst>
      <p:ext uri="{BB962C8B-B14F-4D97-AF65-F5344CB8AC3E}">
        <p14:creationId xmlns:p14="http://schemas.microsoft.com/office/powerpoint/2010/main" val="735843399"/>
      </p:ext>
    </p:extLst>
  </p:cSld>
  <p:clrMapOvr>
    <a:masterClrMapping/>
  </p:clrMapOvr>
  <mc:AlternateContent xmlns:mc="http://schemas.openxmlformats.org/markup-compatibility/2006" xmlns:p14="http://schemas.microsoft.com/office/powerpoint/2010/main">
    <mc:Choice Requires="p14">
      <p:transition spd="med" p14:dur="700" advTm="38997">
        <p:fade/>
      </p:transition>
    </mc:Choice>
    <mc:Fallback xmlns="">
      <p:transition spd="med" advTm="38997">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0.5"/>
</p:tagLst>
</file>

<file path=ppt/tags/tag10.xml><?xml version="1.0" encoding="utf-8"?>
<p:tagLst xmlns:a="http://schemas.openxmlformats.org/drawingml/2006/main" xmlns:r="http://schemas.openxmlformats.org/officeDocument/2006/relationships" xmlns:p="http://schemas.openxmlformats.org/presentationml/2006/main">
  <p:tag name="TIMING" val="|118"/>
</p:tagLst>
</file>

<file path=ppt/tags/tag11.xml><?xml version="1.0" encoding="utf-8"?>
<p:tagLst xmlns:a="http://schemas.openxmlformats.org/drawingml/2006/main" xmlns:r="http://schemas.openxmlformats.org/officeDocument/2006/relationships" xmlns:p="http://schemas.openxmlformats.org/presentationml/2006/main">
  <p:tag name="TIMING" val="|118"/>
</p:tagLst>
</file>

<file path=ppt/tags/tag12.xml><?xml version="1.0" encoding="utf-8"?>
<p:tagLst xmlns:a="http://schemas.openxmlformats.org/drawingml/2006/main" xmlns:r="http://schemas.openxmlformats.org/officeDocument/2006/relationships" xmlns:p="http://schemas.openxmlformats.org/presentationml/2006/main">
  <p:tag name="TIMING" val="|46.3"/>
</p:tagLst>
</file>

<file path=ppt/tags/tag13.xml><?xml version="1.0" encoding="utf-8"?>
<p:tagLst xmlns:a="http://schemas.openxmlformats.org/drawingml/2006/main" xmlns:r="http://schemas.openxmlformats.org/officeDocument/2006/relationships" xmlns:p="http://schemas.openxmlformats.org/presentationml/2006/main">
  <p:tag name="TIMING" val="|6"/>
</p:tagLst>
</file>

<file path=ppt/tags/tag14.xml><?xml version="1.0" encoding="utf-8"?>
<p:tagLst xmlns:a="http://schemas.openxmlformats.org/drawingml/2006/main" xmlns:r="http://schemas.openxmlformats.org/officeDocument/2006/relationships" xmlns:p="http://schemas.openxmlformats.org/presentationml/2006/main">
  <p:tag name="TIMING" val="|6"/>
</p:tagLst>
</file>

<file path=ppt/tags/tag2.xml><?xml version="1.0" encoding="utf-8"?>
<p:tagLst xmlns:a="http://schemas.openxmlformats.org/drawingml/2006/main" xmlns:r="http://schemas.openxmlformats.org/officeDocument/2006/relationships" xmlns:p="http://schemas.openxmlformats.org/presentationml/2006/main">
  <p:tag name="TIMING" val="|44.7"/>
</p:tagLst>
</file>

<file path=ppt/tags/tag3.xml><?xml version="1.0" encoding="utf-8"?>
<p:tagLst xmlns:a="http://schemas.openxmlformats.org/drawingml/2006/main" xmlns:r="http://schemas.openxmlformats.org/officeDocument/2006/relationships" xmlns:p="http://schemas.openxmlformats.org/presentationml/2006/main">
  <p:tag name="TIMING" val="|37.5|25.9|111.3|12.2|6.2"/>
</p:tagLst>
</file>

<file path=ppt/tags/tag4.xml><?xml version="1.0" encoding="utf-8"?>
<p:tagLst xmlns:a="http://schemas.openxmlformats.org/drawingml/2006/main" xmlns:r="http://schemas.openxmlformats.org/officeDocument/2006/relationships" xmlns:p="http://schemas.openxmlformats.org/presentationml/2006/main">
  <p:tag name="TIMING" val="|11.3"/>
</p:tagLst>
</file>

<file path=ppt/tags/tag5.xml><?xml version="1.0" encoding="utf-8"?>
<p:tagLst xmlns:a="http://schemas.openxmlformats.org/drawingml/2006/main" xmlns:r="http://schemas.openxmlformats.org/officeDocument/2006/relationships" xmlns:p="http://schemas.openxmlformats.org/presentationml/2006/main">
  <p:tag name="TIMING" val="|0.3|0.3|0.2|0.4|0.3"/>
</p:tagLst>
</file>

<file path=ppt/tags/tag6.xml><?xml version="1.0" encoding="utf-8"?>
<p:tagLst xmlns:a="http://schemas.openxmlformats.org/drawingml/2006/main" xmlns:r="http://schemas.openxmlformats.org/officeDocument/2006/relationships" xmlns:p="http://schemas.openxmlformats.org/presentationml/2006/main">
  <p:tag name="TIMING" val="|149.8"/>
</p:tagLst>
</file>

<file path=ppt/tags/tag7.xml><?xml version="1.0" encoding="utf-8"?>
<p:tagLst xmlns:a="http://schemas.openxmlformats.org/drawingml/2006/main" xmlns:r="http://schemas.openxmlformats.org/officeDocument/2006/relationships" xmlns:p="http://schemas.openxmlformats.org/presentationml/2006/main">
  <p:tag name="TIMING" val="|49.4"/>
</p:tagLst>
</file>

<file path=ppt/tags/tag8.xml><?xml version="1.0" encoding="utf-8"?>
<p:tagLst xmlns:a="http://schemas.openxmlformats.org/drawingml/2006/main" xmlns:r="http://schemas.openxmlformats.org/officeDocument/2006/relationships" xmlns:p="http://schemas.openxmlformats.org/presentationml/2006/main">
  <p:tag name="TIMING" val="|14.5|55.8"/>
</p:tagLst>
</file>

<file path=ppt/tags/tag9.xml><?xml version="1.0" encoding="utf-8"?>
<p:tagLst xmlns:a="http://schemas.openxmlformats.org/drawingml/2006/main" xmlns:r="http://schemas.openxmlformats.org/officeDocument/2006/relationships" xmlns:p="http://schemas.openxmlformats.org/presentationml/2006/main">
  <p:tag name="TIMING" val="|41.6"/>
</p:tagLst>
</file>

<file path=ppt/theme/theme1.xml><?xml version="1.0" encoding="utf-8"?>
<a:theme xmlns:a="http://schemas.openxmlformats.org/drawingml/2006/main" name="www.danielmoth.com/Blog">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566ee58-baa1-4cd7-a09e-b251a660c77d">AEZS3CYSKJT6-1-29074</_dlc_DocId>
    <_dlc_DocIdUrl xmlns="7566ee58-baa1-4cd7-a09e-b251a660c77d">
      <Url>http://devdiv/sites/docs/_layouts/DocIdRedir.aspx?ID=AEZS3CYSKJT6-1-29074</Url>
      <Description>AEZS3CYSKJT6-1-29074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C61C8780BE666B449B92E09D481B5342" ma:contentTypeVersion="1" ma:contentTypeDescription="Create a new document." ma:contentTypeScope="" ma:versionID="ae0ceb73b86e8ffb5524b1ea65858ffa">
  <xsd:schema xmlns:xsd="http://www.w3.org/2001/XMLSchema" xmlns:xs="http://www.w3.org/2001/XMLSchema" xmlns:p="http://schemas.microsoft.com/office/2006/metadata/properties" xmlns:ns2="7566ee58-baa1-4cd7-a09e-b251a660c77d" targetNamespace="http://schemas.microsoft.com/office/2006/metadata/properties" ma:root="true" ma:fieldsID="6ac6cc619cf7e2dee534c609ec1857d2" ns2:_="">
    <xsd:import namespace="7566ee58-baa1-4cd7-a09e-b251a660c77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66ee58-baa1-4cd7-a09e-b251a660c7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DA442-2AC6-4AA4-A16C-37C07187352B}">
  <ds:schemaRefs>
    <ds:schemaRef ds:uri="http://purl.org/dc/terms/"/>
    <ds:schemaRef ds:uri="http://purl.org/dc/dcmitype/"/>
    <ds:schemaRef ds:uri="7566ee58-baa1-4cd7-a09e-b251a660c77d"/>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5F39BC-2B92-40CA-AAE4-134B67ADFAB9}">
  <ds:schemaRefs>
    <ds:schemaRef ds:uri="http://schemas.microsoft.com/sharepoint/v3/contenttype/forms"/>
  </ds:schemaRefs>
</ds:datastoreItem>
</file>

<file path=customXml/itemProps3.xml><?xml version="1.0" encoding="utf-8"?>
<ds:datastoreItem xmlns:ds="http://schemas.openxmlformats.org/officeDocument/2006/customXml" ds:itemID="{5CDF5F7E-B8DA-41C9-B0F4-301B73C65BC3}">
  <ds:schemaRefs>
    <ds:schemaRef ds:uri="http://schemas.microsoft.com/sharepoint/events"/>
  </ds:schemaRefs>
</ds:datastoreItem>
</file>

<file path=customXml/itemProps4.xml><?xml version="1.0" encoding="utf-8"?>
<ds:datastoreItem xmlns:ds="http://schemas.openxmlformats.org/officeDocument/2006/customXml" ds:itemID="{41E4FBA3-9EC4-4F62-8C56-F22C447FC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66ee58-baa1-4cd7-a09e-b251a660c7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3855</Words>
  <Application>Microsoft Office PowerPoint</Application>
  <PresentationFormat>Custom</PresentationFormat>
  <Paragraphs>870</Paragraphs>
  <Slides>52</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www.danielmoth.com/Blog</vt:lpstr>
      <vt:lpstr>Document</vt:lpstr>
      <vt:lpstr>Harnessing GPU compute with  C++ Accelerated Massive Parallelism</vt:lpstr>
      <vt:lpstr>Changes in the C++ AMP Beta</vt:lpstr>
      <vt:lpstr>Agenda</vt:lpstr>
      <vt:lpstr>N-Body</vt:lpstr>
      <vt:lpstr>CPUs vs GPUs today</vt:lpstr>
      <vt:lpstr>Tomorrow…</vt:lpstr>
      <vt:lpstr>C++ AMP</vt:lpstr>
      <vt:lpstr>Agenda checkpoint</vt:lpstr>
      <vt:lpstr>Hello World: Array Addition</vt:lpstr>
      <vt:lpstr>Hello World: Array Addition</vt:lpstr>
      <vt:lpstr>Basic Elements of C++ AMP coding</vt:lpstr>
      <vt:lpstr>extent&lt;N&gt; and index&lt;N&gt;</vt:lpstr>
      <vt:lpstr>array_view&lt;T,N&gt;</vt:lpstr>
      <vt:lpstr>parallel_for_each</vt:lpstr>
      <vt:lpstr>restrict( . . . )</vt:lpstr>
      <vt:lpstr>restrict(amp) restrictions</vt:lpstr>
      <vt:lpstr>restrict(amp) restrictions</vt:lpstr>
      <vt:lpstr>Example: restrict overloading</vt:lpstr>
      <vt:lpstr>Example: Matrix Multiplication</vt:lpstr>
      <vt:lpstr>accelerator, accelerator_view</vt:lpstr>
      <vt:lpstr>Example: accelerator</vt:lpstr>
      <vt:lpstr>array&lt;T,N&gt;</vt:lpstr>
      <vt:lpstr>C++ AMP at a Glance (so far)</vt:lpstr>
      <vt:lpstr>Hardware from a Developer Perspective</vt:lpstr>
      <vt:lpstr>Hardware from a Developer Perspective</vt:lpstr>
      <vt:lpstr>Hardware from a Developer Perspective</vt:lpstr>
      <vt:lpstr>parallel_for_each: tiled overload</vt:lpstr>
      <vt:lpstr>tiled_extent (from extent)</vt:lpstr>
      <vt:lpstr>tiled_index</vt:lpstr>
      <vt:lpstr>tile_static</vt:lpstr>
      <vt:lpstr>tile_static storage class</vt:lpstr>
      <vt:lpstr>tile_static storage class</vt:lpstr>
      <vt:lpstr>tile_barrier</vt:lpstr>
      <vt:lpstr>tile_barrier class</vt:lpstr>
      <vt:lpstr>Example: Matrix Multiplication (tiled) – part 1</vt:lpstr>
      <vt:lpstr>Example: Matrix Multiplication (tiled) – part 2</vt:lpstr>
      <vt:lpstr>Example: Matrix Multiplication (tiled) – part 2</vt:lpstr>
      <vt:lpstr>C++ AMP at a Glance</vt:lpstr>
      <vt:lpstr>Error handling</vt:lpstr>
      <vt:lpstr>&lt;amp_math.h&gt;</vt:lpstr>
      <vt:lpstr>&lt;amp_graphics.h&gt;, concurrency::graphics</vt:lpstr>
      <vt:lpstr>DirectX Integration, concurrency::direct3d</vt:lpstr>
      <vt:lpstr>Agenda checkpoint</vt:lpstr>
      <vt:lpstr>Visual Studio 11</vt:lpstr>
      <vt:lpstr>Visual Studio 11</vt:lpstr>
      <vt:lpstr>Visual Studio 11</vt:lpstr>
      <vt:lpstr>C++ AMP Parallel Debugger</vt:lpstr>
      <vt:lpstr>Concurrency Visualizer for GPU </vt:lpstr>
      <vt:lpstr>Agenda checkpoint</vt:lpstr>
      <vt:lpstr>Learn C++ AMP</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2012-03-21T01:53:53Z</dcterms:created>
  <dcterms:modified xsi:type="dcterms:W3CDTF">2012-05-12T01:33:23Z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48992e61-1a2a-4abe-bb58-3db505c8f976</vt:lpwstr>
  </property>
  <property fmtid="{D5CDD505-2E9C-101B-9397-08002B2CF9AE}" pid="3" name="ContentTypeId">
    <vt:lpwstr>0x010100C61C8780BE666B449B92E09D481B5342</vt:lpwstr>
  </property>
</Properties>
</file>