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tags/tag6.xml" ContentType="application/vnd.openxmlformats-officedocument.presentationml.tag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ags/tag4.xml" ContentType="application/vnd.openxmlformats-officedocument.presentationml.tags+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Override PartName="/ppt/tags/tag2.xml" ContentType="application/vnd.openxmlformats-officedocument.presentationml.tags+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notesMasterIdLst>
    <p:notesMasterId r:id="rId31"/>
  </p:notesMasterIdLst>
  <p:sldIdLst>
    <p:sldId id="256" r:id="rId2"/>
    <p:sldId id="262" r:id="rId3"/>
    <p:sldId id="280" r:id="rId4"/>
    <p:sldId id="261" r:id="rId5"/>
    <p:sldId id="283" r:id="rId6"/>
    <p:sldId id="300" r:id="rId7"/>
    <p:sldId id="284" r:id="rId8"/>
    <p:sldId id="302" r:id="rId9"/>
    <p:sldId id="285" r:id="rId10"/>
    <p:sldId id="291" r:id="rId11"/>
    <p:sldId id="286" r:id="rId12"/>
    <p:sldId id="301" r:id="rId13"/>
    <p:sldId id="292" r:id="rId14"/>
    <p:sldId id="287" r:id="rId15"/>
    <p:sldId id="293" r:id="rId16"/>
    <p:sldId id="288" r:id="rId17"/>
    <p:sldId id="289" r:id="rId18"/>
    <p:sldId id="282" r:id="rId19"/>
    <p:sldId id="295" r:id="rId20"/>
    <p:sldId id="307" r:id="rId21"/>
    <p:sldId id="308" r:id="rId22"/>
    <p:sldId id="268" r:id="rId23"/>
    <p:sldId id="303" r:id="rId24"/>
    <p:sldId id="270" r:id="rId25"/>
    <p:sldId id="298" r:id="rId26"/>
    <p:sldId id="290" r:id="rId27"/>
    <p:sldId id="306" r:id="rId28"/>
    <p:sldId id="278" r:id="rId29"/>
    <p:sldId id="304" r:id="rId3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tho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showOutlineIcons="0" horzBarState="maximized">
    <p:restoredLeft sz="16823" autoAdjust="0"/>
    <p:restoredTop sz="93662" autoAdjust="0"/>
  </p:normalViewPr>
  <p:slideViewPr>
    <p:cSldViewPr snapToGrid="0">
      <p:cViewPr varScale="1">
        <p:scale>
          <a:sx n="55" d="100"/>
          <a:sy n="55" d="100"/>
        </p:scale>
        <p:origin x="-389" y="-82"/>
      </p:cViewPr>
      <p:guideLst>
        <p:guide orient="horz" pos="2160"/>
        <p:guide pos="2736"/>
        <p:guide pos="5536"/>
        <p:guide pos="240"/>
      </p:guideLst>
    </p:cSldViewPr>
  </p:slideViewPr>
  <p:notesTextViewPr>
    <p:cViewPr>
      <p:scale>
        <a:sx n="100" d="100"/>
        <a:sy n="100" d="100"/>
      </p:scale>
      <p:origin x="0" y="0"/>
    </p:cViewPr>
  </p:notesTextViewPr>
  <p:sorterViewPr>
    <p:cViewPr>
      <p:scale>
        <a:sx n="40" d="100"/>
        <a:sy n="40" d="100"/>
      </p:scale>
      <p:origin x="0" y="566"/>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B353209-EC6E-4009-958E-DE18FF67AC55}" type="datetimeFigureOut">
              <a:rPr lang="en-US" smtClean="0"/>
              <a:pPr/>
              <a:t>6/25/2007</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0FF5340-00EF-4D4C-A8AC-A475FED49C12}" type="slidenum">
              <a:rPr lang="en-GB" smtClean="0"/>
              <a:pPr/>
              <a:t>‹#›</a:t>
            </a:fld>
            <a:endParaRPr lang="en-GB"/>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E0FF5340-00EF-4D4C-A8AC-A475FED49C12}" type="slidenum">
              <a:rPr lang="en-GB" smtClean="0"/>
              <a:pPr/>
              <a:t>1</a:t>
            </a:fld>
            <a:endParaRPr lang="en-GB"/>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6/25/2007 5:10 PM</a:t>
            </a:fld>
            <a:endParaRPr lang="en-US"/>
          </a:p>
        </p:txBody>
      </p:sp>
      <p:sp>
        <p:nvSpPr>
          <p:cNvPr id="6" name="Footer Placeholder 5"/>
          <p:cNvSpPr>
            <a:spLocks noGrp="1"/>
          </p:cNvSpPr>
          <p:nvPr>
            <p:ph type="ftr" sz="quarter" idx="12"/>
          </p:nvPr>
        </p:nvSpPr>
        <p:spPr/>
        <p:txBody>
          <a:bodyPr/>
          <a:lstStyle/>
          <a:p>
            <a:r>
              <a:rPr lang="en-US" smtClean="0">
                <a:solidFill>
                  <a:srgbClr val="000000"/>
                </a:solidFill>
              </a:rPr>
              <a:t>© 2007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10</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E0FF5340-00EF-4D4C-A8AC-A475FED49C12}" type="slidenum">
              <a:rPr lang="en-GB" smtClean="0"/>
              <a:pPr/>
              <a:t>11</a:t>
            </a:fld>
            <a:endParaRPr lang="en-GB"/>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E0FF5340-00EF-4D4C-A8AC-A475FED49C12}" type="slidenum">
              <a:rPr lang="en-GB" smtClean="0"/>
              <a:pPr/>
              <a:t>12</a:t>
            </a:fld>
            <a:endParaRPr lang="en-GB"/>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6/25/2007 5:10 PM</a:t>
            </a:fld>
            <a:endParaRPr lang="en-US"/>
          </a:p>
        </p:txBody>
      </p:sp>
      <p:sp>
        <p:nvSpPr>
          <p:cNvPr id="6" name="Footer Placeholder 5"/>
          <p:cNvSpPr>
            <a:spLocks noGrp="1"/>
          </p:cNvSpPr>
          <p:nvPr>
            <p:ph type="ftr" sz="quarter" idx="12"/>
          </p:nvPr>
        </p:nvSpPr>
        <p:spPr/>
        <p:txBody>
          <a:bodyPr/>
          <a:lstStyle/>
          <a:p>
            <a:r>
              <a:rPr lang="en-US" smtClean="0">
                <a:solidFill>
                  <a:srgbClr val="000000"/>
                </a:solidFill>
              </a:rPr>
              <a:t>© 2007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13</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E0FF5340-00EF-4D4C-A8AC-A475FED49C12}" type="slidenum">
              <a:rPr lang="en-GB" smtClean="0"/>
              <a:pPr/>
              <a:t>14</a:t>
            </a:fld>
            <a:endParaRPr lang="en-GB"/>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6/25/2007 5:10 PM</a:t>
            </a:fld>
            <a:endParaRPr lang="en-US"/>
          </a:p>
        </p:txBody>
      </p:sp>
      <p:sp>
        <p:nvSpPr>
          <p:cNvPr id="6" name="Footer Placeholder 5"/>
          <p:cNvSpPr>
            <a:spLocks noGrp="1"/>
          </p:cNvSpPr>
          <p:nvPr>
            <p:ph type="ftr" sz="quarter" idx="12"/>
          </p:nvPr>
        </p:nvSpPr>
        <p:spPr/>
        <p:txBody>
          <a:bodyPr/>
          <a:lstStyle/>
          <a:p>
            <a:r>
              <a:rPr lang="en-US" smtClean="0">
                <a:solidFill>
                  <a:srgbClr val="000000"/>
                </a:solidFill>
              </a:rPr>
              <a:t>© 2007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15</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E0FF5340-00EF-4D4C-A8AC-A475FED49C12}" type="slidenum">
              <a:rPr lang="en-GB" smtClean="0"/>
              <a:pPr/>
              <a:t>16</a:t>
            </a:fld>
            <a:endParaRPr lang="en-GB"/>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endParaRPr lang="en-GB" dirty="0"/>
          </a:p>
        </p:txBody>
      </p:sp>
      <p:sp>
        <p:nvSpPr>
          <p:cNvPr id="4" name="Slide Number Placeholder 3"/>
          <p:cNvSpPr>
            <a:spLocks noGrp="1"/>
          </p:cNvSpPr>
          <p:nvPr>
            <p:ph type="sldNum" sz="quarter" idx="10"/>
          </p:nvPr>
        </p:nvSpPr>
        <p:spPr/>
        <p:txBody>
          <a:bodyPr/>
          <a:lstStyle/>
          <a:p>
            <a:fld id="{E0FF5340-00EF-4D4C-A8AC-A475FED49C12}" type="slidenum">
              <a:rPr lang="en-GB" smtClean="0"/>
              <a:pPr/>
              <a:t>17</a:t>
            </a:fld>
            <a:endParaRPr lang="en-GB"/>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E0FF5340-00EF-4D4C-A8AC-A475FED49C12}" type="slidenum">
              <a:rPr lang="en-GB" smtClean="0"/>
              <a:pPr/>
              <a:t>18</a:t>
            </a:fld>
            <a:endParaRPr lang="en-GB"/>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6/25/2007 5:10 PM</a:t>
            </a:fld>
            <a:endParaRPr lang="en-US"/>
          </a:p>
        </p:txBody>
      </p:sp>
      <p:sp>
        <p:nvSpPr>
          <p:cNvPr id="6" name="Footer Placeholder 5"/>
          <p:cNvSpPr>
            <a:spLocks noGrp="1"/>
          </p:cNvSpPr>
          <p:nvPr>
            <p:ph type="ftr" sz="quarter" idx="12"/>
          </p:nvPr>
        </p:nvSpPr>
        <p:spPr/>
        <p:txBody>
          <a:bodyPr/>
          <a:lstStyle/>
          <a:p>
            <a:r>
              <a:rPr lang="en-US" smtClean="0">
                <a:solidFill>
                  <a:srgbClr val="000000"/>
                </a:solidFill>
              </a:rPr>
              <a:t>© 2007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19</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E0FF5340-00EF-4D4C-A8AC-A475FED49C12}" type="slidenum">
              <a:rPr lang="en-GB" smtClean="0"/>
              <a:pPr/>
              <a:t>2</a:t>
            </a:fld>
            <a:endParaRPr lang="en-GB"/>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E0FF5340-00EF-4D4C-A8AC-A475FED49C12}" type="slidenum">
              <a:rPr lang="en-GB" smtClean="0"/>
              <a:pPr/>
              <a:t>20</a:t>
            </a:fld>
            <a:endParaRPr lang="en-GB"/>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6/25/2007 5:10 PM</a:t>
            </a:fld>
            <a:endParaRPr lang="en-US"/>
          </a:p>
        </p:txBody>
      </p:sp>
      <p:sp>
        <p:nvSpPr>
          <p:cNvPr id="6" name="Footer Placeholder 5"/>
          <p:cNvSpPr>
            <a:spLocks noGrp="1"/>
          </p:cNvSpPr>
          <p:nvPr>
            <p:ph type="ftr" sz="quarter" idx="12"/>
          </p:nvPr>
        </p:nvSpPr>
        <p:spPr/>
        <p:txBody>
          <a:bodyPr/>
          <a:lstStyle/>
          <a:p>
            <a:r>
              <a:rPr lang="en-US" smtClean="0">
                <a:solidFill>
                  <a:srgbClr val="000000"/>
                </a:solidFill>
              </a:rPr>
              <a:t>© 2007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21</a:t>
            </a:fld>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E0FF5340-00EF-4D4C-A8AC-A475FED49C12}" type="slidenum">
              <a:rPr lang="en-GB" smtClean="0"/>
              <a:pPr/>
              <a:t>22</a:t>
            </a:fld>
            <a:endParaRPr lang="en-GB"/>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E0FF5340-00EF-4D4C-A8AC-A475FED49C12}" type="slidenum">
              <a:rPr lang="en-GB" smtClean="0"/>
              <a:pPr/>
              <a:t>23</a:t>
            </a:fld>
            <a:endParaRPr lang="en-GB"/>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E0FF5340-00EF-4D4C-A8AC-A475FED49C12}" type="slidenum">
              <a:rPr lang="en-GB" smtClean="0"/>
              <a:pPr/>
              <a:t>24</a:t>
            </a:fld>
            <a:endParaRPr lang="en-GB"/>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6/25/2007 5:10 PM</a:t>
            </a:fld>
            <a:endParaRPr lang="en-US"/>
          </a:p>
        </p:txBody>
      </p:sp>
      <p:sp>
        <p:nvSpPr>
          <p:cNvPr id="6" name="Footer Placeholder 5"/>
          <p:cNvSpPr>
            <a:spLocks noGrp="1"/>
          </p:cNvSpPr>
          <p:nvPr>
            <p:ph type="ftr" sz="quarter" idx="12"/>
          </p:nvPr>
        </p:nvSpPr>
        <p:spPr/>
        <p:txBody>
          <a:bodyPr/>
          <a:lstStyle/>
          <a:p>
            <a:r>
              <a:rPr lang="en-US" smtClean="0">
                <a:solidFill>
                  <a:srgbClr val="000000"/>
                </a:solidFill>
              </a:rPr>
              <a:t>© 2007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25</a:t>
            </a:fld>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E0FF5340-00EF-4D4C-A8AC-A475FED49C12}" type="slidenum">
              <a:rPr lang="en-GB" smtClean="0"/>
              <a:pPr/>
              <a:t>26</a:t>
            </a:fld>
            <a:endParaRPr lang="en-GB"/>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3"/>
          <p:cNvSpPr>
            <a:spLocks noGrp="1" noChangeArrowheads="1"/>
          </p:cNvSpPr>
          <p:nvPr>
            <p:ph type="dt" sz="quarter" idx="1"/>
          </p:nvPr>
        </p:nvSpPr>
        <p:spPr>
          <a:noFill/>
        </p:spPr>
        <p:txBody>
          <a:bodyPr/>
          <a:lstStyle/>
          <a:p>
            <a:fld id="{F655551F-AE31-40AA-A1B8-D9E0AAEFB451}" type="datetime8">
              <a:rPr lang="en-US" smtClean="0"/>
              <a:pPr/>
              <a:t>6/25/2007 5:10 PM</a:t>
            </a:fld>
            <a:endParaRPr lang="en-US" smtClean="0"/>
          </a:p>
        </p:txBody>
      </p:sp>
      <p:sp>
        <p:nvSpPr>
          <p:cNvPr id="74755" name="Rectangle 6"/>
          <p:cNvSpPr>
            <a:spLocks noGrp="1" noChangeArrowheads="1"/>
          </p:cNvSpPr>
          <p:nvPr>
            <p:ph type="ftr" sz="quarter" idx="4"/>
          </p:nvPr>
        </p:nvSpPr>
        <p:spPr>
          <a:noFill/>
        </p:spPr>
        <p:txBody>
          <a:bodyPr/>
          <a:lstStyle/>
          <a:p>
            <a:pPr eaLnBrk="1" hangingPunct="1"/>
            <a:r>
              <a:rPr lang="en-US" smtClean="0">
                <a:latin typeface="Segoe"/>
                <a:cs typeface="Arial" pitchFamily="34" charset="0"/>
              </a:rPr>
              <a:t>© 2004 Microsoft Corporation. All rights reserved.</a:t>
            </a:r>
          </a:p>
          <a:p>
            <a:r>
              <a:rPr lang="en-US" smtClean="0">
                <a:latin typeface="Segoe"/>
                <a:cs typeface="Arial" pitchFamily="34" charset="0"/>
              </a:rPr>
              <a:t>This presentation is for informational purposes only. Microsoft makes no warranties, express or implied, in this summary.</a:t>
            </a:r>
          </a:p>
        </p:txBody>
      </p:sp>
      <p:sp>
        <p:nvSpPr>
          <p:cNvPr id="74756" name="Rectangle 7"/>
          <p:cNvSpPr>
            <a:spLocks noGrp="1" noChangeArrowheads="1"/>
          </p:cNvSpPr>
          <p:nvPr>
            <p:ph type="sldNum" sz="quarter" idx="5"/>
          </p:nvPr>
        </p:nvSpPr>
        <p:spPr>
          <a:noFill/>
        </p:spPr>
        <p:txBody>
          <a:bodyPr/>
          <a:lstStyle/>
          <a:p>
            <a:fld id="{96455009-51E1-480A-8BFB-FBA1523C0098}" type="slidenum">
              <a:rPr lang="en-US" smtClean="0"/>
              <a:pPr/>
              <a:t>27</a:t>
            </a:fld>
            <a:endParaRPr lang="en-US" smtClean="0"/>
          </a:p>
        </p:txBody>
      </p:sp>
      <p:sp>
        <p:nvSpPr>
          <p:cNvPr id="74757" name="Rectangle 2"/>
          <p:cNvSpPr>
            <a:spLocks noGrp="1" noRot="1" noChangeAspect="1" noChangeArrowheads="1" noTextEdit="1"/>
          </p:cNvSpPr>
          <p:nvPr>
            <p:ph type="sldImg"/>
          </p:nvPr>
        </p:nvSpPr>
        <p:spPr>
          <a:ln/>
        </p:spPr>
      </p:sp>
      <p:sp>
        <p:nvSpPr>
          <p:cNvPr id="74758"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3"/>
          <p:cNvSpPr>
            <a:spLocks noGrp="1" noChangeArrowheads="1"/>
          </p:cNvSpPr>
          <p:nvPr>
            <p:ph type="dt" sz="quarter" idx="1"/>
          </p:nvPr>
        </p:nvSpPr>
        <p:spPr>
          <a:noFill/>
        </p:spPr>
        <p:txBody>
          <a:bodyPr/>
          <a:lstStyle/>
          <a:p>
            <a:fld id="{2F3844C7-A549-4ECC-AB93-7DC48032587E}" type="datetime8">
              <a:rPr lang="en-US" smtClean="0"/>
              <a:pPr/>
              <a:t>6/25/2007 5:10 PM</a:t>
            </a:fld>
            <a:endParaRPr lang="en-US" smtClean="0"/>
          </a:p>
        </p:txBody>
      </p:sp>
      <p:sp>
        <p:nvSpPr>
          <p:cNvPr id="73731" name="Rectangle 6"/>
          <p:cNvSpPr>
            <a:spLocks noGrp="1" noChangeArrowheads="1"/>
          </p:cNvSpPr>
          <p:nvPr>
            <p:ph type="ftr" sz="quarter" idx="4"/>
          </p:nvPr>
        </p:nvSpPr>
        <p:spPr>
          <a:noFill/>
        </p:spPr>
        <p:txBody>
          <a:bodyPr/>
          <a:lstStyle/>
          <a:p>
            <a:pPr eaLnBrk="1" hangingPunct="1"/>
            <a:r>
              <a:rPr lang="en-US" smtClean="0">
                <a:latin typeface="Segoe"/>
                <a:cs typeface="Arial" pitchFamily="34" charset="0"/>
              </a:rPr>
              <a:t>© 2004 Microsoft Corporation. All rights reserved.</a:t>
            </a:r>
          </a:p>
          <a:p>
            <a:r>
              <a:rPr lang="en-US" smtClean="0">
                <a:latin typeface="Segoe"/>
                <a:cs typeface="Arial" pitchFamily="34" charset="0"/>
              </a:rPr>
              <a:t>This presentation is for informational purposes only. Microsoft makes no warranties, express or implied, in this summary.</a:t>
            </a:r>
          </a:p>
        </p:txBody>
      </p:sp>
      <p:sp>
        <p:nvSpPr>
          <p:cNvPr id="73732" name="Rectangle 7"/>
          <p:cNvSpPr>
            <a:spLocks noGrp="1" noChangeArrowheads="1"/>
          </p:cNvSpPr>
          <p:nvPr>
            <p:ph type="sldNum" sz="quarter" idx="5"/>
          </p:nvPr>
        </p:nvSpPr>
        <p:spPr>
          <a:noFill/>
        </p:spPr>
        <p:txBody>
          <a:bodyPr/>
          <a:lstStyle/>
          <a:p>
            <a:fld id="{701313C6-E136-4198-8748-8BD855758387}" type="slidenum">
              <a:rPr lang="en-US" smtClean="0"/>
              <a:pPr/>
              <a:t>28</a:t>
            </a:fld>
            <a:endParaRPr lang="en-US" smtClean="0"/>
          </a:p>
        </p:txBody>
      </p:sp>
      <p:sp>
        <p:nvSpPr>
          <p:cNvPr id="73733" name="Rectangle 2"/>
          <p:cNvSpPr>
            <a:spLocks noGrp="1" noRot="1" noChangeAspect="1" noChangeArrowheads="1" noTextEdit="1"/>
          </p:cNvSpPr>
          <p:nvPr>
            <p:ph type="sldImg"/>
          </p:nvPr>
        </p:nvSpPr>
        <p:spPr>
          <a:ln/>
        </p:spPr>
      </p:sp>
      <p:sp>
        <p:nvSpPr>
          <p:cNvPr id="73734"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6/25/2007 5:10 PM</a:t>
            </a:fld>
            <a:endParaRPr lang="en-US"/>
          </a:p>
        </p:txBody>
      </p:sp>
      <p:sp>
        <p:nvSpPr>
          <p:cNvPr id="6" name="Footer Placeholder 5"/>
          <p:cNvSpPr>
            <a:spLocks noGrp="1"/>
          </p:cNvSpPr>
          <p:nvPr>
            <p:ph type="ftr" sz="quarter" idx="12"/>
          </p:nvPr>
        </p:nvSpPr>
        <p:spPr/>
        <p:txBody>
          <a:bodyPr/>
          <a:lstStyle/>
          <a:p>
            <a:r>
              <a:rPr lang="en-US" smtClean="0">
                <a:solidFill>
                  <a:srgbClr val="000000"/>
                </a:solidFill>
              </a:rPr>
              <a:t>© 2007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29</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E0FF5340-00EF-4D4C-A8AC-A475FED49C12}" type="slidenum">
              <a:rPr lang="en-GB" smtClean="0"/>
              <a:pPr/>
              <a:t>3</a:t>
            </a:fld>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E0FF5340-00EF-4D4C-A8AC-A475FED49C12}" type="slidenum">
              <a:rPr lang="en-GB" smtClean="0"/>
              <a:pPr/>
              <a:t>4</a:t>
            </a:fld>
            <a:endParaRPr lang="en-GB"/>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E0FF5340-00EF-4D4C-A8AC-A475FED49C12}" type="slidenum">
              <a:rPr lang="en-GB" smtClean="0"/>
              <a:pPr/>
              <a:t>5</a:t>
            </a:fld>
            <a:endParaRPr lang="en-GB"/>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E0FF5340-00EF-4D4C-A8AC-A475FED49C12}" type="slidenum">
              <a:rPr lang="en-GB" smtClean="0"/>
              <a:pPr/>
              <a:t>6</a:t>
            </a:fld>
            <a:endParaRPr lang="en-GB"/>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E0FF5340-00EF-4D4C-A8AC-A475FED49C12}" type="slidenum">
              <a:rPr lang="en-GB" smtClean="0"/>
              <a:pPr/>
              <a:t>7</a:t>
            </a:fld>
            <a:endParaRPr lang="en-GB"/>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E0FF5340-00EF-4D4C-A8AC-A475FED49C12}" type="slidenum">
              <a:rPr lang="en-GB" smtClean="0"/>
              <a:pPr/>
              <a:t>8</a:t>
            </a:fld>
            <a:endParaRPr lang="en-GB"/>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smtClean="0"/>
          </a:p>
        </p:txBody>
      </p:sp>
      <p:sp>
        <p:nvSpPr>
          <p:cNvPr id="4" name="Slide Number Placeholder 3"/>
          <p:cNvSpPr>
            <a:spLocks noGrp="1"/>
          </p:cNvSpPr>
          <p:nvPr>
            <p:ph type="sldNum" sz="quarter" idx="10"/>
          </p:nvPr>
        </p:nvSpPr>
        <p:spPr/>
        <p:txBody>
          <a:bodyPr/>
          <a:lstStyle/>
          <a:p>
            <a:fld id="{E0FF5340-00EF-4D4C-A8AC-A475FED49C12}" type="slidenum">
              <a:rPr lang="en-GB" smtClean="0"/>
              <a:pPr/>
              <a:t>9</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a:spLocks noGrp="1" noChangeArrowheads="1"/>
          </p:cNvSpPr>
          <p:nvPr>
            <p:ph type="subTitle" idx="1"/>
          </p:nvPr>
        </p:nvSpPr>
        <p:spPr>
          <a:xfrm>
            <a:off x="1423458" y="3507828"/>
            <a:ext cx="6996907" cy="415498"/>
          </a:xfrm>
        </p:spPr>
        <p:txBody>
          <a:bodyPr lIns="0" tIns="0" rIns="0" bIns="0" anchor="t"/>
          <a:lstStyle>
            <a:lvl1pPr marL="0" indent="0">
              <a:spcBef>
                <a:spcPct val="0"/>
              </a:spcBef>
              <a:buFont typeface="Wingdings" pitchFamily="2" charset="2"/>
              <a:buNone/>
              <a:defRPr sz="3000">
                <a:solidFill>
                  <a:schemeClr val="tx1"/>
                </a:solidFill>
                <a:effectLst/>
              </a:defRPr>
            </a:lvl1pPr>
          </a:lstStyle>
          <a:p>
            <a:r>
              <a:rPr lang="en-US" smtClean="0"/>
              <a:t>Click to edit Master subtitle style</a:t>
            </a:r>
            <a:endParaRPr lang="en-US" dirty="0"/>
          </a:p>
        </p:txBody>
      </p:sp>
      <p:sp>
        <p:nvSpPr>
          <p:cNvPr id="5" name="Rectangle 2"/>
          <p:cNvSpPr>
            <a:spLocks noGrp="1" noChangeArrowheads="1"/>
          </p:cNvSpPr>
          <p:nvPr>
            <p:ph type="ctrTitle" hasCustomPrompt="1"/>
          </p:nvPr>
        </p:nvSpPr>
        <p:spPr>
          <a:xfrm>
            <a:off x="1423458" y="1995646"/>
            <a:ext cx="6996907" cy="1246495"/>
          </a:xfrm>
          <a:ln algn="ctr"/>
        </p:spPr>
        <p:txBody>
          <a:bodyPr lIns="0" tIns="0" rIns="0" bIns="0" anchor="ctr" anchorCtr="0">
            <a:noAutofit/>
          </a:bodyPr>
          <a:lstStyle>
            <a:lvl1pPr algn="l" rtl="0" fontAlgn="base">
              <a:lnSpc>
                <a:spcPct val="90000"/>
              </a:lnSpc>
              <a:spcBef>
                <a:spcPct val="0"/>
              </a:spcBef>
              <a:spcAft>
                <a:spcPct val="0"/>
              </a:spcAft>
              <a:defRPr lang="en-US" sz="5000" spc="-125" dirty="0">
                <a:ln w="3175">
                  <a:noFill/>
                </a:ln>
                <a:solidFill>
                  <a:schemeClr val="tx2"/>
                </a:solidFill>
                <a:effectLst/>
                <a:latin typeface="Segoe" pitchFamily="34" charset="0"/>
                <a:ea typeface="+mn-ea"/>
                <a:cs typeface="Arial" charset="0"/>
              </a:defRPr>
            </a:lvl1pPr>
          </a:lstStyle>
          <a:p>
            <a:r>
              <a:rPr lang="en-US" dirty="0" smtClean="0"/>
              <a:t>Click to Edit Master Title Style </a:t>
            </a:r>
            <a:endParaRPr lang="en-US" dirty="0"/>
          </a:p>
        </p:txBody>
      </p:sp>
    </p:spTree>
  </p:cSld>
  <p:clrMapOvr>
    <a:overrideClrMapping bg1="dk2" tx1="lt1" bg2="dk1"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Black Slide - no bottom bar">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a:xfrm>
            <a:off x="382588" y="228600"/>
            <a:ext cx="8380412" cy="623248"/>
          </a:xfrm>
        </p:spPr>
        <p:txBody>
          <a:bodyPr/>
          <a:lstStyle>
            <a:lvl1pPr algn="l" rtl="0" fontAlgn="base">
              <a:lnSpc>
                <a:spcPct val="90000"/>
              </a:lnSpc>
              <a:spcBef>
                <a:spcPct val="0"/>
              </a:spcBef>
              <a:spcAft>
                <a:spcPct val="0"/>
              </a:spcAft>
              <a:defRPr lang="en-US" sz="4500" spc="-125" dirty="0">
                <a:ln w="3175">
                  <a:noFill/>
                </a:ln>
                <a:solidFill>
                  <a:srgbClr val="FFFFFF"/>
                </a:solidFill>
                <a:effectLst>
                  <a:outerShdw blurRad="88900" dist="12700" dir="2700000" algn="tl" rotWithShape="0">
                    <a:prstClr val="black"/>
                  </a:outerShdw>
                </a:effectLst>
                <a:latin typeface="Segoe" pitchFamily="34" charset="0"/>
                <a:ea typeface="+mn-ea"/>
                <a:cs typeface="Arial" charset="0"/>
              </a:defRPr>
            </a:lvl1pPr>
          </a:lstStyle>
          <a:p>
            <a:r>
              <a:rPr lang="en-US" smtClean="0"/>
              <a:t>Click to edit Master title style</a:t>
            </a:r>
            <a:endParaRPr lang="en-US" dirty="0"/>
          </a:p>
        </p:txBody>
      </p:sp>
      <p:sp>
        <p:nvSpPr>
          <p:cNvPr id="3" name="Text Placeholder 2"/>
          <p:cNvSpPr>
            <a:spLocks noGrp="1"/>
          </p:cNvSpPr>
          <p:nvPr>
            <p:ph type="body" idx="1"/>
          </p:nvPr>
        </p:nvSpPr>
        <p:spPr bwMode="white">
          <a:xfrm>
            <a:off x="382588" y="1414464"/>
            <a:ext cx="8380412" cy="2369879"/>
          </a:xfrm>
        </p:spPr>
        <p:txBody>
          <a:bodyPr/>
          <a:lstStyle>
            <a:lvl1pPr>
              <a:spcBef>
                <a:spcPts val="1167"/>
              </a:spcBef>
              <a:buFontTx/>
              <a:buBlip>
                <a:blip r:embed="rId2"/>
              </a:buBlip>
              <a:defRPr sz="3300"/>
            </a:lvl1pPr>
            <a:lvl2pPr>
              <a:spcBef>
                <a:spcPts val="1083"/>
              </a:spcBef>
              <a:buFontTx/>
              <a:buBlip>
                <a:blip r:embed="rId2"/>
              </a:buBlip>
              <a:defRPr sz="3000"/>
            </a:lvl2pPr>
            <a:lvl3pPr>
              <a:spcBef>
                <a:spcPts val="1000"/>
              </a:spcBef>
              <a:buFontTx/>
              <a:buBlip>
                <a:blip r:embed="rId2"/>
              </a:buBlip>
              <a:defRPr sz="2700"/>
            </a:lvl3pPr>
            <a:lvl4pPr>
              <a:spcBef>
                <a:spcPts val="917"/>
              </a:spcBef>
              <a:buFontTx/>
              <a:buBlip>
                <a:blip r:embed="rId2"/>
              </a:buBlip>
              <a:defRPr sz="2300"/>
            </a:lvl4pPr>
            <a:lvl5pPr>
              <a:spcBef>
                <a:spcPts val="833"/>
              </a:spcBef>
              <a:buFontTx/>
              <a:buBlip>
                <a:blip r:embed="rId2"/>
              </a:buBlip>
              <a:defRPr sz="23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Notes Slide (you must hide i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a:xfrm>
            <a:off x="382588" y="228600"/>
            <a:ext cx="8380412" cy="623248"/>
          </a:xfrm>
        </p:spPr>
        <p:txBody>
          <a:bodyPr/>
          <a:lstStyle>
            <a:lvl1pPr algn="l" rtl="0" fontAlgn="base">
              <a:lnSpc>
                <a:spcPct val="90000"/>
              </a:lnSpc>
              <a:spcBef>
                <a:spcPct val="0"/>
              </a:spcBef>
              <a:spcAft>
                <a:spcPct val="0"/>
              </a:spcAft>
              <a:defRPr lang="en-US" sz="4500" spc="-125" dirty="0">
                <a:ln w="3175">
                  <a:noFill/>
                </a:ln>
                <a:solidFill>
                  <a:srgbClr val="FFFFFF"/>
                </a:solidFill>
                <a:effectLst>
                  <a:outerShdw blurRad="88900" dist="12700" dir="2700000" algn="tl" rotWithShape="0">
                    <a:prstClr val="black"/>
                  </a:outerShdw>
                </a:effectLst>
                <a:latin typeface="Segoe" pitchFamily="34" charset="0"/>
                <a:ea typeface="+mn-ea"/>
                <a:cs typeface="Arial" charset="0"/>
              </a:defRPr>
            </a:lvl1pPr>
          </a:lstStyle>
          <a:p>
            <a:r>
              <a:rPr lang="en-US" smtClean="0"/>
              <a:t>Click to edit Master title style</a:t>
            </a:r>
            <a:endParaRPr lang="en-US" dirty="0"/>
          </a:p>
        </p:txBody>
      </p:sp>
      <p:sp>
        <p:nvSpPr>
          <p:cNvPr id="3" name="Text Placeholder 2"/>
          <p:cNvSpPr>
            <a:spLocks noGrp="1"/>
          </p:cNvSpPr>
          <p:nvPr>
            <p:ph type="body" idx="1"/>
          </p:nvPr>
        </p:nvSpPr>
        <p:spPr bwMode="white">
          <a:xfrm>
            <a:off x="382588" y="1414464"/>
            <a:ext cx="8380412" cy="2369879"/>
          </a:xfrm>
        </p:spPr>
        <p:txBody>
          <a:bodyPr/>
          <a:lstStyle>
            <a:lvl1pPr>
              <a:spcBef>
                <a:spcPts val="1167"/>
              </a:spcBef>
              <a:buFontTx/>
              <a:buBlip>
                <a:blip r:embed="rId2"/>
              </a:buBlip>
              <a:defRPr sz="3300"/>
            </a:lvl1pPr>
            <a:lvl2pPr>
              <a:spcBef>
                <a:spcPts val="1083"/>
              </a:spcBef>
              <a:buFontTx/>
              <a:buBlip>
                <a:blip r:embed="rId2"/>
              </a:buBlip>
              <a:defRPr sz="3000"/>
            </a:lvl2pPr>
            <a:lvl3pPr>
              <a:spcBef>
                <a:spcPts val="1000"/>
              </a:spcBef>
              <a:buFontTx/>
              <a:buBlip>
                <a:blip r:embed="rId2"/>
              </a:buBlip>
              <a:defRPr sz="2700"/>
            </a:lvl3pPr>
            <a:lvl4pPr>
              <a:spcBef>
                <a:spcPts val="917"/>
              </a:spcBef>
              <a:buFontTx/>
              <a:buBlip>
                <a:blip r:embed="rId2"/>
              </a:buBlip>
              <a:defRPr sz="2300"/>
            </a:lvl4pPr>
            <a:lvl5pPr>
              <a:spcBef>
                <a:spcPts val="833"/>
              </a:spcBef>
              <a:buFontTx/>
              <a:buBlip>
                <a:blip r:embed="rId2"/>
              </a:buBlip>
              <a:defRPr sz="23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 Placeholder 6"/>
          <p:cNvSpPr>
            <a:spLocks noGrp="1"/>
          </p:cNvSpPr>
          <p:nvPr>
            <p:ph type="body" sz="quarter" idx="10"/>
          </p:nvPr>
        </p:nvSpPr>
        <p:spPr>
          <a:xfrm>
            <a:off x="0" y="6238875"/>
            <a:ext cx="9144001" cy="619125"/>
          </a:xfrm>
          <a:solidFill>
            <a:srgbClr val="FFFF99"/>
          </a:solidFill>
        </p:spPr>
        <p:txBody>
          <a:bodyPr wrap="square" lIns="152394" tIns="76197" rIns="152394" bIns="76197" anchor="b" anchorCtr="0">
            <a:noAutofit/>
          </a:bodyPr>
          <a:lstStyle>
            <a:lvl1pPr algn="r">
              <a:buFont typeface="Arial" pitchFamily="34" charset="0"/>
              <a:buNone/>
              <a:defRPr>
                <a:solidFill>
                  <a:srgbClr val="000000"/>
                </a:solidFill>
                <a:effectLst/>
                <a:latin typeface="Segoe Semibold" pitchFamily="34" charset="0"/>
              </a:defRPr>
            </a:lvl1pPr>
          </a:lstStyle>
          <a:p>
            <a:pPr lvl="0"/>
            <a:r>
              <a:rPr lang="en-US" smtClean="0"/>
              <a:t>Click to edit Master text styles</a:t>
            </a:r>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_Demo Video etc slides">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7" name="Rectangle 3"/>
          <p:cNvSpPr>
            <a:spLocks noGrp="1" noChangeArrowheads="1"/>
          </p:cNvSpPr>
          <p:nvPr>
            <p:ph type="subTitle" idx="1"/>
          </p:nvPr>
        </p:nvSpPr>
        <p:spPr>
          <a:xfrm>
            <a:off x="1423458" y="3507828"/>
            <a:ext cx="6996907" cy="415498"/>
          </a:xfrm>
        </p:spPr>
        <p:txBody>
          <a:bodyPr lIns="0" tIns="0" rIns="0" bIns="0" anchor="t"/>
          <a:lstStyle>
            <a:lvl1pPr marL="0" indent="0">
              <a:spcBef>
                <a:spcPct val="0"/>
              </a:spcBef>
              <a:buFont typeface="Wingdings" pitchFamily="2" charset="2"/>
              <a:buNone/>
              <a:defRPr sz="3000">
                <a:solidFill>
                  <a:schemeClr val="tx1"/>
                </a:solidFill>
                <a:effectLst/>
              </a:defRPr>
            </a:lvl1pPr>
          </a:lstStyle>
          <a:p>
            <a:r>
              <a:rPr lang="en-US" smtClean="0"/>
              <a:t>Click to edit Master subtitle style</a:t>
            </a:r>
            <a:endParaRPr lang="en-US" dirty="0"/>
          </a:p>
        </p:txBody>
      </p:sp>
      <p:sp>
        <p:nvSpPr>
          <p:cNvPr id="9" name="Rectangle 2"/>
          <p:cNvSpPr>
            <a:spLocks noGrp="1" noChangeArrowheads="1"/>
          </p:cNvSpPr>
          <p:nvPr>
            <p:ph type="ctrTitle" hasCustomPrompt="1"/>
          </p:nvPr>
        </p:nvSpPr>
        <p:spPr>
          <a:xfrm>
            <a:off x="1423458" y="1995646"/>
            <a:ext cx="6996907" cy="1246495"/>
          </a:xfrm>
          <a:ln algn="ctr"/>
        </p:spPr>
        <p:txBody>
          <a:bodyPr lIns="0" tIns="0" rIns="0" bIns="0" anchor="ctr" anchorCtr="0">
            <a:noAutofit/>
          </a:bodyPr>
          <a:lstStyle>
            <a:lvl1pPr algn="l" rtl="0" fontAlgn="base">
              <a:lnSpc>
                <a:spcPct val="90000"/>
              </a:lnSpc>
              <a:spcBef>
                <a:spcPct val="0"/>
              </a:spcBef>
              <a:spcAft>
                <a:spcPct val="0"/>
              </a:spcAft>
              <a:defRPr lang="en-US" sz="5000" spc="-125" dirty="0">
                <a:ln w="3175">
                  <a:noFill/>
                </a:ln>
                <a:solidFill>
                  <a:schemeClr val="tx2"/>
                </a:solidFill>
                <a:effectLst/>
                <a:latin typeface="Segoe" pitchFamily="34" charset="0"/>
                <a:ea typeface="+mn-ea"/>
                <a:cs typeface="Arial" charset="0"/>
              </a:defRPr>
            </a:lvl1pPr>
          </a:lstStyle>
          <a:p>
            <a:r>
              <a:rPr lang="en-US" dirty="0" smtClean="0"/>
              <a:t>Click to Edit Master Title Style </a:t>
            </a:r>
            <a:endParaRPr lang="en-US" dirty="0"/>
          </a:p>
        </p:txBody>
      </p:sp>
      <p:sp>
        <p:nvSpPr>
          <p:cNvPr id="13" name="Text Placeholder 12"/>
          <p:cNvSpPr>
            <a:spLocks noGrp="1"/>
          </p:cNvSpPr>
          <p:nvPr>
            <p:ph type="body" sz="quarter" idx="11" hasCustomPrompt="1"/>
          </p:nvPr>
        </p:nvSpPr>
        <p:spPr>
          <a:xfrm>
            <a:off x="1728107" y="380812"/>
            <a:ext cx="6681107" cy="1154163"/>
          </a:xfrm>
        </p:spPr>
        <p:txBody>
          <a:bodyPr/>
          <a:lstStyle>
            <a:lvl1pPr algn="r">
              <a:buFontTx/>
              <a:buNone/>
              <a:defRPr sz="8300" b="1">
                <a:gradFill flip="none" rotWithShape="1">
                  <a:gsLst>
                    <a:gs pos="0">
                      <a:schemeClr val="tx1">
                        <a:shade val="30000"/>
                        <a:satMod val="115000"/>
                      </a:schemeClr>
                    </a:gs>
                    <a:gs pos="50000">
                      <a:schemeClr val="tx1">
                        <a:shade val="67500"/>
                        <a:satMod val="115000"/>
                      </a:schemeClr>
                    </a:gs>
                    <a:gs pos="100000">
                      <a:schemeClr val="tx1">
                        <a:shade val="100000"/>
                        <a:satMod val="115000"/>
                      </a:schemeClr>
                    </a:gs>
                  </a:gsLst>
                  <a:lin ang="16200000" scaled="1"/>
                  <a:tileRect/>
                </a:gradFill>
                <a:effectLst>
                  <a:outerShdw blurRad="38100" dist="38100" dir="2700000" algn="tl">
                    <a:srgbClr val="000000">
                      <a:alpha val="43137"/>
                    </a:srgbClr>
                  </a:outerShdw>
                </a:effectLst>
              </a:defRPr>
            </a:lvl1pPr>
            <a:lvl5pPr>
              <a:defRPr/>
            </a:lvl5pPr>
          </a:lstStyle>
          <a:p>
            <a:pPr lvl="0"/>
            <a:r>
              <a:rPr lang="en-US" dirty="0" smtClean="0"/>
              <a:t>Click to…</a:t>
            </a:r>
            <a:endParaRPr lang="en-US" dirty="0"/>
          </a:p>
        </p:txBody>
      </p:sp>
    </p:spTree>
  </p:cSld>
  <p:clrMapOvr>
    <a:overrideClrMapping bg1="dk2" tx1="lt1" bg2="dk1"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0">
          <a:blip r:embed="rId2">
            <a:lum/>
          </a:blip>
          <a:srcRect/>
          <a:stretch>
            <a:fillRect l="-1000" r="-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2588" y="228600"/>
            <a:ext cx="8380412" cy="623248"/>
          </a:xfrm>
        </p:spPr>
        <p:txBody>
          <a:bodyPr/>
          <a:lstStyle>
            <a:lvl1pPr algn="l" rtl="0" fontAlgn="base">
              <a:lnSpc>
                <a:spcPct val="90000"/>
              </a:lnSpc>
              <a:spcBef>
                <a:spcPct val="0"/>
              </a:spcBef>
              <a:spcAft>
                <a:spcPct val="0"/>
              </a:spcAft>
              <a:defRPr lang="en-US" sz="4500" b="0" cap="none" spc="-125" dirty="0">
                <a:ln w="3175">
                  <a:noFill/>
                </a:ln>
                <a:solidFill>
                  <a:schemeClr val="tx2"/>
                </a:solidFill>
                <a:effectLst/>
                <a:latin typeface="Segoe" pitchFamily="34" charset="0"/>
                <a:ea typeface="+mn-ea"/>
                <a:cs typeface="Arial" charset="0"/>
              </a:defRPr>
            </a:lvl1pPr>
          </a:lstStyle>
          <a:p>
            <a:pPr lvl="0" algn="l" defTabSz="912777" rtl="0" eaLnBrk="1" fontAlgn="base" hangingPunct="1">
              <a:lnSpc>
                <a:spcPct val="90000"/>
              </a:lnSpc>
              <a:spcBef>
                <a:spcPct val="0"/>
              </a:spcBef>
              <a:spcAft>
                <a:spcPct val="0"/>
              </a:spcAft>
            </a:pPr>
            <a:r>
              <a:rPr lang="en-US" smtClean="0"/>
              <a:t>Click to edit Master title style</a:t>
            </a:r>
            <a:endParaRPr lang="en-US" dirty="0"/>
          </a:p>
        </p:txBody>
      </p:sp>
      <p:sp>
        <p:nvSpPr>
          <p:cNvPr id="3" name="Content Placeholder 2"/>
          <p:cNvSpPr>
            <a:spLocks noGrp="1"/>
          </p:cNvSpPr>
          <p:nvPr>
            <p:ph idx="1"/>
          </p:nvPr>
        </p:nvSpPr>
        <p:spPr>
          <a:xfrm>
            <a:off x="382588" y="1414463"/>
            <a:ext cx="8380412" cy="4605337"/>
          </a:xfrm>
        </p:spPr>
        <p:txBody>
          <a:bodyPr/>
          <a:lstStyle>
            <a:lvl1pPr>
              <a:defRPr sz="2700">
                <a:effectLst/>
              </a:defRPr>
            </a:lvl1pPr>
            <a:lvl2pPr>
              <a:defRPr sz="2300">
                <a:effectLst/>
              </a:defRPr>
            </a:lvl2pPr>
            <a:lvl3pPr>
              <a:defRPr sz="2000">
                <a:effectLst/>
              </a:defRPr>
            </a:lvl3pPr>
            <a:lvl4pPr>
              <a:defRPr sz="1700">
                <a:effectLst/>
              </a:defRPr>
            </a:lvl4pPr>
            <a:lvl5pPr>
              <a:defRPr sz="1700">
                <a:effect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overrideClrMapping bg1="dk2" tx1="lt1" bg2="dk1" tx2="lt2" accent1="accent1" accent2="accent2" accent3="accent3" accent4="accent4" accent5="accent5" accent6="accent6" hlink="hlink" folHlink="folHlink"/>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with Subhead and Content">
    <p:bg>
      <p:bgPr>
        <a:blipFill dpi="0" rotWithShape="0">
          <a:blip r:embed="rId2">
            <a:lum/>
          </a:blip>
          <a:srcRect/>
          <a:stretch>
            <a:fillRect l="-1000" r="-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2588" y="228600"/>
            <a:ext cx="8380412" cy="623248"/>
          </a:xfrm>
        </p:spPr>
        <p:txBody>
          <a:bodyPr/>
          <a:lstStyle>
            <a:lvl1pPr algn="l" rtl="0" fontAlgn="base">
              <a:lnSpc>
                <a:spcPct val="90000"/>
              </a:lnSpc>
              <a:spcBef>
                <a:spcPct val="0"/>
              </a:spcBef>
              <a:spcAft>
                <a:spcPct val="0"/>
              </a:spcAft>
              <a:defRPr lang="en-US" sz="4500" b="0" cap="none" spc="-125" dirty="0">
                <a:ln w="3175">
                  <a:noFill/>
                </a:ln>
                <a:solidFill>
                  <a:schemeClr val="tx2"/>
                </a:solidFill>
                <a:effectLst/>
                <a:latin typeface="Segoe" pitchFamily="34" charset="0"/>
                <a:ea typeface="+mn-ea"/>
                <a:cs typeface="Arial" charset="0"/>
              </a:defRPr>
            </a:lvl1pPr>
          </a:lstStyle>
          <a:p>
            <a:pPr lvl="0" algn="l" defTabSz="912777" rtl="0" eaLnBrk="1" fontAlgn="base" hangingPunct="1">
              <a:lnSpc>
                <a:spcPct val="90000"/>
              </a:lnSpc>
              <a:spcBef>
                <a:spcPct val="0"/>
              </a:spcBef>
              <a:spcAft>
                <a:spcPct val="0"/>
              </a:spcAft>
            </a:pPr>
            <a:r>
              <a:rPr lang="en-US" smtClean="0"/>
              <a:t>Click to edit Master title style</a:t>
            </a:r>
            <a:endParaRPr lang="en-US" dirty="0"/>
          </a:p>
        </p:txBody>
      </p:sp>
      <p:sp>
        <p:nvSpPr>
          <p:cNvPr id="3" name="Content Placeholder 2"/>
          <p:cNvSpPr>
            <a:spLocks noGrp="1"/>
          </p:cNvSpPr>
          <p:nvPr>
            <p:ph idx="1"/>
          </p:nvPr>
        </p:nvSpPr>
        <p:spPr>
          <a:xfrm>
            <a:off x="381000" y="1916907"/>
            <a:ext cx="8380412" cy="4026693"/>
          </a:xfrm>
        </p:spPr>
        <p:txBody>
          <a:bodyPr/>
          <a:lstStyle>
            <a:lvl1pPr>
              <a:defRPr sz="2700">
                <a:effectLst/>
              </a:defRPr>
            </a:lvl1pPr>
            <a:lvl2pPr>
              <a:defRPr sz="2300">
                <a:effectLst/>
              </a:defRPr>
            </a:lvl2pPr>
            <a:lvl3pPr>
              <a:defRPr sz="2000">
                <a:effectLst/>
              </a:defRPr>
            </a:lvl3pPr>
            <a:lvl4pPr>
              <a:defRPr sz="1700">
                <a:effectLst/>
              </a:defRPr>
            </a:lvl4pPr>
            <a:lvl5pPr>
              <a:defRPr sz="1700">
                <a:effect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10"/>
          </p:nvPr>
        </p:nvSpPr>
        <p:spPr>
          <a:xfrm>
            <a:off x="381000" y="830792"/>
            <a:ext cx="8382000" cy="415498"/>
          </a:xfrm>
        </p:spPr>
        <p:txBody>
          <a:bodyPr/>
          <a:lstStyle>
            <a:lvl1pPr>
              <a:buNone/>
              <a:defRPr sz="3000">
                <a:solidFill>
                  <a:schemeClr val="accent1"/>
                </a:solidFill>
              </a:defRPr>
            </a:lvl1pPr>
          </a:lstStyle>
          <a:p>
            <a:pPr lvl="0"/>
            <a:r>
              <a:rPr lang="en-US" smtClean="0"/>
              <a:t>Click to edit Master text styles</a:t>
            </a:r>
          </a:p>
        </p:txBody>
      </p:sp>
    </p:spTree>
  </p:cSld>
  <p:clrMapOvr>
    <a:overrideClrMapping bg1="dk2" tx1="lt1" bg2="dk1"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bg>
      <p:bgPr>
        <a:blipFill dpi="0" rotWithShape="0">
          <a:blip r:embed="rId2">
            <a:lum/>
          </a:blip>
          <a:srcRect/>
          <a:stretch>
            <a:fillRect l="-1000" r="-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2588" y="228600"/>
            <a:ext cx="8380412" cy="623248"/>
          </a:xfrm>
        </p:spPr>
        <p:txBody>
          <a:bodyPr/>
          <a:lstStyle>
            <a:lvl1pPr algn="l" rtl="0" fontAlgn="base">
              <a:lnSpc>
                <a:spcPct val="90000"/>
              </a:lnSpc>
              <a:spcBef>
                <a:spcPct val="0"/>
              </a:spcBef>
              <a:spcAft>
                <a:spcPct val="0"/>
              </a:spcAft>
              <a:defRPr lang="en-US" sz="4500" b="0" cap="none" spc="-125" dirty="0">
                <a:ln w="3175">
                  <a:noFill/>
                </a:ln>
                <a:solidFill>
                  <a:schemeClr val="tx2"/>
                </a:solidFill>
                <a:effectLst/>
                <a:latin typeface="Segoe" pitchFamily="34" charset="0"/>
                <a:ea typeface="+mn-ea"/>
                <a:cs typeface="Arial" charset="0"/>
              </a:defRPr>
            </a:lvl1pPr>
          </a:lstStyle>
          <a:p>
            <a:pPr lvl="0" algn="l" defTabSz="912777" rtl="0" eaLnBrk="1" fontAlgn="base" hangingPunct="1">
              <a:lnSpc>
                <a:spcPct val="90000"/>
              </a:lnSpc>
              <a:spcBef>
                <a:spcPct val="0"/>
              </a:spcBef>
              <a:spcAft>
                <a:spcPct val="0"/>
              </a:spcAft>
            </a:pPr>
            <a:r>
              <a:rPr lang="en-US" smtClean="0"/>
              <a:t>Click to edit Master title style</a:t>
            </a:r>
            <a:endParaRPr lang="en-US" dirty="0"/>
          </a:p>
        </p:txBody>
      </p:sp>
      <p:sp>
        <p:nvSpPr>
          <p:cNvPr id="3" name="Content Placeholder 2"/>
          <p:cNvSpPr>
            <a:spLocks noGrp="1"/>
          </p:cNvSpPr>
          <p:nvPr>
            <p:ph sz="half" idx="1"/>
          </p:nvPr>
        </p:nvSpPr>
        <p:spPr>
          <a:xfrm>
            <a:off x="382323" y="1414199"/>
            <a:ext cx="4126177" cy="2121606"/>
          </a:xfrm>
        </p:spPr>
        <p:txBody>
          <a:bodyPr/>
          <a:lstStyle>
            <a:lvl1pPr marL="296321" indent="-296321">
              <a:defRPr sz="2700">
                <a:effectLst/>
              </a:defRPr>
            </a:lvl1pPr>
            <a:lvl2pPr>
              <a:defRPr sz="2300">
                <a:effectLst/>
              </a:defRPr>
            </a:lvl2pPr>
            <a:lvl3pPr>
              <a:defRPr sz="1500">
                <a:effectLst/>
              </a:defRPr>
            </a:lvl3pPr>
            <a:lvl4pPr>
              <a:defRPr sz="1300">
                <a:effectLst/>
              </a:defRPr>
            </a:lvl4pPr>
            <a:lvl5pPr>
              <a:defRPr sz="1300">
                <a:effectLst/>
              </a:defRPr>
            </a:lvl5pPr>
            <a:lvl6pPr>
              <a:defRPr sz="1500"/>
            </a:lvl6pPr>
            <a:lvl7pPr>
              <a:defRPr sz="1500"/>
            </a:lvl7pPr>
            <a:lvl8pPr>
              <a:defRPr sz="1500"/>
            </a:lvl8pPr>
            <a:lvl9pPr>
              <a:defRPr sz="15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35500" y="1414199"/>
            <a:ext cx="4127500" cy="2121606"/>
          </a:xfrm>
        </p:spPr>
        <p:txBody>
          <a:bodyPr/>
          <a:lstStyle>
            <a:lvl1pPr marL="294999" indent="-294999">
              <a:defRPr sz="2700">
                <a:effectLst/>
              </a:defRPr>
            </a:lvl1pPr>
            <a:lvl2pPr marL="600580" indent="-285739">
              <a:defRPr sz="2300">
                <a:effectLst/>
              </a:defRPr>
            </a:lvl2pPr>
            <a:lvl3pPr marL="866476" indent="-256636">
              <a:defRPr sz="1500">
                <a:effectLst/>
              </a:defRPr>
            </a:lvl3pPr>
            <a:lvl4pPr marL="1095331" indent="-247376">
              <a:defRPr sz="1300">
                <a:effectLst/>
              </a:defRPr>
            </a:lvl4pPr>
            <a:lvl5pPr marL="1342707" indent="-238115">
              <a:buNone/>
              <a:defRPr sz="1300">
                <a:effectLst/>
              </a:defRPr>
            </a:lvl5pPr>
            <a:lvl6pPr>
              <a:defRPr sz="1500"/>
            </a:lvl6pPr>
            <a:lvl7pPr>
              <a:defRPr sz="1500"/>
            </a:lvl7pPr>
            <a:lvl8pPr>
              <a:defRPr sz="1500"/>
            </a:lvl8pPr>
            <a:lvl9pPr>
              <a:defRPr sz="15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overrideClrMapping bg1="dk2" tx1="lt1" bg2="dk1"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Pr>
        <a:blipFill dpi="0" rotWithShape="0">
          <a:blip r:embed="rId2">
            <a:lum/>
          </a:blip>
          <a:srcRect/>
          <a:stretch>
            <a:fillRect l="-1000" r="-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2588" y="228600"/>
            <a:ext cx="8380412" cy="623248"/>
          </a:xfrm>
        </p:spPr>
        <p:txBody>
          <a:bodyPr/>
          <a:lstStyle>
            <a:lvl1pPr algn="l" rtl="0" fontAlgn="base">
              <a:lnSpc>
                <a:spcPct val="90000"/>
              </a:lnSpc>
              <a:spcBef>
                <a:spcPct val="0"/>
              </a:spcBef>
              <a:spcAft>
                <a:spcPct val="0"/>
              </a:spcAft>
              <a:defRPr lang="en-US" sz="4500" b="0" cap="none" spc="-125" dirty="0">
                <a:ln w="3175">
                  <a:noFill/>
                </a:ln>
                <a:solidFill>
                  <a:schemeClr val="tx2"/>
                </a:solidFill>
                <a:effectLst/>
                <a:latin typeface="Segoe" pitchFamily="34" charset="0"/>
                <a:ea typeface="+mn-ea"/>
                <a:cs typeface="Arial" charset="0"/>
              </a:defRPr>
            </a:lvl1pPr>
          </a:lstStyle>
          <a:p>
            <a:pPr lvl="0" algn="l" defTabSz="912777" rtl="0" eaLnBrk="1" fontAlgn="base" hangingPunct="1">
              <a:lnSpc>
                <a:spcPct val="90000"/>
              </a:lnSpc>
              <a:spcBef>
                <a:spcPct val="0"/>
              </a:spcBef>
              <a:spcAft>
                <a:spcPct val="0"/>
              </a:spcAft>
            </a:pPr>
            <a:r>
              <a:rPr lang="en-US" smtClean="0"/>
              <a:t>Click to edit Master title style</a:t>
            </a:r>
            <a:endParaRPr lang="en-US" dirty="0"/>
          </a:p>
        </p:txBody>
      </p:sp>
    </p:spTree>
  </p:cSld>
  <p:clrMapOvr>
    <a:overrideClrMapping bg1="dk2" tx1="lt1" bg2="dk1" tx2="lt2" accent1="accent1" accent2="accent2" accent3="accent3" accent4="accent4" accent5="accent5" accent6="accent6" hlink="hlink" folHlink="folHlink"/>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bg>
      <p:bgPr>
        <a:blipFill dpi="0" rotWithShape="0">
          <a:blip r:embed="rId2">
            <a:lum/>
          </a:blip>
          <a:srcRect/>
          <a:stretch>
            <a:fillRect l="-1000" r="-1000"/>
          </a:stretch>
        </a:blipFill>
        <a:effectLst/>
      </p:bgPr>
    </p:bg>
    <p:spTree>
      <p:nvGrpSpPr>
        <p:cNvPr id="1" name=""/>
        <p:cNvGrpSpPr/>
        <p:nvPr/>
      </p:nvGrpSpPr>
      <p:grpSpPr>
        <a:xfrm>
          <a:off x="0" y="0"/>
          <a:ext cx="0" cy="0"/>
          <a:chOff x="0" y="0"/>
          <a:chExt cx="0" cy="0"/>
        </a:xfrm>
      </p:grpSpPr>
    </p:spTree>
  </p:cSld>
  <p:clrMapOvr>
    <a:overrideClrMapping bg1="dk2" tx1="lt1" bg2="dk1" tx2="lt2" accent1="accent1" accent2="accent2" accent3="accent3" accent4="accent4" accent5="accent5" accent6="accent6" hlink="hlink" folHlink="folHlink"/>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1_WALKIN - Prints in GRAYSCALE">
    <p:bg bwMode="ltGray">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x" preserve="1">
  <p:cSld name="Code style">
    <p:bg>
      <p:bgPr>
        <a:blipFill dpi="0" rotWithShape="0">
          <a:blip r:embed="rId2">
            <a:lum/>
          </a:blip>
          <a:srcRect/>
          <a:stretch>
            <a:fillRect l="-1000" r="-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2588" y="228600"/>
            <a:ext cx="8380412" cy="623248"/>
          </a:xfrm>
        </p:spPr>
        <p:txBody>
          <a:bodyPr/>
          <a:lstStyle>
            <a:lvl1pPr algn="l" rtl="0" fontAlgn="base">
              <a:lnSpc>
                <a:spcPct val="90000"/>
              </a:lnSpc>
              <a:spcBef>
                <a:spcPct val="0"/>
              </a:spcBef>
              <a:spcAft>
                <a:spcPct val="0"/>
              </a:spcAft>
              <a:defRPr lang="en-US" sz="4500" b="0" cap="none" spc="-125" dirty="0">
                <a:ln w="3175">
                  <a:noFill/>
                </a:ln>
                <a:solidFill>
                  <a:schemeClr val="tx2"/>
                </a:solidFill>
                <a:effectLst/>
                <a:latin typeface="Segoe" pitchFamily="34" charset="0"/>
                <a:ea typeface="+mn-ea"/>
                <a:cs typeface="Arial" charset="0"/>
              </a:defRPr>
            </a:lvl1pPr>
          </a:lstStyle>
          <a:p>
            <a:pPr lvl="0" algn="l" defTabSz="912777" rtl="0" eaLnBrk="1" fontAlgn="base" hangingPunct="1">
              <a:lnSpc>
                <a:spcPct val="90000"/>
              </a:lnSpc>
              <a:spcBef>
                <a:spcPct val="0"/>
              </a:spcBef>
              <a:spcAft>
                <a:spcPct val="0"/>
              </a:spcAft>
            </a:pPr>
            <a:r>
              <a:rPr lang="en-US" smtClean="0"/>
              <a:t>Click to edit Master title style</a:t>
            </a:r>
            <a:endParaRPr lang="en-US" dirty="0"/>
          </a:p>
        </p:txBody>
      </p:sp>
      <p:sp>
        <p:nvSpPr>
          <p:cNvPr id="3" name="Text Placeholder 2"/>
          <p:cNvSpPr>
            <a:spLocks noGrp="1"/>
          </p:cNvSpPr>
          <p:nvPr>
            <p:ph type="body" idx="1"/>
          </p:nvPr>
        </p:nvSpPr>
        <p:spPr>
          <a:xfrm>
            <a:off x="727605" y="1260762"/>
            <a:ext cx="7692761" cy="307777"/>
          </a:xfrm>
        </p:spPr>
        <p:txBody>
          <a:bodyPr/>
          <a:lstStyle>
            <a:lvl1pPr>
              <a:lnSpc>
                <a:spcPct val="100000"/>
              </a:lnSpc>
              <a:spcBef>
                <a:spcPts val="0"/>
              </a:spcBef>
              <a:buFontTx/>
              <a:buNone/>
              <a:defRPr sz="2000" b="1">
                <a:effectLst/>
                <a:latin typeface="Courier New" pitchFamily="49" charset="0"/>
                <a:cs typeface="Courier New" pitchFamily="49" charset="0"/>
              </a:defRPr>
            </a:lvl1pPr>
            <a:lvl2pPr>
              <a:lnSpc>
                <a:spcPct val="100000"/>
              </a:lnSpc>
              <a:spcBef>
                <a:spcPts val="0"/>
              </a:spcBef>
              <a:buFontTx/>
              <a:buNone/>
              <a:defRPr sz="2000" b="1">
                <a:effectLst/>
                <a:latin typeface="Courier New" pitchFamily="49" charset="0"/>
                <a:cs typeface="Courier New" pitchFamily="49" charset="0"/>
              </a:defRPr>
            </a:lvl2pPr>
            <a:lvl3pPr>
              <a:lnSpc>
                <a:spcPct val="100000"/>
              </a:lnSpc>
              <a:spcBef>
                <a:spcPts val="0"/>
              </a:spcBef>
              <a:buFontTx/>
              <a:buNone/>
              <a:defRPr sz="2000" b="1">
                <a:effectLst/>
                <a:latin typeface="Courier New" pitchFamily="49" charset="0"/>
                <a:cs typeface="Courier New" pitchFamily="49" charset="0"/>
              </a:defRPr>
            </a:lvl3pPr>
            <a:lvl4pPr>
              <a:lnSpc>
                <a:spcPct val="100000"/>
              </a:lnSpc>
              <a:spcBef>
                <a:spcPts val="0"/>
              </a:spcBef>
              <a:buFontTx/>
              <a:buNone/>
              <a:defRPr sz="2000" b="1">
                <a:effectLst/>
                <a:latin typeface="Courier New" pitchFamily="49" charset="0"/>
                <a:cs typeface="Courier New" pitchFamily="49" charset="0"/>
              </a:defRPr>
            </a:lvl4pPr>
            <a:lvl5pPr>
              <a:lnSpc>
                <a:spcPct val="100000"/>
              </a:lnSpc>
              <a:spcBef>
                <a:spcPts val="0"/>
              </a:spcBef>
              <a:buFontTx/>
              <a:buNone/>
              <a:defRPr sz="2000" b="1">
                <a:effectLst/>
                <a:latin typeface="Courier New" pitchFamily="49" charset="0"/>
                <a:cs typeface="Courier New" pitchFamily="49" charset="0"/>
              </a:defRPr>
            </a:lvl5pPr>
          </a:lstStyle>
          <a:p>
            <a:pPr lvl="0"/>
            <a:r>
              <a:rPr lang="en-US" smtClean="0"/>
              <a:t>Click to edit Master text styles</a:t>
            </a:r>
          </a:p>
        </p:txBody>
      </p:sp>
    </p:spTree>
  </p:cSld>
  <p:clrMapOvr>
    <a:overrideClrMapping bg1="dk2" tx1="lt1" bg2="dk1" tx2="lt2" accent1="accent1" accent2="accent2" accent3="accent3" accent4="accent4" accent5="accent5" accent6="accent6" hlink="hlink" folHlink="folHlink"/>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lum/>
          </a:blip>
          <a:srcRect/>
          <a:stretch>
            <a:fillRect l="-1000" r="-1000"/>
          </a:stretch>
        </a:blipFill>
        <a:effectLst/>
      </p:bgPr>
    </p:bg>
    <p:spTree>
      <p:nvGrpSpPr>
        <p:cNvPr id="1" name=""/>
        <p:cNvGrpSpPr/>
        <p:nvPr/>
      </p:nvGrpSpPr>
      <p:grpSpPr>
        <a:xfrm>
          <a:off x="0" y="0"/>
          <a:ext cx="0" cy="0"/>
          <a:chOff x="0" y="0"/>
          <a:chExt cx="0" cy="0"/>
        </a:xfrm>
      </p:grpSpPr>
      <p:sp>
        <p:nvSpPr>
          <p:cNvPr id="5" name="Rectangle 4"/>
          <p:cNvSpPr/>
          <p:nvPr/>
        </p:nvSpPr>
        <p:spPr bwMode="hidden">
          <a:xfrm>
            <a:off x="0" y="6369170"/>
            <a:ext cx="9144000" cy="488830"/>
          </a:xfrm>
          <a:prstGeom prst="rect">
            <a:avLst/>
          </a:prstGeom>
          <a:solidFill>
            <a:srgbClr val="000000">
              <a:alpha val="16000"/>
            </a:srgbClr>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marL="0" marR="0" indent="0" algn="ctr" defTabSz="914099"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smtClean="0">
              <a:solidFill>
                <a:schemeClr val="tx1"/>
              </a:solidFill>
              <a:effectLst>
                <a:outerShdw blurRad="38100" dist="38100" dir="2700000" algn="tl">
                  <a:srgbClr val="000000">
                    <a:alpha val="43137"/>
                  </a:srgbClr>
                </a:outerShdw>
              </a:effectLst>
              <a:latin typeface="Segoe" pitchFamily="34" charset="0"/>
            </a:endParaRPr>
          </a:p>
        </p:txBody>
      </p:sp>
      <p:pic>
        <p:nvPicPr>
          <p:cNvPr id="2" name="Picture 2" descr="C:\Documents and Settings\Owner\Desktop\Slidework\In_progress\MEDC\background\contentimage.png"/>
          <p:cNvPicPr>
            <a:picLocks noChangeAspect="1" noChangeArrowheads="1"/>
          </p:cNvPicPr>
          <p:nvPr/>
        </p:nvPicPr>
        <p:blipFill>
          <a:blip r:embed="rId14"/>
          <a:srcRect/>
          <a:stretch>
            <a:fillRect/>
          </a:stretch>
        </p:blipFill>
        <p:spPr bwMode="hidden">
          <a:xfrm>
            <a:off x="-22678" y="-27214"/>
            <a:ext cx="9180286" cy="6885214"/>
          </a:xfrm>
          <a:prstGeom prst="rect">
            <a:avLst/>
          </a:prstGeom>
          <a:noFill/>
        </p:spPr>
      </p:pic>
      <p:sp>
        <p:nvSpPr>
          <p:cNvPr id="1026" name="Rectangle 2"/>
          <p:cNvSpPr>
            <a:spLocks noGrp="1" noChangeArrowheads="1"/>
          </p:cNvSpPr>
          <p:nvPr>
            <p:ph type="title"/>
          </p:nvPr>
        </p:nvSpPr>
        <p:spPr bwMode="auto">
          <a:xfrm>
            <a:off x="382588" y="228600"/>
            <a:ext cx="8380412" cy="623248"/>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en-US" dirty="0" smtClean="0"/>
              <a:t>Click to edit Title Slide</a:t>
            </a:r>
          </a:p>
        </p:txBody>
      </p:sp>
      <p:sp>
        <p:nvSpPr>
          <p:cNvPr id="1027" name="Rectangle 8"/>
          <p:cNvSpPr>
            <a:spLocks noGrp="1" noChangeArrowheads="1"/>
          </p:cNvSpPr>
          <p:nvPr>
            <p:ph type="body" idx="1"/>
          </p:nvPr>
        </p:nvSpPr>
        <p:spPr bwMode="auto">
          <a:xfrm>
            <a:off x="382588" y="1414463"/>
            <a:ext cx="8380412" cy="1968915"/>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cSld>
  <p:clrMap bg1="dk2" tx1="lt1" bg2="dk1"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fade/>
  </p:transition>
  <p:timing>
    <p:tnLst>
      <p:par>
        <p:cTn id="1" dur="indefinite" restart="never" nodeType="tmRoot"/>
      </p:par>
    </p:tnLst>
  </p:timing>
  <p:txStyles>
    <p:titleStyle>
      <a:lvl1pPr algn="l" defTabSz="912777" rtl="0" eaLnBrk="1" fontAlgn="base" hangingPunct="1">
        <a:lnSpc>
          <a:spcPct val="90000"/>
        </a:lnSpc>
        <a:spcBef>
          <a:spcPct val="0"/>
        </a:spcBef>
        <a:spcAft>
          <a:spcPct val="0"/>
        </a:spcAft>
        <a:defRPr lang="en-US" sz="4500" b="0" cap="none" spc="-125" dirty="0" smtClean="0">
          <a:ln w="3175">
            <a:noFill/>
          </a:ln>
          <a:solidFill>
            <a:schemeClr val="tx2"/>
          </a:solidFill>
          <a:effectLst/>
          <a:latin typeface="Segoe" pitchFamily="34" charset="0"/>
          <a:ea typeface="+mn-ea"/>
          <a:cs typeface="Arial" charset="0"/>
        </a:defRPr>
      </a:lvl1pPr>
      <a:lvl2pPr algn="l" defTabSz="912777" rtl="0" eaLnBrk="1" fontAlgn="base" hangingPunct="1">
        <a:lnSpc>
          <a:spcPct val="90000"/>
        </a:lnSpc>
        <a:spcBef>
          <a:spcPct val="0"/>
        </a:spcBef>
        <a:spcAft>
          <a:spcPct val="0"/>
        </a:spcAft>
        <a:defRPr sz="4500">
          <a:solidFill>
            <a:schemeClr val="tx2"/>
          </a:solidFill>
          <a:latin typeface="Segoe Semibold" pitchFamily="34" charset="0"/>
        </a:defRPr>
      </a:lvl2pPr>
      <a:lvl3pPr algn="l" defTabSz="912777" rtl="0" eaLnBrk="1" fontAlgn="base" hangingPunct="1">
        <a:lnSpc>
          <a:spcPct val="90000"/>
        </a:lnSpc>
        <a:spcBef>
          <a:spcPct val="0"/>
        </a:spcBef>
        <a:spcAft>
          <a:spcPct val="0"/>
        </a:spcAft>
        <a:defRPr sz="4500">
          <a:solidFill>
            <a:schemeClr val="tx2"/>
          </a:solidFill>
          <a:latin typeface="Segoe Semibold" pitchFamily="34" charset="0"/>
        </a:defRPr>
      </a:lvl3pPr>
      <a:lvl4pPr algn="l" defTabSz="912777" rtl="0" eaLnBrk="1" fontAlgn="base" hangingPunct="1">
        <a:lnSpc>
          <a:spcPct val="90000"/>
        </a:lnSpc>
        <a:spcBef>
          <a:spcPct val="0"/>
        </a:spcBef>
        <a:spcAft>
          <a:spcPct val="0"/>
        </a:spcAft>
        <a:defRPr sz="4500">
          <a:solidFill>
            <a:schemeClr val="tx2"/>
          </a:solidFill>
          <a:latin typeface="Segoe Semibold" pitchFamily="34" charset="0"/>
        </a:defRPr>
      </a:lvl4pPr>
      <a:lvl5pPr algn="l" defTabSz="912777" rtl="0" eaLnBrk="1" fontAlgn="base" hangingPunct="1">
        <a:lnSpc>
          <a:spcPct val="90000"/>
        </a:lnSpc>
        <a:spcBef>
          <a:spcPct val="0"/>
        </a:spcBef>
        <a:spcAft>
          <a:spcPct val="0"/>
        </a:spcAft>
        <a:defRPr sz="4500">
          <a:solidFill>
            <a:schemeClr val="tx2"/>
          </a:solidFill>
          <a:latin typeface="Segoe Semibold" pitchFamily="34" charset="0"/>
        </a:defRPr>
      </a:lvl5pPr>
      <a:lvl6pPr marL="380970" algn="l" defTabSz="914063" rtl="0" eaLnBrk="1" fontAlgn="base" hangingPunct="1">
        <a:lnSpc>
          <a:spcPct val="90000"/>
        </a:lnSpc>
        <a:spcBef>
          <a:spcPct val="0"/>
        </a:spcBef>
        <a:spcAft>
          <a:spcPct val="0"/>
        </a:spcAft>
        <a:defRPr sz="4500">
          <a:solidFill>
            <a:schemeClr val="tx2"/>
          </a:solidFill>
          <a:latin typeface="Segoe Semibold" pitchFamily="34" charset="0"/>
        </a:defRPr>
      </a:lvl6pPr>
      <a:lvl7pPr marL="761940" algn="l" defTabSz="914063" rtl="0" eaLnBrk="1" fontAlgn="base" hangingPunct="1">
        <a:lnSpc>
          <a:spcPct val="90000"/>
        </a:lnSpc>
        <a:spcBef>
          <a:spcPct val="0"/>
        </a:spcBef>
        <a:spcAft>
          <a:spcPct val="0"/>
        </a:spcAft>
        <a:defRPr sz="4500">
          <a:solidFill>
            <a:schemeClr val="tx2"/>
          </a:solidFill>
          <a:latin typeface="Segoe Semibold" pitchFamily="34" charset="0"/>
        </a:defRPr>
      </a:lvl7pPr>
      <a:lvl8pPr marL="1142908" algn="l" defTabSz="914063" rtl="0" eaLnBrk="1" fontAlgn="base" hangingPunct="1">
        <a:lnSpc>
          <a:spcPct val="90000"/>
        </a:lnSpc>
        <a:spcBef>
          <a:spcPct val="0"/>
        </a:spcBef>
        <a:spcAft>
          <a:spcPct val="0"/>
        </a:spcAft>
        <a:defRPr sz="4500">
          <a:solidFill>
            <a:schemeClr val="tx2"/>
          </a:solidFill>
          <a:latin typeface="Segoe Semibold" pitchFamily="34" charset="0"/>
        </a:defRPr>
      </a:lvl8pPr>
      <a:lvl9pPr marL="1523878" algn="l" defTabSz="914063" rtl="0" eaLnBrk="1" fontAlgn="base" hangingPunct="1">
        <a:lnSpc>
          <a:spcPct val="90000"/>
        </a:lnSpc>
        <a:spcBef>
          <a:spcPct val="0"/>
        </a:spcBef>
        <a:spcAft>
          <a:spcPct val="0"/>
        </a:spcAft>
        <a:defRPr sz="4500">
          <a:solidFill>
            <a:schemeClr val="tx2"/>
          </a:solidFill>
          <a:latin typeface="Segoe Semibold" pitchFamily="34" charset="0"/>
        </a:defRPr>
      </a:lvl9pPr>
    </p:titleStyle>
    <p:bodyStyle>
      <a:lvl1pPr marL="382573" indent="-382573" algn="l" defTabSz="912777" rtl="0" eaLnBrk="1" fontAlgn="base" hangingPunct="1">
        <a:lnSpc>
          <a:spcPct val="90000"/>
        </a:lnSpc>
        <a:spcBef>
          <a:spcPts val="1167"/>
        </a:spcBef>
        <a:spcAft>
          <a:spcPct val="0"/>
        </a:spcAft>
        <a:buClr>
          <a:schemeClr val="tx2"/>
        </a:buClr>
        <a:buSzPct val="95000"/>
        <a:buFontTx/>
        <a:buBlip>
          <a:blip r:embed="rId15"/>
        </a:buBlip>
        <a:defRPr sz="2700">
          <a:solidFill>
            <a:schemeClr val="tx1"/>
          </a:solidFill>
          <a:effectLst/>
          <a:latin typeface="+mn-lt"/>
          <a:ea typeface="+mn-ea"/>
          <a:cs typeface="+mn-cs"/>
        </a:defRPr>
      </a:lvl1pPr>
      <a:lvl2pPr marL="704822" indent="-317487" algn="l" defTabSz="912777" rtl="0" eaLnBrk="1" fontAlgn="base" hangingPunct="1">
        <a:lnSpc>
          <a:spcPct val="90000"/>
        </a:lnSpc>
        <a:spcBef>
          <a:spcPts val="1083"/>
        </a:spcBef>
        <a:spcAft>
          <a:spcPct val="0"/>
        </a:spcAft>
        <a:buClr>
          <a:schemeClr val="tx2"/>
        </a:buClr>
        <a:buSzPct val="80000"/>
        <a:buFontTx/>
        <a:buBlip>
          <a:blip r:embed="rId15"/>
        </a:buBlip>
        <a:defRPr sz="2300">
          <a:solidFill>
            <a:schemeClr val="tx1"/>
          </a:solidFill>
          <a:effectLst/>
          <a:latin typeface="+mn-lt"/>
        </a:defRPr>
      </a:lvl2pPr>
      <a:lvl3pPr marL="988974" indent="-282564" algn="l" defTabSz="912777" rtl="0" eaLnBrk="1" fontAlgn="base" hangingPunct="1">
        <a:lnSpc>
          <a:spcPct val="90000"/>
        </a:lnSpc>
        <a:spcBef>
          <a:spcPts val="1000"/>
        </a:spcBef>
        <a:spcAft>
          <a:spcPct val="0"/>
        </a:spcAft>
        <a:buClr>
          <a:schemeClr val="tx2"/>
        </a:buClr>
        <a:buSzPct val="80000"/>
        <a:buFontTx/>
        <a:buBlip>
          <a:blip r:embed="rId15"/>
        </a:buBlip>
        <a:defRPr sz="2000">
          <a:solidFill>
            <a:schemeClr val="tx1"/>
          </a:solidFill>
          <a:effectLst/>
          <a:latin typeface="+mn-lt"/>
        </a:defRPr>
      </a:lvl3pPr>
      <a:lvl4pPr marL="1266774" indent="-276214" algn="l" defTabSz="912777" rtl="0" eaLnBrk="1" fontAlgn="base" hangingPunct="1">
        <a:lnSpc>
          <a:spcPct val="90000"/>
        </a:lnSpc>
        <a:spcBef>
          <a:spcPts val="917"/>
        </a:spcBef>
        <a:spcAft>
          <a:spcPct val="0"/>
        </a:spcAft>
        <a:buClr>
          <a:schemeClr val="tx2"/>
        </a:buClr>
        <a:buSzPct val="80000"/>
        <a:buFontTx/>
        <a:buBlip>
          <a:blip r:embed="rId15"/>
        </a:buBlip>
        <a:defRPr sz="1700">
          <a:solidFill>
            <a:schemeClr val="tx1"/>
          </a:solidFill>
          <a:effectLst/>
          <a:latin typeface="+mn-lt"/>
        </a:defRPr>
      </a:lvl4pPr>
      <a:lvl5pPr marL="1530289" indent="-260340" algn="l" defTabSz="912777" rtl="0" eaLnBrk="1" fontAlgn="base" hangingPunct="1">
        <a:lnSpc>
          <a:spcPct val="90000"/>
        </a:lnSpc>
        <a:spcBef>
          <a:spcPts val="833"/>
        </a:spcBef>
        <a:spcAft>
          <a:spcPct val="0"/>
        </a:spcAft>
        <a:buClr>
          <a:schemeClr val="tx2"/>
        </a:buClr>
        <a:buSzPct val="80000"/>
        <a:buFontTx/>
        <a:buBlip>
          <a:blip r:embed="rId15"/>
        </a:buBlip>
        <a:defRPr sz="1700">
          <a:solidFill>
            <a:schemeClr val="tx1"/>
          </a:solidFill>
          <a:effectLst/>
          <a:latin typeface="+mn-lt"/>
        </a:defRPr>
      </a:lvl5pPr>
      <a:lvl6pPr marL="1911463" indent="-261916" algn="l" defTabSz="914063" rtl="0" eaLnBrk="1" fontAlgn="base" hangingPunct="1">
        <a:lnSpc>
          <a:spcPct val="90000"/>
        </a:lnSpc>
        <a:spcBef>
          <a:spcPct val="30000"/>
        </a:spcBef>
        <a:spcAft>
          <a:spcPct val="0"/>
        </a:spcAft>
        <a:buClr>
          <a:schemeClr val="tx2"/>
        </a:buClr>
        <a:buSzPct val="80000"/>
        <a:buFont typeface="Wingdings" pitchFamily="2" charset="2"/>
        <a:buBlip>
          <a:blip r:embed="rId16"/>
        </a:buBlip>
        <a:defRPr sz="2000">
          <a:solidFill>
            <a:schemeClr val="tx1"/>
          </a:solidFill>
          <a:latin typeface="+mn-lt"/>
        </a:defRPr>
      </a:lvl6pPr>
      <a:lvl7pPr marL="2292432" indent="-261916" algn="l" defTabSz="914063" rtl="0" eaLnBrk="1" fontAlgn="base" hangingPunct="1">
        <a:lnSpc>
          <a:spcPct val="90000"/>
        </a:lnSpc>
        <a:spcBef>
          <a:spcPct val="30000"/>
        </a:spcBef>
        <a:spcAft>
          <a:spcPct val="0"/>
        </a:spcAft>
        <a:buClr>
          <a:schemeClr val="tx2"/>
        </a:buClr>
        <a:buSzPct val="80000"/>
        <a:buFont typeface="Wingdings" pitchFamily="2" charset="2"/>
        <a:buBlip>
          <a:blip r:embed="rId16"/>
        </a:buBlip>
        <a:defRPr sz="2000">
          <a:solidFill>
            <a:schemeClr val="tx1"/>
          </a:solidFill>
          <a:latin typeface="+mn-lt"/>
        </a:defRPr>
      </a:lvl7pPr>
      <a:lvl8pPr marL="2673401" indent="-261916" algn="l" defTabSz="914063" rtl="0" eaLnBrk="1" fontAlgn="base" hangingPunct="1">
        <a:lnSpc>
          <a:spcPct val="90000"/>
        </a:lnSpc>
        <a:spcBef>
          <a:spcPct val="30000"/>
        </a:spcBef>
        <a:spcAft>
          <a:spcPct val="0"/>
        </a:spcAft>
        <a:buClr>
          <a:schemeClr val="tx2"/>
        </a:buClr>
        <a:buSzPct val="80000"/>
        <a:buFont typeface="Wingdings" pitchFamily="2" charset="2"/>
        <a:buBlip>
          <a:blip r:embed="rId16"/>
        </a:buBlip>
        <a:defRPr sz="2000">
          <a:solidFill>
            <a:schemeClr val="tx1"/>
          </a:solidFill>
          <a:latin typeface="+mn-lt"/>
        </a:defRPr>
      </a:lvl8pPr>
      <a:lvl9pPr marL="3054371" indent="-261916" algn="l" defTabSz="914063" rtl="0" eaLnBrk="1" fontAlgn="base" hangingPunct="1">
        <a:lnSpc>
          <a:spcPct val="90000"/>
        </a:lnSpc>
        <a:spcBef>
          <a:spcPct val="30000"/>
        </a:spcBef>
        <a:spcAft>
          <a:spcPct val="0"/>
        </a:spcAft>
        <a:buClr>
          <a:schemeClr val="tx2"/>
        </a:buClr>
        <a:buSzPct val="80000"/>
        <a:buFont typeface="Wingdings" pitchFamily="2" charset="2"/>
        <a:buBlip>
          <a:blip r:embed="rId16"/>
        </a:buBlip>
        <a:defRPr sz="2000">
          <a:solidFill>
            <a:schemeClr val="tx1"/>
          </a:solidFill>
          <a:latin typeface="+mn-lt"/>
        </a:defRPr>
      </a:lvl9pPr>
    </p:bodyStyle>
    <p:otherStyle>
      <a:defPPr>
        <a:defRPr lang="en-US"/>
      </a:defPPr>
      <a:lvl1pPr marL="0" algn="l" defTabSz="761940" rtl="0" eaLnBrk="1" latinLnBrk="0" hangingPunct="1">
        <a:defRPr sz="1500" kern="1200">
          <a:solidFill>
            <a:schemeClr val="tx1"/>
          </a:solidFill>
          <a:latin typeface="+mn-lt"/>
          <a:ea typeface="+mn-ea"/>
          <a:cs typeface="+mn-cs"/>
        </a:defRPr>
      </a:lvl1pPr>
      <a:lvl2pPr marL="380970" algn="l" defTabSz="761940" rtl="0" eaLnBrk="1" latinLnBrk="0" hangingPunct="1">
        <a:defRPr sz="1500" kern="1200">
          <a:solidFill>
            <a:schemeClr val="tx1"/>
          </a:solidFill>
          <a:latin typeface="+mn-lt"/>
          <a:ea typeface="+mn-ea"/>
          <a:cs typeface="+mn-cs"/>
        </a:defRPr>
      </a:lvl2pPr>
      <a:lvl3pPr marL="761940" algn="l" defTabSz="761940" rtl="0" eaLnBrk="1" latinLnBrk="0" hangingPunct="1">
        <a:defRPr sz="1500" kern="1200">
          <a:solidFill>
            <a:schemeClr val="tx1"/>
          </a:solidFill>
          <a:latin typeface="+mn-lt"/>
          <a:ea typeface="+mn-ea"/>
          <a:cs typeface="+mn-cs"/>
        </a:defRPr>
      </a:lvl3pPr>
      <a:lvl4pPr marL="1142908" algn="l" defTabSz="761940" rtl="0" eaLnBrk="1" latinLnBrk="0" hangingPunct="1">
        <a:defRPr sz="1500" kern="1200">
          <a:solidFill>
            <a:schemeClr val="tx1"/>
          </a:solidFill>
          <a:latin typeface="+mn-lt"/>
          <a:ea typeface="+mn-ea"/>
          <a:cs typeface="+mn-cs"/>
        </a:defRPr>
      </a:lvl4pPr>
      <a:lvl5pPr marL="1523878" algn="l" defTabSz="761940" rtl="0" eaLnBrk="1" latinLnBrk="0" hangingPunct="1">
        <a:defRPr sz="1500" kern="1200">
          <a:solidFill>
            <a:schemeClr val="tx1"/>
          </a:solidFill>
          <a:latin typeface="+mn-lt"/>
          <a:ea typeface="+mn-ea"/>
          <a:cs typeface="+mn-cs"/>
        </a:defRPr>
      </a:lvl5pPr>
      <a:lvl6pPr marL="1904848" algn="l" defTabSz="761940" rtl="0" eaLnBrk="1" latinLnBrk="0" hangingPunct="1">
        <a:defRPr sz="1500" kern="1200">
          <a:solidFill>
            <a:schemeClr val="tx1"/>
          </a:solidFill>
          <a:latin typeface="+mn-lt"/>
          <a:ea typeface="+mn-ea"/>
          <a:cs typeface="+mn-cs"/>
        </a:defRPr>
      </a:lvl6pPr>
      <a:lvl7pPr marL="2285818" algn="l" defTabSz="761940" rtl="0" eaLnBrk="1" latinLnBrk="0" hangingPunct="1">
        <a:defRPr sz="1500" kern="1200">
          <a:solidFill>
            <a:schemeClr val="tx1"/>
          </a:solidFill>
          <a:latin typeface="+mn-lt"/>
          <a:ea typeface="+mn-ea"/>
          <a:cs typeface="+mn-cs"/>
        </a:defRPr>
      </a:lvl7pPr>
      <a:lvl8pPr marL="2666787" algn="l" defTabSz="761940" rtl="0" eaLnBrk="1" latinLnBrk="0" hangingPunct="1">
        <a:defRPr sz="1500" kern="1200">
          <a:solidFill>
            <a:schemeClr val="tx1"/>
          </a:solidFill>
          <a:latin typeface="+mn-lt"/>
          <a:ea typeface="+mn-ea"/>
          <a:cs typeface="+mn-cs"/>
        </a:defRPr>
      </a:lvl8pPr>
      <a:lvl9pPr marL="3047756" algn="l" defTabSz="761940" rtl="0" eaLnBrk="1" latinLnBrk="0" hangingPunct="1">
        <a:defRPr sz="1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danielmoth.com/Blog"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tags" Target="../tags/tag3.xml"/><Relationship Id="rId5" Type="http://schemas.openxmlformats.org/officeDocument/2006/relationships/image" Target="../media/image22.png"/><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5.xml"/><Relationship Id="rId1" Type="http://schemas.openxmlformats.org/officeDocument/2006/relationships/tags" Target="../tags/tag4.xml"/><Relationship Id="rId4" Type="http://schemas.openxmlformats.org/officeDocument/2006/relationships/image" Target="../media/image29.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ags" Target="../tags/tag5.xml"/><Relationship Id="rId5" Type="http://schemas.openxmlformats.org/officeDocument/2006/relationships/image" Target="../media/image30.png"/><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7.xml"/><Relationship Id="rId1" Type="http://schemas.openxmlformats.org/officeDocument/2006/relationships/slideLayout" Target="../slideLayouts/slideLayout5.xml"/><Relationship Id="rId4" Type="http://schemas.openxmlformats.org/officeDocument/2006/relationships/image" Target="../media/image32.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tags" Target="../tags/tag6.xml"/><Relationship Id="rId6" Type="http://schemas.openxmlformats.org/officeDocument/2006/relationships/image" Target="../media/image35.png"/><Relationship Id="rId5" Type="http://schemas.openxmlformats.org/officeDocument/2006/relationships/image" Target="../media/image34.wmf"/><Relationship Id="rId4" Type="http://schemas.openxmlformats.org/officeDocument/2006/relationships/image" Target="../media/image33.wmf"/></Relationships>
</file>

<file path=ppt/slides/_rels/slide1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8.wmf"/></Relationships>
</file>

<file path=ppt/slides/_rels/slide2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3.xml"/><Relationship Id="rId1" Type="http://schemas.openxmlformats.org/officeDocument/2006/relationships/slideLayout" Target="../slideLayouts/slideLayout7.xml"/><Relationship Id="rId5" Type="http://schemas.openxmlformats.org/officeDocument/2006/relationships/image" Target="../media/image40.png"/><Relationship Id="rId4" Type="http://schemas.openxmlformats.org/officeDocument/2006/relationships/image" Target="../media/image39.png"/></Relationships>
</file>

<file path=ppt/slides/_rels/slide24.xml.rels><?xml version="1.0" encoding="UTF-8" standalone="yes"?>
<Relationships xmlns="http://schemas.openxmlformats.org/package/2006/relationships"><Relationship Id="rId3" Type="http://schemas.openxmlformats.org/officeDocument/2006/relationships/image" Target="../media/image41.wmf"/><Relationship Id="rId2" Type="http://schemas.openxmlformats.org/officeDocument/2006/relationships/notesSlide" Target="../notesSlides/notesSlide24.xml"/><Relationship Id="rId1" Type="http://schemas.openxmlformats.org/officeDocument/2006/relationships/slideLayout" Target="../slideLayouts/slideLayout3.xml"/><Relationship Id="rId4" Type="http://schemas.openxmlformats.org/officeDocument/2006/relationships/image" Target="../media/image42.wmf"/></Relationships>
</file>

<file path=ppt/slides/_rels/slide25.xml.rels><?xml version="1.0" encoding="UTF-8" standalone="yes"?>
<Relationships xmlns="http://schemas.openxmlformats.org/package/2006/relationships"><Relationship Id="rId3" Type="http://schemas.openxmlformats.org/officeDocument/2006/relationships/hyperlink" Target="http://blogs.msdn.com/netcfteam/archive/2005/05/23/421143.aspx" TargetMode="External"/><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3.xml"/><Relationship Id="rId1" Type="http://schemas.openxmlformats.org/officeDocument/2006/relationships/tags" Target="../tags/tag7.xml"/><Relationship Id="rId4" Type="http://schemas.openxmlformats.org/officeDocument/2006/relationships/image" Target="../media/image43.png"/></Relationships>
</file>

<file path=ppt/slides/_rels/slide27.xml.rels><?xml version="1.0" encoding="UTF-8" standalone="yes"?>
<Relationships xmlns="http://schemas.openxmlformats.org/package/2006/relationships"><Relationship Id="rId3" Type="http://schemas.openxmlformats.org/officeDocument/2006/relationships/hyperlink" Target="http://www.danielmoth.com/Blog" TargetMode="External"/><Relationship Id="rId2" Type="http://schemas.openxmlformats.org/officeDocument/2006/relationships/notesSlide" Target="../notesSlides/notesSlide27.xml"/><Relationship Id="rId1" Type="http://schemas.openxmlformats.org/officeDocument/2006/relationships/slideLayout" Target="../slideLayouts/slideLayout6.xml"/><Relationship Id="rId4" Type="http://schemas.openxmlformats.org/officeDocument/2006/relationships/image" Target="../media/image44.jpeg"/></Relationships>
</file>

<file path=ppt/slides/_rels/slide2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tags" Target="../tags/tag1.xml"/><Relationship Id="rId5" Type="http://schemas.openxmlformats.org/officeDocument/2006/relationships/image" Target="../media/image18.png"/><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5.xml"/><Relationship Id="rId1" Type="http://schemas.openxmlformats.org/officeDocument/2006/relationships/tags" Target="../tags/tag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423458" y="3660228"/>
            <a:ext cx="6996907" cy="1329595"/>
          </a:xfrm>
        </p:spPr>
        <p:txBody>
          <a:bodyPr/>
          <a:lstStyle/>
          <a:p>
            <a:r>
              <a:rPr lang="en-US" sz="2400" dirty="0" smtClean="0"/>
              <a:t>Daniel Moth</a:t>
            </a:r>
          </a:p>
          <a:p>
            <a:r>
              <a:rPr lang="en-US" sz="2400" dirty="0" smtClean="0"/>
              <a:t>Developer and Platform Group</a:t>
            </a:r>
          </a:p>
          <a:p>
            <a:r>
              <a:rPr lang="en-US" sz="2400" dirty="0" smtClean="0"/>
              <a:t>Microsoft Ltd.</a:t>
            </a:r>
          </a:p>
          <a:p>
            <a:r>
              <a:rPr lang="en-US" sz="2400" dirty="0" smtClean="0">
                <a:hlinkClick r:id="rId3"/>
              </a:rPr>
              <a:t>http://www.danielmoth.com/Blog</a:t>
            </a:r>
            <a:r>
              <a:rPr lang="en-US" sz="2400" dirty="0" smtClean="0"/>
              <a:t> </a:t>
            </a:r>
          </a:p>
        </p:txBody>
      </p:sp>
      <p:sp>
        <p:nvSpPr>
          <p:cNvPr id="2" name="Title 1"/>
          <p:cNvSpPr>
            <a:spLocks noGrp="1"/>
          </p:cNvSpPr>
          <p:nvPr>
            <p:ph type="ctrTitle"/>
          </p:nvPr>
        </p:nvSpPr>
        <p:spPr>
          <a:xfrm>
            <a:off x="1423458" y="1981200"/>
            <a:ext cx="6996907" cy="1246495"/>
          </a:xfrm>
        </p:spPr>
        <p:txBody>
          <a:bodyPr/>
          <a:lstStyle/>
          <a:p>
            <a:r>
              <a:rPr lang="en-GB" sz="3600" dirty="0" smtClean="0">
                <a:solidFill>
                  <a:schemeClr val="accent1"/>
                </a:solidFill>
              </a:rPr>
              <a:t>APP203</a:t>
            </a:r>
            <a:br>
              <a:rPr lang="en-GB" sz="3600" dirty="0" smtClean="0">
                <a:solidFill>
                  <a:schemeClr val="accent1"/>
                </a:solidFill>
              </a:rPr>
            </a:br>
            <a:r>
              <a:rPr lang="en-GB" sz="4400" dirty="0" smtClean="0"/>
              <a:t>Mobile Windows Forms Apps</a:t>
            </a:r>
            <a:br>
              <a:rPr lang="en-GB" sz="4400" dirty="0" smtClean="0"/>
            </a:br>
            <a:r>
              <a:rPr lang="en-GB" sz="4400" dirty="0" smtClean="0"/>
              <a:t>Tips, tricks and guidelines</a:t>
            </a:r>
            <a:endParaRPr lang="en-GB" sz="4400" dirty="0"/>
          </a:p>
        </p:txBody>
      </p:sp>
    </p:spTree>
  </p:cSld>
  <p:clrMapOvr>
    <a:masterClrMapping/>
  </p:clrMapOvr>
  <p:transition advTm="120000">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423458" y="3361904"/>
            <a:ext cx="3634317" cy="1246495"/>
          </a:xfrm>
        </p:spPr>
        <p:txBody>
          <a:bodyPr/>
          <a:lstStyle/>
          <a:p>
            <a:r>
              <a:rPr lang="en-US" dirty="0" smtClean="0"/>
              <a:t>Lifecycle of a </a:t>
            </a:r>
            <a:br>
              <a:rPr lang="en-US" dirty="0" smtClean="0"/>
            </a:br>
            <a:r>
              <a:rPr lang="en-US" dirty="0" smtClean="0"/>
              <a:t>form (&amp; app) </a:t>
            </a:r>
            <a:br>
              <a:rPr lang="en-US" dirty="0" smtClean="0"/>
            </a:br>
            <a:r>
              <a:rPr lang="en-US" dirty="0" smtClean="0"/>
              <a:t>plus navigation</a:t>
            </a:r>
            <a:endParaRPr lang="en-US" dirty="0"/>
          </a:p>
        </p:txBody>
      </p:sp>
      <p:sp>
        <p:nvSpPr>
          <p:cNvPr id="2" name="Title 1"/>
          <p:cNvSpPr>
            <a:spLocks noGrp="1"/>
          </p:cNvSpPr>
          <p:nvPr>
            <p:ph type="ctrTitle"/>
          </p:nvPr>
        </p:nvSpPr>
        <p:spPr>
          <a:xfrm>
            <a:off x="1423458" y="2309550"/>
            <a:ext cx="6996907" cy="1246495"/>
          </a:xfrm>
        </p:spPr>
        <p:txBody>
          <a:bodyPr/>
          <a:lstStyle/>
          <a:p>
            <a:r>
              <a:rPr lang="en-US" dirty="0" smtClean="0"/>
              <a:t>Form Basics</a:t>
            </a:r>
            <a:endParaRPr lang="en-US" dirty="0"/>
          </a:p>
        </p:txBody>
      </p:sp>
      <p:sp>
        <p:nvSpPr>
          <p:cNvPr id="19" name="Text Placeholder 18"/>
          <p:cNvSpPr>
            <a:spLocks noGrp="1"/>
          </p:cNvSpPr>
          <p:nvPr>
            <p:ph type="body" sz="quarter" idx="11"/>
          </p:nvPr>
        </p:nvSpPr>
        <p:spPr/>
        <p:txBody>
          <a:bodyPr/>
          <a:lstStyle/>
          <a:p>
            <a:r>
              <a:rPr lang="en-US" dirty="0" smtClean="0"/>
              <a:t>Demo</a:t>
            </a:r>
            <a:endParaRPr lang="en-US" dirty="0"/>
          </a:p>
        </p:txBody>
      </p:sp>
      <p:pic>
        <p:nvPicPr>
          <p:cNvPr id="5" name="Picture 2" descr="E:\~Data\4. Personal\book\1. Authors Content\Chapters\Chapter 2 WinForms\Images\F02xx05.bmp"/>
          <p:cNvPicPr>
            <a:picLocks noChangeAspect="1" noChangeArrowheads="1"/>
          </p:cNvPicPr>
          <p:nvPr/>
        </p:nvPicPr>
        <p:blipFill>
          <a:blip r:embed="rId3"/>
          <a:srcRect/>
          <a:stretch>
            <a:fillRect/>
          </a:stretch>
        </p:blipFill>
        <p:spPr bwMode="auto">
          <a:xfrm>
            <a:off x="5236874" y="2276902"/>
            <a:ext cx="3790990" cy="2782003"/>
          </a:xfrm>
          <a:prstGeom prst="rect">
            <a:avLst/>
          </a:prstGeom>
          <a:noFill/>
        </p:spPr>
      </p:pic>
    </p:spTree>
  </p:cSld>
  <p:clrMapOvr>
    <a:masterClrMapping/>
  </p:clrMapOvr>
  <p:transition advTm="840000">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Screen-Aware</a:t>
            </a:r>
            <a:endParaRPr lang="en-GB" dirty="0"/>
          </a:p>
        </p:txBody>
      </p:sp>
      <p:sp>
        <p:nvSpPr>
          <p:cNvPr id="3" name="Content Placeholder 2"/>
          <p:cNvSpPr>
            <a:spLocks noGrp="1"/>
          </p:cNvSpPr>
          <p:nvPr>
            <p:ph idx="1"/>
          </p:nvPr>
        </p:nvSpPr>
        <p:spPr/>
        <p:txBody>
          <a:bodyPr/>
          <a:lstStyle/>
          <a:p>
            <a:r>
              <a:rPr lang="en-GB" smtClean="0"/>
              <a:t>Size</a:t>
            </a:r>
          </a:p>
          <a:p>
            <a:r>
              <a:rPr lang="en-GB" smtClean="0"/>
              <a:t>Orientation</a:t>
            </a:r>
          </a:p>
          <a:p>
            <a:r>
              <a:rPr lang="en-GB" smtClean="0"/>
              <a:t>Resolution</a:t>
            </a:r>
          </a:p>
          <a:p>
            <a:r>
              <a:rPr lang="en-GB" smtClean="0"/>
              <a:t>UI design per form factor</a:t>
            </a:r>
          </a:p>
          <a:p>
            <a:pPr lvl="1"/>
            <a:r>
              <a:rPr lang="en-GB" smtClean="0"/>
              <a:t>What platform am I on?</a:t>
            </a:r>
          </a:p>
          <a:p>
            <a:pPr lvl="1"/>
            <a:endParaRPr lang="en-GB" smtClean="0"/>
          </a:p>
          <a:p>
            <a:r>
              <a:rPr lang="en-GB" smtClean="0"/>
              <a:t>Patterns &amp; Practises</a:t>
            </a:r>
          </a:p>
          <a:p>
            <a:pPr lvl="1"/>
            <a:r>
              <a:rPr lang="en-GB" smtClean="0"/>
              <a:t>Mobile Client Software Factory</a:t>
            </a:r>
          </a:p>
          <a:p>
            <a:pPr lvl="1"/>
            <a:r>
              <a:rPr lang="en-GB" smtClean="0"/>
              <a:t>Orientation-Aware control</a:t>
            </a:r>
            <a:endParaRPr lang="en-GB" dirty="0" smtClean="0"/>
          </a:p>
        </p:txBody>
      </p:sp>
      <p:pic>
        <p:nvPicPr>
          <p:cNvPr id="5122" name="Picture 2"/>
          <p:cNvPicPr>
            <a:picLocks noChangeAspect="1" noChangeArrowheads="1"/>
          </p:cNvPicPr>
          <p:nvPr/>
        </p:nvPicPr>
        <p:blipFill>
          <a:blip r:embed="rId4"/>
          <a:srcRect/>
          <a:stretch>
            <a:fillRect/>
          </a:stretch>
        </p:blipFill>
        <p:spPr bwMode="auto">
          <a:xfrm>
            <a:off x="6019800" y="304800"/>
            <a:ext cx="2409825" cy="3152775"/>
          </a:xfrm>
          <a:prstGeom prst="rect">
            <a:avLst/>
          </a:prstGeom>
          <a:noFill/>
          <a:ln w="9525">
            <a:noFill/>
            <a:miter lim="800000"/>
            <a:headEnd/>
            <a:tailEnd/>
          </a:ln>
          <a:effectLst/>
        </p:spPr>
      </p:pic>
      <p:pic>
        <p:nvPicPr>
          <p:cNvPr id="5123" name="Picture 3"/>
          <p:cNvPicPr>
            <a:picLocks noChangeAspect="1" noChangeArrowheads="1"/>
          </p:cNvPicPr>
          <p:nvPr/>
        </p:nvPicPr>
        <p:blipFill>
          <a:blip r:embed="rId5"/>
          <a:srcRect/>
          <a:stretch>
            <a:fillRect/>
          </a:stretch>
        </p:blipFill>
        <p:spPr bwMode="auto">
          <a:xfrm>
            <a:off x="5562600" y="3733800"/>
            <a:ext cx="3133725" cy="2362200"/>
          </a:xfrm>
          <a:prstGeom prst="rect">
            <a:avLst/>
          </a:prstGeom>
          <a:noFill/>
          <a:ln w="9525">
            <a:noFill/>
            <a:miter lim="800000"/>
            <a:headEnd/>
            <a:tailEnd/>
          </a:ln>
          <a:effectLst/>
        </p:spPr>
      </p:pic>
    </p:spTree>
    <p:custDataLst>
      <p:tags r:id="rId1"/>
    </p:custDataLst>
  </p:cSld>
  <p:clrMapOvr>
    <a:masterClrMapping/>
  </p:clrMapOvr>
  <p:transition advTm="60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fade">
                                      <p:cBhvr>
                                        <p:cTn id="7" dur="2000"/>
                                        <p:tgtEl>
                                          <p:spTgt spid="3">
                                            <p:txEl>
                                              <p:pRg st="6" end="6"/>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7" end="7"/>
                                            </p:txEl>
                                          </p:spTgt>
                                        </p:tgtEl>
                                        <p:attrNameLst>
                                          <p:attrName>style.visibility</p:attrName>
                                        </p:attrNameLst>
                                      </p:cBhvr>
                                      <p:to>
                                        <p:strVal val="visible"/>
                                      </p:to>
                                    </p:set>
                                    <p:animEffect transition="in" filter="fade">
                                      <p:cBhvr>
                                        <p:cTn id="10" dur="2000"/>
                                        <p:tgtEl>
                                          <p:spTgt spid="3">
                                            <p:txEl>
                                              <p:pRg st="7" end="7"/>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8" end="8"/>
                                            </p:txEl>
                                          </p:spTgt>
                                        </p:tgtEl>
                                        <p:attrNameLst>
                                          <p:attrName>style.visibility</p:attrName>
                                        </p:attrNameLst>
                                      </p:cBhvr>
                                      <p:to>
                                        <p:strVal val="visible"/>
                                      </p:to>
                                    </p:set>
                                    <p:animEffect transition="in" filter="fade">
                                      <p:cBhvr>
                                        <p:cTn id="13" dur="20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7" name="Group 6"/>
          <p:cNvGrpSpPr/>
          <p:nvPr/>
        </p:nvGrpSpPr>
        <p:grpSpPr>
          <a:xfrm>
            <a:off x="3124200" y="381000"/>
            <a:ext cx="5381625" cy="2914650"/>
            <a:chOff x="3429000" y="381000"/>
            <a:chExt cx="5381625" cy="2914650"/>
          </a:xfrm>
        </p:grpSpPr>
        <p:pic>
          <p:nvPicPr>
            <p:cNvPr id="4102" name="Picture 6"/>
            <p:cNvPicPr>
              <a:picLocks noChangeAspect="1" noChangeArrowheads="1"/>
            </p:cNvPicPr>
            <p:nvPr/>
          </p:nvPicPr>
          <p:blipFill>
            <a:blip r:embed="rId3"/>
            <a:srcRect/>
            <a:stretch>
              <a:fillRect/>
            </a:stretch>
          </p:blipFill>
          <p:spPr bwMode="auto">
            <a:xfrm>
              <a:off x="3429000" y="381000"/>
              <a:ext cx="2247900" cy="2914650"/>
            </a:xfrm>
            <a:prstGeom prst="rect">
              <a:avLst/>
            </a:prstGeom>
            <a:noFill/>
            <a:ln w="9525">
              <a:noFill/>
              <a:miter lim="800000"/>
              <a:headEnd/>
              <a:tailEnd/>
            </a:ln>
            <a:effectLst/>
          </p:spPr>
        </p:pic>
        <p:pic>
          <p:nvPicPr>
            <p:cNvPr id="4103" name="Picture 7"/>
            <p:cNvPicPr>
              <a:picLocks noChangeAspect="1" noChangeArrowheads="1"/>
            </p:cNvPicPr>
            <p:nvPr/>
          </p:nvPicPr>
          <p:blipFill>
            <a:blip r:embed="rId4"/>
            <a:srcRect/>
            <a:stretch>
              <a:fillRect/>
            </a:stretch>
          </p:blipFill>
          <p:spPr bwMode="auto">
            <a:xfrm>
              <a:off x="5848350" y="381000"/>
              <a:ext cx="2962275" cy="2247900"/>
            </a:xfrm>
            <a:prstGeom prst="rect">
              <a:avLst/>
            </a:prstGeom>
            <a:noFill/>
            <a:ln w="9525">
              <a:noFill/>
              <a:miter lim="800000"/>
              <a:headEnd/>
              <a:tailEnd/>
            </a:ln>
            <a:effectLst/>
          </p:spPr>
        </p:pic>
      </p:grpSp>
      <p:grpSp>
        <p:nvGrpSpPr>
          <p:cNvPr id="10" name="Group 9"/>
          <p:cNvGrpSpPr/>
          <p:nvPr/>
        </p:nvGrpSpPr>
        <p:grpSpPr>
          <a:xfrm>
            <a:off x="3314700" y="3124200"/>
            <a:ext cx="5600700" cy="3200400"/>
            <a:chOff x="3429000" y="3048000"/>
            <a:chExt cx="5600700" cy="3200400"/>
          </a:xfrm>
        </p:grpSpPr>
        <p:pic>
          <p:nvPicPr>
            <p:cNvPr id="4100" name="Picture 4"/>
            <p:cNvPicPr>
              <a:picLocks noChangeAspect="1" noChangeArrowheads="1"/>
            </p:cNvPicPr>
            <p:nvPr/>
          </p:nvPicPr>
          <p:blipFill>
            <a:blip r:embed="rId5"/>
            <a:srcRect/>
            <a:stretch>
              <a:fillRect/>
            </a:stretch>
          </p:blipFill>
          <p:spPr bwMode="auto">
            <a:xfrm>
              <a:off x="3429000" y="3886200"/>
              <a:ext cx="3124200" cy="2362200"/>
            </a:xfrm>
            <a:prstGeom prst="rect">
              <a:avLst/>
            </a:prstGeom>
            <a:noFill/>
            <a:ln w="9525">
              <a:noFill/>
              <a:miter lim="800000"/>
              <a:headEnd/>
              <a:tailEnd/>
            </a:ln>
            <a:effectLst/>
          </p:spPr>
        </p:pic>
        <p:pic>
          <p:nvPicPr>
            <p:cNvPr id="4101" name="Picture 5"/>
            <p:cNvPicPr>
              <a:picLocks noChangeAspect="1" noChangeArrowheads="1"/>
            </p:cNvPicPr>
            <p:nvPr/>
          </p:nvPicPr>
          <p:blipFill>
            <a:blip r:embed="rId6"/>
            <a:srcRect/>
            <a:stretch>
              <a:fillRect/>
            </a:stretch>
          </p:blipFill>
          <p:spPr bwMode="auto">
            <a:xfrm>
              <a:off x="6629400" y="3048000"/>
              <a:ext cx="2400300" cy="3181350"/>
            </a:xfrm>
            <a:prstGeom prst="rect">
              <a:avLst/>
            </a:prstGeom>
            <a:noFill/>
            <a:ln w="9525">
              <a:noFill/>
              <a:miter lim="800000"/>
              <a:headEnd/>
              <a:tailEnd/>
            </a:ln>
            <a:effectLst/>
          </p:spPr>
        </p:pic>
      </p:grpSp>
      <p:pic>
        <p:nvPicPr>
          <p:cNvPr id="1026" name="Picture 2"/>
          <p:cNvPicPr>
            <a:picLocks noChangeAspect="1" noChangeArrowheads="1"/>
          </p:cNvPicPr>
          <p:nvPr/>
        </p:nvPicPr>
        <p:blipFill>
          <a:blip r:embed="rId7"/>
          <a:srcRect/>
          <a:stretch>
            <a:fillRect/>
          </a:stretch>
        </p:blipFill>
        <p:spPr bwMode="auto">
          <a:xfrm>
            <a:off x="352425" y="328613"/>
            <a:ext cx="2381250" cy="3114675"/>
          </a:xfrm>
          <a:prstGeom prst="rect">
            <a:avLst/>
          </a:prstGeom>
          <a:noFill/>
          <a:ln w="9525">
            <a:noFill/>
            <a:miter lim="800000"/>
            <a:headEnd/>
            <a:tailEnd/>
          </a:ln>
          <a:effectLst/>
        </p:spPr>
      </p:pic>
      <p:pic>
        <p:nvPicPr>
          <p:cNvPr id="1027" name="Picture 3"/>
          <p:cNvPicPr>
            <a:picLocks noChangeAspect="1" noChangeArrowheads="1"/>
          </p:cNvPicPr>
          <p:nvPr/>
        </p:nvPicPr>
        <p:blipFill>
          <a:blip r:embed="rId8"/>
          <a:srcRect/>
          <a:stretch>
            <a:fillRect/>
          </a:stretch>
        </p:blipFill>
        <p:spPr bwMode="auto">
          <a:xfrm>
            <a:off x="128588" y="3971925"/>
            <a:ext cx="3152775" cy="2400300"/>
          </a:xfrm>
          <a:prstGeom prst="rect">
            <a:avLst/>
          </a:prstGeom>
          <a:noFill/>
          <a:ln w="9525">
            <a:noFill/>
            <a:miter lim="800000"/>
            <a:headEnd/>
            <a:tailEnd/>
          </a:ln>
          <a:effectLst/>
        </p:spPr>
      </p:pic>
    </p:spTree>
  </p:cSld>
  <p:clrMapOvr>
    <a:masterClrMapping/>
  </p:clrMapOvr>
  <p:transition advTm="60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423458" y="2589218"/>
            <a:ext cx="6996907" cy="2492990"/>
          </a:xfrm>
        </p:spPr>
        <p:txBody>
          <a:bodyPr/>
          <a:lstStyle/>
          <a:p>
            <a:r>
              <a:rPr lang="en-US" dirty="0" smtClean="0"/>
              <a:t>Anchor and AutoScroll</a:t>
            </a:r>
          </a:p>
          <a:p>
            <a:r>
              <a:rPr lang="en-US" dirty="0" smtClean="0"/>
              <a:t>Custom positioning, </a:t>
            </a:r>
            <a:r>
              <a:rPr lang="en-US" dirty="0" err="1" smtClean="0"/>
              <a:t>Screen.WorkingArea</a:t>
            </a:r>
            <a:endParaRPr lang="en-US" dirty="0" smtClean="0"/>
          </a:p>
          <a:p>
            <a:r>
              <a:rPr lang="en-US" dirty="0" err="1" smtClean="0"/>
              <a:t>Syspend</a:t>
            </a:r>
            <a:r>
              <a:rPr lang="en-US" dirty="0" smtClean="0"/>
              <a:t>/</a:t>
            </a:r>
            <a:r>
              <a:rPr lang="en-US" dirty="0" err="1" smtClean="0"/>
              <a:t>ResumeLayout</a:t>
            </a:r>
            <a:endParaRPr lang="en-US" dirty="0" smtClean="0"/>
          </a:p>
          <a:p>
            <a:r>
              <a:rPr lang="en-US" dirty="0" smtClean="0"/>
              <a:t>Dock</a:t>
            </a:r>
          </a:p>
          <a:p>
            <a:r>
              <a:rPr lang="en-US" dirty="0" err="1" smtClean="0"/>
              <a:t>SystemSettings</a:t>
            </a:r>
            <a:endParaRPr lang="en-US" dirty="0" smtClean="0"/>
          </a:p>
          <a:p>
            <a:r>
              <a:rPr lang="en-US" dirty="0" err="1" smtClean="0"/>
              <a:t>Graphics.DpiX</a:t>
            </a:r>
            <a:r>
              <a:rPr lang="en-US" dirty="0" smtClean="0"/>
              <a:t>/Y</a:t>
            </a:r>
            <a:endParaRPr lang="en-US" dirty="0"/>
          </a:p>
        </p:txBody>
      </p:sp>
      <p:sp>
        <p:nvSpPr>
          <p:cNvPr id="2" name="Title 1"/>
          <p:cNvSpPr>
            <a:spLocks noGrp="1"/>
          </p:cNvSpPr>
          <p:nvPr>
            <p:ph type="ctrTitle"/>
          </p:nvPr>
        </p:nvSpPr>
        <p:spPr>
          <a:xfrm>
            <a:off x="1423458" y="1554707"/>
            <a:ext cx="6996907" cy="1246495"/>
          </a:xfrm>
        </p:spPr>
        <p:txBody>
          <a:bodyPr/>
          <a:lstStyle/>
          <a:p>
            <a:r>
              <a:rPr lang="en-US" dirty="0" smtClean="0"/>
              <a:t>Adapt to different Screens</a:t>
            </a:r>
            <a:endParaRPr lang="en-US" dirty="0"/>
          </a:p>
        </p:txBody>
      </p:sp>
      <p:sp>
        <p:nvSpPr>
          <p:cNvPr id="19" name="Text Placeholder 18"/>
          <p:cNvSpPr>
            <a:spLocks noGrp="1"/>
          </p:cNvSpPr>
          <p:nvPr>
            <p:ph type="body" sz="quarter" idx="11"/>
          </p:nvPr>
        </p:nvSpPr>
        <p:spPr/>
        <p:txBody>
          <a:bodyPr/>
          <a:lstStyle/>
          <a:p>
            <a:r>
              <a:rPr lang="en-US" smtClean="0"/>
              <a:t>Demo</a:t>
            </a:r>
            <a:endParaRPr lang="en-US" dirty="0"/>
          </a:p>
        </p:txBody>
      </p:sp>
    </p:spTree>
  </p:cSld>
  <p:clrMapOvr>
    <a:masterClrMapping/>
  </p:clrMapOvr>
  <p:transition advTm="180000">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Handling Input</a:t>
            </a:r>
            <a:endParaRPr lang="en-GB" dirty="0"/>
          </a:p>
        </p:txBody>
      </p:sp>
      <p:sp>
        <p:nvSpPr>
          <p:cNvPr id="3" name="Content Placeholder 2"/>
          <p:cNvSpPr>
            <a:spLocks noGrp="1"/>
          </p:cNvSpPr>
          <p:nvPr>
            <p:ph sz="half" idx="1"/>
          </p:nvPr>
        </p:nvSpPr>
        <p:spPr/>
        <p:txBody>
          <a:bodyPr/>
          <a:lstStyle/>
          <a:p>
            <a:r>
              <a:rPr lang="en-GB" smtClean="0"/>
              <a:t>Keyboard</a:t>
            </a:r>
          </a:p>
          <a:p>
            <a:r>
              <a:rPr lang="en-GB" smtClean="0"/>
              <a:t>SIP</a:t>
            </a:r>
          </a:p>
          <a:p>
            <a:r>
              <a:rPr lang="en-GB" smtClean="0"/>
              <a:t>Dedicated Buttons</a:t>
            </a:r>
          </a:p>
          <a:p>
            <a:r>
              <a:rPr lang="en-GB" smtClean="0"/>
              <a:t>Stylus or Finger</a:t>
            </a:r>
          </a:p>
          <a:p>
            <a:pPr lvl="1"/>
            <a:r>
              <a:rPr lang="en-GB" smtClean="0"/>
              <a:t>Tap</a:t>
            </a:r>
          </a:p>
          <a:p>
            <a:pPr lvl="1"/>
            <a:r>
              <a:rPr lang="en-GB" smtClean="0"/>
              <a:t>Tap and Hold</a:t>
            </a:r>
          </a:p>
          <a:p>
            <a:pPr lvl="2"/>
            <a:r>
              <a:rPr lang="en-GB" smtClean="0"/>
              <a:t>Typically for context menus</a:t>
            </a:r>
          </a:p>
          <a:p>
            <a:pPr lvl="2"/>
            <a:r>
              <a:rPr lang="en-GB" smtClean="0"/>
              <a:t>Don’t use this!</a:t>
            </a:r>
            <a:endParaRPr lang="en-GB" dirty="0"/>
          </a:p>
        </p:txBody>
      </p:sp>
      <p:sp>
        <p:nvSpPr>
          <p:cNvPr id="4" name="Content Placeholder 3"/>
          <p:cNvSpPr>
            <a:spLocks noGrp="1"/>
          </p:cNvSpPr>
          <p:nvPr>
            <p:ph sz="half" idx="2"/>
          </p:nvPr>
        </p:nvSpPr>
        <p:spPr>
          <a:xfrm>
            <a:off x="4635500" y="2471474"/>
            <a:ext cx="4127500" cy="2121606"/>
          </a:xfrm>
        </p:spPr>
        <p:txBody>
          <a:bodyPr/>
          <a:lstStyle/>
          <a:p>
            <a:r>
              <a:rPr lang="en-GB" dirty="0" err="1" smtClean="0"/>
              <a:t>HardwareButton</a:t>
            </a:r>
            <a:endParaRPr lang="en-GB" dirty="0" smtClean="0"/>
          </a:p>
          <a:p>
            <a:r>
              <a:rPr lang="en-GB" dirty="0" smtClean="0"/>
              <a:t>Tap events</a:t>
            </a:r>
          </a:p>
          <a:p>
            <a:pPr lvl="1"/>
            <a:r>
              <a:rPr lang="en-GB" dirty="0" smtClean="0"/>
              <a:t>Click, </a:t>
            </a:r>
            <a:r>
              <a:rPr lang="en-GB" dirty="0" err="1" smtClean="0"/>
              <a:t>MouseDown</a:t>
            </a:r>
            <a:r>
              <a:rPr lang="en-GB" dirty="0" smtClean="0"/>
              <a:t>, </a:t>
            </a:r>
            <a:r>
              <a:rPr lang="en-GB" dirty="0" err="1" smtClean="0"/>
              <a:t>MouseMove</a:t>
            </a:r>
            <a:r>
              <a:rPr lang="en-GB" dirty="0" smtClean="0"/>
              <a:t>, </a:t>
            </a:r>
            <a:r>
              <a:rPr lang="en-GB" dirty="0" err="1" smtClean="0"/>
              <a:t>MouseUp</a:t>
            </a:r>
            <a:endParaRPr lang="en-GB" dirty="0" smtClean="0"/>
          </a:p>
          <a:p>
            <a:endParaRPr lang="en-GB" dirty="0"/>
          </a:p>
        </p:txBody>
      </p:sp>
      <p:pic>
        <p:nvPicPr>
          <p:cNvPr id="7172" name="Picture 4"/>
          <p:cNvPicPr>
            <a:picLocks noChangeAspect="1" noChangeArrowheads="1"/>
          </p:cNvPicPr>
          <p:nvPr/>
        </p:nvPicPr>
        <p:blipFill>
          <a:blip r:embed="rId4"/>
          <a:srcRect/>
          <a:stretch>
            <a:fillRect/>
          </a:stretch>
        </p:blipFill>
        <p:spPr bwMode="auto">
          <a:xfrm>
            <a:off x="3947473" y="4256254"/>
            <a:ext cx="2819400" cy="2000250"/>
          </a:xfrm>
          <a:prstGeom prst="rect">
            <a:avLst/>
          </a:prstGeom>
          <a:noFill/>
          <a:ln w="9525">
            <a:noFill/>
            <a:miter lim="800000"/>
            <a:headEnd/>
            <a:tailEnd/>
          </a:ln>
          <a:effectLst/>
        </p:spPr>
      </p:pic>
    </p:spTree>
    <p:custDataLst>
      <p:tags r:id="rId1"/>
    </p:custDataLst>
  </p:cSld>
  <p:clrMapOvr>
    <a:masterClrMapping/>
  </p:clrMapOvr>
  <p:transition advTm="90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1000"/>
                                        <p:tgtEl>
                                          <p:spTgt spid="4">
                                            <p:txEl>
                                              <p:pRg st="1" end="1"/>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fade">
                                      <p:cBhvr>
                                        <p:cTn id="15" dur="10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423458" y="3340982"/>
            <a:ext cx="6996907" cy="415498"/>
          </a:xfrm>
        </p:spPr>
        <p:txBody>
          <a:bodyPr/>
          <a:lstStyle/>
          <a:p>
            <a:r>
              <a:rPr lang="en-US" smtClean="0"/>
              <a:t>InputPanel</a:t>
            </a:r>
          </a:p>
          <a:p>
            <a:r>
              <a:rPr lang="en-GB" smtClean="0"/>
              <a:t>KeyDown, KeyUp, KeyPress</a:t>
            </a:r>
          </a:p>
          <a:p>
            <a:r>
              <a:rPr lang="en-US" smtClean="0"/>
              <a:t>Form.KeyPreview</a:t>
            </a:r>
          </a:p>
          <a:p>
            <a:r>
              <a:rPr lang="en-US" smtClean="0"/>
              <a:t>mouse_event</a:t>
            </a:r>
          </a:p>
          <a:p>
            <a:endParaRPr lang="en-US" dirty="0"/>
          </a:p>
        </p:txBody>
      </p:sp>
      <p:sp>
        <p:nvSpPr>
          <p:cNvPr id="2" name="Title 1"/>
          <p:cNvSpPr>
            <a:spLocks noGrp="1"/>
          </p:cNvSpPr>
          <p:nvPr>
            <p:ph type="ctrTitle"/>
          </p:nvPr>
        </p:nvSpPr>
        <p:spPr>
          <a:xfrm>
            <a:off x="1423458" y="1828800"/>
            <a:ext cx="6996907" cy="1246495"/>
          </a:xfrm>
        </p:spPr>
        <p:txBody>
          <a:bodyPr/>
          <a:lstStyle/>
          <a:p>
            <a:r>
              <a:rPr lang="en-US" smtClean="0"/>
              <a:t>The SIP and others</a:t>
            </a:r>
            <a:endParaRPr lang="en-US" dirty="0"/>
          </a:p>
        </p:txBody>
      </p:sp>
      <p:sp>
        <p:nvSpPr>
          <p:cNvPr id="19" name="Text Placeholder 18"/>
          <p:cNvSpPr>
            <a:spLocks noGrp="1"/>
          </p:cNvSpPr>
          <p:nvPr>
            <p:ph type="body" sz="quarter" idx="11"/>
          </p:nvPr>
        </p:nvSpPr>
        <p:spPr/>
        <p:txBody>
          <a:bodyPr/>
          <a:lstStyle/>
          <a:p>
            <a:r>
              <a:rPr lang="en-US" smtClean="0"/>
              <a:t>Demo</a:t>
            </a:r>
            <a:endParaRPr lang="en-US" dirty="0"/>
          </a:p>
        </p:txBody>
      </p:sp>
    </p:spTree>
  </p:cSld>
  <p:clrMapOvr>
    <a:masterClrMapping/>
  </p:clrMapOvr>
  <p:transition advTm="420000">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Learn from Smartphone Model</a:t>
            </a:r>
            <a:endParaRPr lang="en-GB" dirty="0"/>
          </a:p>
        </p:txBody>
      </p:sp>
      <p:sp>
        <p:nvSpPr>
          <p:cNvPr id="3" name="Content Placeholder 2"/>
          <p:cNvSpPr>
            <a:spLocks noGrp="1"/>
          </p:cNvSpPr>
          <p:nvPr>
            <p:ph idx="1"/>
          </p:nvPr>
        </p:nvSpPr>
        <p:spPr/>
        <p:txBody>
          <a:bodyPr/>
          <a:lstStyle/>
          <a:p>
            <a:r>
              <a:rPr lang="en-GB" smtClean="0"/>
              <a:t>Entirely Keyboard driven</a:t>
            </a:r>
          </a:p>
          <a:p>
            <a:pPr lvl="1"/>
            <a:r>
              <a:rPr lang="en-GB" smtClean="0"/>
              <a:t>D-Pad (Left, Right, Up, Down, Enter)</a:t>
            </a:r>
          </a:p>
          <a:p>
            <a:pPr lvl="1"/>
            <a:r>
              <a:rPr lang="en-GB" smtClean="0"/>
              <a:t>Good use of Soft Keys are crucial</a:t>
            </a:r>
          </a:p>
          <a:p>
            <a:r>
              <a:rPr lang="en-GB" smtClean="0"/>
              <a:t>Controls are stacked</a:t>
            </a:r>
          </a:p>
          <a:p>
            <a:pPr lvl="1"/>
            <a:r>
              <a:rPr lang="en-GB" smtClean="0"/>
              <a:t>Label, LinkLabel, CheckBox, ComboBox, TextBox, DateTimePicker</a:t>
            </a:r>
          </a:p>
          <a:p>
            <a:pPr lvl="1"/>
            <a:r>
              <a:rPr lang="en-GB" smtClean="0"/>
              <a:t>TabIndex, TabStop</a:t>
            </a:r>
          </a:p>
          <a:p>
            <a:r>
              <a:rPr lang="en-GB" smtClean="0"/>
              <a:t>...or full screen</a:t>
            </a:r>
          </a:p>
          <a:p>
            <a:pPr lvl="1"/>
            <a:r>
              <a:rPr lang="en-GB" smtClean="0"/>
              <a:t>ListView, TreeView, DataGrid</a:t>
            </a:r>
            <a:endParaRPr lang="en-GB" dirty="0" smtClean="0"/>
          </a:p>
        </p:txBody>
      </p:sp>
      <p:pic>
        <p:nvPicPr>
          <p:cNvPr id="4" name="Picture 4"/>
          <p:cNvPicPr>
            <a:picLocks noChangeAspect="1" noChangeArrowheads="1"/>
          </p:cNvPicPr>
          <p:nvPr/>
        </p:nvPicPr>
        <p:blipFill>
          <a:blip r:embed="rId4"/>
          <a:srcRect/>
          <a:stretch>
            <a:fillRect/>
          </a:stretch>
        </p:blipFill>
        <p:spPr bwMode="auto">
          <a:xfrm>
            <a:off x="5029200" y="3883926"/>
            <a:ext cx="1809750" cy="2228850"/>
          </a:xfrm>
          <a:prstGeom prst="rect">
            <a:avLst/>
          </a:prstGeom>
          <a:noFill/>
          <a:ln w="9525">
            <a:noFill/>
            <a:miter lim="800000"/>
            <a:headEnd/>
            <a:tailEnd/>
          </a:ln>
          <a:effectLst/>
        </p:spPr>
      </p:pic>
      <p:pic>
        <p:nvPicPr>
          <p:cNvPr id="6146" name="Picture 2"/>
          <p:cNvPicPr>
            <a:picLocks noChangeAspect="1" noChangeArrowheads="1"/>
          </p:cNvPicPr>
          <p:nvPr/>
        </p:nvPicPr>
        <p:blipFill>
          <a:blip r:embed="rId5"/>
          <a:srcRect/>
          <a:stretch>
            <a:fillRect/>
          </a:stretch>
        </p:blipFill>
        <p:spPr bwMode="auto">
          <a:xfrm>
            <a:off x="6934200" y="3883926"/>
            <a:ext cx="1809750" cy="2219325"/>
          </a:xfrm>
          <a:prstGeom prst="rect">
            <a:avLst/>
          </a:prstGeom>
          <a:noFill/>
          <a:ln w="9525">
            <a:noFill/>
            <a:miter lim="800000"/>
            <a:headEnd/>
            <a:tailEnd/>
          </a:ln>
          <a:effectLst/>
        </p:spPr>
      </p:pic>
    </p:spTree>
    <p:custDataLst>
      <p:tags r:id="rId1"/>
    </p:custDataLst>
  </p:cSld>
  <p:clrMapOvr>
    <a:masterClrMapping/>
  </p:clrMapOvr>
  <p:transition advTm="150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20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20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2000"/>
                                        <p:tgtEl>
                                          <p:spTgt spid="3">
                                            <p:txEl>
                                              <p:pRg st="3" end="3"/>
                                            </p:txEl>
                                          </p:spTgt>
                                        </p:tgtEl>
                                      </p:cBhvr>
                                    </p:animEffect>
                                  </p:childTnLst>
                                </p:cTn>
                              </p:par>
                            </p:childTnLst>
                          </p:cTn>
                        </p:par>
                        <p:par>
                          <p:cTn id="19" fill="hold">
                            <p:stCondLst>
                              <p:cond delay="2000"/>
                            </p:stCondLst>
                            <p:childTnLst>
                              <p:par>
                                <p:cTn id="20" presetID="10" presetClass="entr" presetSubtype="0" fill="hold" nodeType="after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2000"/>
                                        <p:tgtEl>
                                          <p:spTgt spid="3">
                                            <p:txEl>
                                              <p:pRg st="4" end="4"/>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2000"/>
                                        <p:tgtEl>
                                          <p:spTgt spid="4"/>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3">
                                            <p:txEl>
                                              <p:pRg st="5" end="5"/>
                                            </p:txEl>
                                          </p:spTgt>
                                        </p:tgtEl>
                                        <p:attrNameLst>
                                          <p:attrName>style.visibility</p:attrName>
                                        </p:attrNameLst>
                                      </p:cBhvr>
                                      <p:to>
                                        <p:strVal val="visible"/>
                                      </p:to>
                                    </p:set>
                                    <p:animEffect transition="in" filter="fade">
                                      <p:cBhvr>
                                        <p:cTn id="30" dur="2000"/>
                                        <p:tgtEl>
                                          <p:spTgt spid="3">
                                            <p:txEl>
                                              <p:pRg st="5" end="5"/>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Effect transition="in" filter="fade">
                                      <p:cBhvr>
                                        <p:cTn id="35" dur="2000"/>
                                        <p:tgtEl>
                                          <p:spTgt spid="3">
                                            <p:txEl>
                                              <p:pRg st="6" end="6"/>
                                            </p:txEl>
                                          </p:spTgt>
                                        </p:tgtEl>
                                      </p:cBhvr>
                                    </p:animEffect>
                                  </p:childTnLst>
                                </p:cTn>
                              </p:par>
                              <p:par>
                                <p:cTn id="36" presetID="10" presetClass="entr" presetSubtype="0" fill="hold" nodeType="withEffect">
                                  <p:stCondLst>
                                    <p:cond delay="0"/>
                                  </p:stCondLst>
                                  <p:childTnLst>
                                    <p:set>
                                      <p:cBhvr>
                                        <p:cTn id="37" dur="1" fill="hold">
                                          <p:stCondLst>
                                            <p:cond delay="0"/>
                                          </p:stCondLst>
                                        </p:cTn>
                                        <p:tgtEl>
                                          <p:spTgt spid="3">
                                            <p:txEl>
                                              <p:pRg st="7" end="7"/>
                                            </p:txEl>
                                          </p:spTgt>
                                        </p:tgtEl>
                                        <p:attrNameLst>
                                          <p:attrName>style.visibility</p:attrName>
                                        </p:attrNameLst>
                                      </p:cBhvr>
                                      <p:to>
                                        <p:strVal val="visible"/>
                                      </p:to>
                                    </p:set>
                                    <p:animEffect transition="in" filter="fade">
                                      <p:cBhvr>
                                        <p:cTn id="38" dur="2000"/>
                                        <p:tgtEl>
                                          <p:spTgt spid="3">
                                            <p:txEl>
                                              <p:pRg st="7" end="7"/>
                                            </p:txEl>
                                          </p:spTgt>
                                        </p:tgtEl>
                                      </p:cBhvr>
                                    </p:animEffect>
                                  </p:childTnLst>
                                </p:cTn>
                              </p:par>
                              <p:par>
                                <p:cTn id="39" presetID="10" presetClass="entr" presetSubtype="0" fill="hold" nodeType="withEffect">
                                  <p:stCondLst>
                                    <p:cond delay="0"/>
                                  </p:stCondLst>
                                  <p:childTnLst>
                                    <p:set>
                                      <p:cBhvr>
                                        <p:cTn id="40" dur="1" fill="hold">
                                          <p:stCondLst>
                                            <p:cond delay="0"/>
                                          </p:stCondLst>
                                        </p:cTn>
                                        <p:tgtEl>
                                          <p:spTgt spid="6146"/>
                                        </p:tgtEl>
                                        <p:attrNameLst>
                                          <p:attrName>style.visibility</p:attrName>
                                        </p:attrNameLst>
                                      </p:cBhvr>
                                      <p:to>
                                        <p:strVal val="visible"/>
                                      </p:to>
                                    </p:set>
                                    <p:animEffect transition="in" filter="fade">
                                      <p:cBhvr>
                                        <p:cTn id="41" dur="20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Device Controls</a:t>
            </a:r>
            <a:endParaRPr lang="en-GB" dirty="0"/>
          </a:p>
        </p:txBody>
      </p:sp>
      <p:sp>
        <p:nvSpPr>
          <p:cNvPr id="4" name="Content Placeholder 3"/>
          <p:cNvSpPr>
            <a:spLocks noGrp="1"/>
          </p:cNvSpPr>
          <p:nvPr>
            <p:ph sz="half" idx="1"/>
          </p:nvPr>
        </p:nvSpPr>
        <p:spPr>
          <a:xfrm>
            <a:off x="382323" y="1414199"/>
            <a:ext cx="4126177" cy="3761030"/>
          </a:xfrm>
        </p:spPr>
        <p:txBody>
          <a:bodyPr/>
          <a:lstStyle/>
          <a:p>
            <a:r>
              <a:rPr lang="en-GB" dirty="0" smtClean="0"/>
              <a:t>Common denominator?</a:t>
            </a:r>
          </a:p>
          <a:p>
            <a:r>
              <a:rPr lang="en-GB" dirty="0" smtClean="0"/>
              <a:t>Runtime detection?</a:t>
            </a:r>
          </a:p>
          <a:p>
            <a:r>
              <a:rPr lang="en-GB" dirty="0" smtClean="0"/>
              <a:t>Compile time detection?</a:t>
            </a:r>
          </a:p>
          <a:p>
            <a:r>
              <a:rPr lang="en-GB" dirty="0" smtClean="0"/>
              <a:t>Replace a control from the right with controls from the left?</a:t>
            </a:r>
          </a:p>
          <a:p>
            <a:r>
              <a:rPr lang="en-GB" dirty="0" smtClean="0"/>
              <a:t>Custom controls?</a:t>
            </a:r>
          </a:p>
          <a:p>
            <a:r>
              <a:rPr lang="en-GB" dirty="0" smtClean="0"/>
              <a:t>Controls with no future?</a:t>
            </a:r>
            <a:endParaRPr lang="en-GB" dirty="0"/>
          </a:p>
        </p:txBody>
      </p:sp>
      <p:pic>
        <p:nvPicPr>
          <p:cNvPr id="6" name="Picture 2"/>
          <p:cNvPicPr>
            <a:picLocks noChangeAspect="1" noChangeArrowheads="1"/>
          </p:cNvPicPr>
          <p:nvPr/>
        </p:nvPicPr>
        <p:blipFill>
          <a:blip r:embed="rId3"/>
          <a:srcRect/>
          <a:stretch>
            <a:fillRect/>
          </a:stretch>
        </p:blipFill>
        <p:spPr bwMode="auto">
          <a:xfrm>
            <a:off x="7867650" y="0"/>
            <a:ext cx="1276350" cy="6858000"/>
          </a:xfrm>
          <a:prstGeom prst="rect">
            <a:avLst/>
          </a:prstGeom>
          <a:noFill/>
          <a:ln w="9525">
            <a:noFill/>
            <a:miter lim="800000"/>
            <a:headEnd/>
            <a:tailEnd/>
          </a:ln>
          <a:effectLst/>
        </p:spPr>
      </p:pic>
      <p:pic>
        <p:nvPicPr>
          <p:cNvPr id="7" name="Picture 3"/>
          <p:cNvPicPr>
            <a:picLocks noChangeAspect="1" noChangeArrowheads="1"/>
          </p:cNvPicPr>
          <p:nvPr/>
        </p:nvPicPr>
        <p:blipFill>
          <a:blip r:embed="rId4"/>
          <a:srcRect/>
          <a:stretch>
            <a:fillRect/>
          </a:stretch>
        </p:blipFill>
        <p:spPr bwMode="auto">
          <a:xfrm>
            <a:off x="5791200" y="0"/>
            <a:ext cx="1958538" cy="6810374"/>
          </a:xfrm>
          <a:prstGeom prst="rect">
            <a:avLst/>
          </a:prstGeom>
          <a:noFill/>
          <a:ln w="9525">
            <a:noFill/>
            <a:miter lim="800000"/>
            <a:headEnd/>
            <a:tailEnd/>
          </a:ln>
          <a:effectLst/>
        </p:spPr>
      </p:pic>
    </p:spTree>
  </p:cSld>
  <p:clrMapOvr>
    <a:masterClrMapping/>
  </p:clrMapOvr>
  <p:transition advTm="150000">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9" name="Picture 5" descr="C:\Users\danimoth\AppData\Local\Microsoft\Windows\Temporary Internet Files\Content.IE5\3M3W26D4\MCj04244680000[1].wmf"/>
          <p:cNvPicPr>
            <a:picLocks noChangeAspect="1" noChangeArrowheads="1"/>
          </p:cNvPicPr>
          <p:nvPr/>
        </p:nvPicPr>
        <p:blipFill>
          <a:blip r:embed="rId4"/>
          <a:srcRect/>
          <a:stretch>
            <a:fillRect/>
          </a:stretch>
        </p:blipFill>
        <p:spPr bwMode="auto">
          <a:xfrm>
            <a:off x="1600200" y="4800600"/>
            <a:ext cx="1053040" cy="990600"/>
          </a:xfrm>
          <a:prstGeom prst="rect">
            <a:avLst/>
          </a:prstGeom>
          <a:noFill/>
        </p:spPr>
      </p:pic>
      <p:sp>
        <p:nvSpPr>
          <p:cNvPr id="2" name="Title 1"/>
          <p:cNvSpPr>
            <a:spLocks noGrp="1"/>
          </p:cNvSpPr>
          <p:nvPr>
            <p:ph type="title"/>
          </p:nvPr>
        </p:nvSpPr>
        <p:spPr/>
        <p:txBody>
          <a:bodyPr/>
          <a:lstStyle/>
          <a:p>
            <a:r>
              <a:rPr lang="en-GB" dirty="0" smtClean="0"/>
              <a:t>Single-Handed Operation</a:t>
            </a:r>
            <a:endParaRPr lang="en-GB" dirty="0"/>
          </a:p>
        </p:txBody>
      </p:sp>
      <p:sp>
        <p:nvSpPr>
          <p:cNvPr id="3" name="Content Placeholder 2"/>
          <p:cNvSpPr>
            <a:spLocks noGrp="1"/>
          </p:cNvSpPr>
          <p:nvPr>
            <p:ph idx="1"/>
          </p:nvPr>
        </p:nvSpPr>
        <p:spPr>
          <a:xfrm>
            <a:off x="382588" y="1414463"/>
            <a:ext cx="8380412" cy="2740237"/>
          </a:xfrm>
        </p:spPr>
        <p:txBody>
          <a:bodyPr/>
          <a:lstStyle/>
          <a:p>
            <a:r>
              <a:rPr lang="en-GB" dirty="0" smtClean="0"/>
              <a:t>Design your app so it can be keyboard driven</a:t>
            </a:r>
          </a:p>
          <a:p>
            <a:pPr lvl="1"/>
            <a:r>
              <a:rPr lang="en-GB" dirty="0" smtClean="0"/>
              <a:t>Soft keys, D-Pad</a:t>
            </a:r>
          </a:p>
          <a:p>
            <a:pPr lvl="1"/>
            <a:r>
              <a:rPr lang="en-GB" dirty="0" smtClean="0"/>
              <a:t>Automatically, you are in a good place for Smartphone</a:t>
            </a:r>
          </a:p>
          <a:p>
            <a:pPr lvl="1"/>
            <a:endParaRPr lang="en-GB" dirty="0" smtClean="0"/>
          </a:p>
          <a:p>
            <a:r>
              <a:rPr lang="en-GB" dirty="0" smtClean="0"/>
              <a:t>Besides previous advice...</a:t>
            </a:r>
          </a:p>
          <a:p>
            <a:pPr lvl="1"/>
            <a:r>
              <a:rPr lang="en-GB" dirty="0" smtClean="0"/>
              <a:t>...make it finger driven</a:t>
            </a:r>
            <a:endParaRPr lang="en-GB" dirty="0"/>
          </a:p>
        </p:txBody>
      </p:sp>
      <p:pic>
        <p:nvPicPr>
          <p:cNvPr id="11268" name="Picture 4" descr="C:\Users\danimoth\AppData\Local\Microsoft\Windows\Temporary Internet Files\Content.IE5\WCV680BS\MCj04244660000[1].wmf"/>
          <p:cNvPicPr>
            <a:picLocks noChangeAspect="1" noChangeArrowheads="1"/>
          </p:cNvPicPr>
          <p:nvPr/>
        </p:nvPicPr>
        <p:blipFill>
          <a:blip r:embed="rId5"/>
          <a:srcRect/>
          <a:stretch>
            <a:fillRect/>
          </a:stretch>
        </p:blipFill>
        <p:spPr bwMode="auto">
          <a:xfrm>
            <a:off x="1798847" y="4724400"/>
            <a:ext cx="1096753" cy="983850"/>
          </a:xfrm>
          <a:prstGeom prst="rect">
            <a:avLst/>
          </a:prstGeom>
          <a:noFill/>
        </p:spPr>
      </p:pic>
      <p:pic>
        <p:nvPicPr>
          <p:cNvPr id="11270" name="Picture 6" descr="C:\Users\danimoth\AppData\Local\Microsoft\Windows\Temporary Internet Files\Content.IE5\MMKIL3NX\MCj01975880000[1].wmf"/>
          <p:cNvPicPr>
            <a:picLocks noChangeAspect="1" noChangeArrowheads="1"/>
          </p:cNvPicPr>
          <p:nvPr/>
        </p:nvPicPr>
        <p:blipFill>
          <a:blip r:embed="rId6"/>
          <a:stretch>
            <a:fillRect/>
          </a:stretch>
        </p:blipFill>
        <p:spPr bwMode="auto">
          <a:xfrm>
            <a:off x="3276600" y="1875947"/>
            <a:ext cx="5605685" cy="4982053"/>
          </a:xfrm>
          <a:prstGeom prst="rect">
            <a:avLst/>
          </a:prstGeom>
          <a:noFill/>
        </p:spPr>
      </p:pic>
    </p:spTree>
    <p:custDataLst>
      <p:tags r:id="rId1"/>
    </p:custDataLst>
  </p:cSld>
  <p:clrMapOvr>
    <a:masterClrMapping/>
  </p:clrMapOvr>
  <p:transition advTm="60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par>
                                <p:cTn id="7" presetID="10" presetClass="entr" presetSubtype="0" fill="hold" nodeType="withEffect">
                                  <p:stCondLst>
                                    <p:cond delay="0"/>
                                  </p:stCondLst>
                                  <p:childTnLst>
                                    <p:set>
                                      <p:cBhvr>
                                        <p:cTn id="8" dur="1" fill="hold">
                                          <p:stCondLst>
                                            <p:cond delay="0"/>
                                          </p:stCondLst>
                                        </p:cTn>
                                        <p:tgtEl>
                                          <p:spTgt spid="3">
                                            <p:txEl>
                                              <p:pRg st="5" end="5"/>
                                            </p:txEl>
                                          </p:spTgt>
                                        </p:tgtEl>
                                        <p:attrNameLst>
                                          <p:attrName>style.visibility</p:attrName>
                                        </p:attrNameLst>
                                      </p:cBhvr>
                                      <p:to>
                                        <p:strVal val="visible"/>
                                      </p:to>
                                    </p:set>
                                    <p:animEffect transition="in" filter="fade">
                                      <p:cBhvr>
                                        <p:cTn id="9" dur="500"/>
                                        <p:tgtEl>
                                          <p:spTgt spid="3">
                                            <p:txEl>
                                              <p:pRg st="5" end="5"/>
                                            </p:txEl>
                                          </p:spTgt>
                                        </p:tgtEl>
                                      </p:cBhvr>
                                    </p:animEffect>
                                  </p:childTnLst>
                                </p:cTn>
                              </p:par>
                              <p:par>
                                <p:cTn id="10" presetID="10" presetClass="entr" presetSubtype="0" fill="hold" nodeType="withEffect">
                                  <p:stCondLst>
                                    <p:cond delay="0"/>
                                  </p:stCondLst>
                                  <p:childTnLst>
                                    <p:set>
                                      <p:cBhvr>
                                        <p:cTn id="11" dur="1" fill="hold">
                                          <p:stCondLst>
                                            <p:cond delay="0"/>
                                          </p:stCondLst>
                                        </p:cTn>
                                        <p:tgtEl>
                                          <p:spTgt spid="11270"/>
                                        </p:tgtEl>
                                        <p:attrNameLst>
                                          <p:attrName>style.visibility</p:attrName>
                                        </p:attrNameLst>
                                      </p:cBhvr>
                                      <p:to>
                                        <p:strVal val="visible"/>
                                      </p:to>
                                    </p:set>
                                    <p:animEffect transition="in" filter="fade">
                                      <p:cBhvr>
                                        <p:cTn id="12" dur="500"/>
                                        <p:tgtEl>
                                          <p:spTgt spid="11270"/>
                                        </p:tgtEl>
                                      </p:cBhvr>
                                    </p:animEffect>
                                  </p:childTnLst>
                                </p:cTn>
                              </p:par>
                              <p:par>
                                <p:cTn id="13" presetID="10" presetClass="entr" presetSubtype="0" fill="hold" nodeType="withEffect">
                                  <p:stCondLst>
                                    <p:cond delay="0"/>
                                  </p:stCondLst>
                                  <p:childTnLst>
                                    <p:set>
                                      <p:cBhvr>
                                        <p:cTn id="14" dur="1" fill="hold">
                                          <p:stCondLst>
                                            <p:cond delay="0"/>
                                          </p:stCondLst>
                                        </p:cTn>
                                        <p:tgtEl>
                                          <p:spTgt spid="11269"/>
                                        </p:tgtEl>
                                        <p:attrNameLst>
                                          <p:attrName>style.visibility</p:attrName>
                                        </p:attrNameLst>
                                      </p:cBhvr>
                                      <p:to>
                                        <p:strVal val="visible"/>
                                      </p:to>
                                    </p:set>
                                    <p:animEffect transition="in" filter="fade">
                                      <p:cBhvr>
                                        <p:cTn id="15" dur="5000"/>
                                        <p:tgtEl>
                                          <p:spTgt spid="11269"/>
                                        </p:tgtEl>
                                      </p:cBhvr>
                                    </p:animEffect>
                                  </p:childTnLst>
                                </p:cTn>
                              </p:par>
                            </p:childTnLst>
                          </p:cTn>
                        </p:par>
                        <p:par>
                          <p:cTn id="16" fill="hold">
                            <p:stCondLst>
                              <p:cond delay="5000"/>
                            </p:stCondLst>
                            <p:childTnLst>
                              <p:par>
                                <p:cTn id="17" presetID="10" presetClass="entr" presetSubtype="0" fill="hold" nodeType="afterEffect">
                                  <p:stCondLst>
                                    <p:cond delay="0"/>
                                  </p:stCondLst>
                                  <p:childTnLst>
                                    <p:set>
                                      <p:cBhvr>
                                        <p:cTn id="18" dur="1" fill="hold">
                                          <p:stCondLst>
                                            <p:cond delay="0"/>
                                          </p:stCondLst>
                                        </p:cTn>
                                        <p:tgtEl>
                                          <p:spTgt spid="11268"/>
                                        </p:tgtEl>
                                        <p:attrNameLst>
                                          <p:attrName>style.visibility</p:attrName>
                                        </p:attrNameLst>
                                      </p:cBhvr>
                                      <p:to>
                                        <p:strVal val="visible"/>
                                      </p:to>
                                    </p:set>
                                    <p:animEffect transition="in" filter="fade">
                                      <p:cBhvr>
                                        <p:cTn id="19" dur="5000"/>
                                        <p:tgtEl>
                                          <p:spTgt spid="112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423458" y="3507828"/>
            <a:ext cx="7415742" cy="830997"/>
          </a:xfrm>
        </p:spPr>
        <p:txBody>
          <a:bodyPr/>
          <a:lstStyle/>
          <a:p>
            <a:r>
              <a:rPr lang="en-GB" dirty="0" err="1" smtClean="0"/>
              <a:t>TabIndex</a:t>
            </a:r>
            <a:r>
              <a:rPr lang="en-GB" dirty="0" smtClean="0"/>
              <a:t>, </a:t>
            </a:r>
            <a:r>
              <a:rPr lang="en-GB" dirty="0" err="1" smtClean="0"/>
              <a:t>TabStop</a:t>
            </a:r>
            <a:r>
              <a:rPr lang="en-GB" dirty="0" smtClean="0"/>
              <a:t>, </a:t>
            </a:r>
            <a:r>
              <a:rPr lang="en-GB" dirty="0" err="1" smtClean="0"/>
              <a:t>KeyDown</a:t>
            </a:r>
            <a:r>
              <a:rPr lang="en-GB" dirty="0" smtClean="0"/>
              <a:t>, </a:t>
            </a:r>
            <a:r>
              <a:rPr lang="en-GB" dirty="0" err="1" smtClean="0"/>
              <a:t>SelectNextControl</a:t>
            </a:r>
            <a:endParaRPr lang="en-GB" dirty="0" smtClean="0"/>
          </a:p>
        </p:txBody>
      </p:sp>
      <p:sp>
        <p:nvSpPr>
          <p:cNvPr id="2" name="Title 1"/>
          <p:cNvSpPr>
            <a:spLocks noGrp="1"/>
          </p:cNvSpPr>
          <p:nvPr>
            <p:ph type="ctrTitle"/>
          </p:nvPr>
        </p:nvSpPr>
        <p:spPr/>
        <p:txBody>
          <a:bodyPr/>
          <a:lstStyle/>
          <a:p>
            <a:r>
              <a:rPr smtClean="0"/>
              <a:t>One Handed</a:t>
            </a:r>
            <a:endParaRPr lang="en-US" dirty="0"/>
          </a:p>
        </p:txBody>
      </p:sp>
      <p:sp>
        <p:nvSpPr>
          <p:cNvPr id="19" name="Text Placeholder 18"/>
          <p:cNvSpPr>
            <a:spLocks noGrp="1"/>
          </p:cNvSpPr>
          <p:nvPr>
            <p:ph type="body" sz="quarter" idx="11"/>
          </p:nvPr>
        </p:nvSpPr>
        <p:spPr/>
        <p:txBody>
          <a:bodyPr/>
          <a:lstStyle/>
          <a:p>
            <a:r>
              <a:rPr lang="en-US" dirty="0" smtClean="0"/>
              <a:t>Code</a:t>
            </a:r>
            <a:endParaRPr lang="en-US" dirty="0"/>
          </a:p>
        </p:txBody>
      </p:sp>
      <p:sp>
        <p:nvSpPr>
          <p:cNvPr id="5" name="TextBox 4"/>
          <p:cNvSpPr txBox="1"/>
          <p:nvPr/>
        </p:nvSpPr>
        <p:spPr>
          <a:xfrm>
            <a:off x="-76200" y="6115050"/>
            <a:ext cx="9220200" cy="261610"/>
          </a:xfrm>
          <a:prstGeom prst="rect">
            <a:avLst/>
          </a:prstGeom>
          <a:noFill/>
        </p:spPr>
        <p:txBody>
          <a:bodyPr wrap="square" rtlCol="0">
            <a:spAutoFit/>
          </a:bodyPr>
          <a:lstStyle/>
          <a:p>
            <a:pPr algn="ctr"/>
            <a:r>
              <a:rPr lang="en-GB" sz="1100" dirty="0" smtClean="0"/>
              <a:t>http://blog.markarteaga.com/content/binary/Designing%20Pocket%20PC%20Applications%20for%20Stylus-Free%20Usage_Final.htm</a:t>
            </a:r>
          </a:p>
        </p:txBody>
      </p:sp>
      <p:pic>
        <p:nvPicPr>
          <p:cNvPr id="1026" name="Picture 2"/>
          <p:cNvPicPr>
            <a:picLocks noChangeAspect="1" noChangeArrowheads="1"/>
          </p:cNvPicPr>
          <p:nvPr/>
        </p:nvPicPr>
        <p:blipFill>
          <a:blip r:embed="rId3"/>
          <a:srcRect/>
          <a:stretch>
            <a:fillRect/>
          </a:stretch>
        </p:blipFill>
        <p:spPr bwMode="auto">
          <a:xfrm>
            <a:off x="152400" y="28575"/>
            <a:ext cx="8763000" cy="6096000"/>
          </a:xfrm>
          <a:prstGeom prst="rect">
            <a:avLst/>
          </a:prstGeom>
          <a:noFill/>
          <a:ln w="9525">
            <a:noFill/>
            <a:miter lim="800000"/>
            <a:headEnd/>
            <a:tailEnd/>
          </a:ln>
          <a:effectLst/>
        </p:spPr>
      </p:pic>
    </p:spTree>
  </p:cSld>
  <p:clrMapOvr>
    <a:masterClrMapping/>
  </p:clrMapOvr>
  <p:transition advTm="90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Y:\Microsoft_Art_Brand_etc\EventsDVD_FY07\Photos_for_PPT\Photo_backgrounds\FY06 Brand - Windows Mobile\Win Mobile_Abby caucasian woman standing phone side.png"/>
          <p:cNvPicPr>
            <a:picLocks noChangeAspect="1" noChangeArrowheads="1"/>
          </p:cNvPicPr>
          <p:nvPr/>
        </p:nvPicPr>
        <p:blipFill>
          <a:blip r:embed="rId3">
            <a:lum bright="-36000" contrast="38000"/>
          </a:blip>
          <a:srcRect/>
          <a:stretch>
            <a:fillRect/>
          </a:stretch>
        </p:blipFill>
        <p:spPr bwMode="auto">
          <a:xfrm>
            <a:off x="4629150" y="904875"/>
            <a:ext cx="4479715" cy="4371975"/>
          </a:xfrm>
          <a:prstGeom prst="rect">
            <a:avLst/>
          </a:prstGeom>
          <a:noFill/>
        </p:spPr>
      </p:pic>
      <p:sp>
        <p:nvSpPr>
          <p:cNvPr id="2" name="Title 1"/>
          <p:cNvSpPr>
            <a:spLocks noGrp="1"/>
          </p:cNvSpPr>
          <p:nvPr>
            <p:ph type="title"/>
          </p:nvPr>
        </p:nvSpPr>
        <p:spPr/>
        <p:txBody>
          <a:bodyPr/>
          <a:lstStyle/>
          <a:p>
            <a:r>
              <a:rPr lang="en-GB" smtClean="0"/>
              <a:t>Are You In The Wrong Session?</a:t>
            </a:r>
            <a:endParaRPr lang="en-GB" dirty="0"/>
          </a:p>
        </p:txBody>
      </p:sp>
      <p:sp>
        <p:nvSpPr>
          <p:cNvPr id="3" name="Content Placeholder 2"/>
          <p:cNvSpPr>
            <a:spLocks noGrp="1"/>
          </p:cNvSpPr>
          <p:nvPr>
            <p:ph idx="1"/>
          </p:nvPr>
        </p:nvSpPr>
        <p:spPr/>
        <p:txBody>
          <a:bodyPr/>
          <a:lstStyle/>
          <a:p>
            <a:r>
              <a:rPr lang="en-GB" dirty="0" smtClean="0"/>
              <a:t>Managed, not native</a:t>
            </a:r>
          </a:p>
          <a:p>
            <a:r>
              <a:rPr lang="en-GB" dirty="0" smtClean="0"/>
              <a:t>Presentation layer, not blind code</a:t>
            </a:r>
          </a:p>
          <a:p>
            <a:pPr lvl="1"/>
            <a:r>
              <a:rPr lang="en-GB" dirty="0" err="1" smtClean="0"/>
              <a:t>System.Windows.Forms</a:t>
            </a:r>
            <a:endParaRPr lang="en-GB" dirty="0" smtClean="0"/>
          </a:p>
          <a:p>
            <a:r>
              <a:rPr lang="en-GB" dirty="0" smtClean="0"/>
              <a:t>Windows Mobile, not UMPC/Tablet/Vista/etc</a:t>
            </a:r>
          </a:p>
          <a:p>
            <a:endParaRPr lang="en-GB" dirty="0" smtClean="0"/>
          </a:p>
          <a:p>
            <a:r>
              <a:rPr lang="en-GB" dirty="0" smtClean="0"/>
              <a:t>Level 250</a:t>
            </a:r>
          </a:p>
          <a:p>
            <a:endParaRPr lang="en-GB" dirty="0" smtClean="0"/>
          </a:p>
          <a:p>
            <a:r>
              <a:rPr lang="en-GB" dirty="0" smtClean="0"/>
              <a:t>Rules are there to be broken!</a:t>
            </a:r>
            <a:endParaRPr lang="en-GB" dirty="0"/>
          </a:p>
        </p:txBody>
      </p:sp>
      <p:pic>
        <p:nvPicPr>
          <p:cNvPr id="5" name="Picture 2" descr="C:\Users\danimoth\AppData\Local\Microsoft\Windows\Temporary Internet Files\Content.IE5\3M3W26D4\MCj01983570000[1].wmf"/>
          <p:cNvPicPr>
            <a:picLocks noChangeAspect="1" noChangeArrowheads="1"/>
          </p:cNvPicPr>
          <p:nvPr/>
        </p:nvPicPr>
        <p:blipFill>
          <a:blip r:embed="rId4"/>
          <a:srcRect/>
          <a:stretch>
            <a:fillRect/>
          </a:stretch>
        </p:blipFill>
        <p:spPr bwMode="auto">
          <a:xfrm>
            <a:off x="5210175" y="3476625"/>
            <a:ext cx="2786204" cy="2844738"/>
          </a:xfrm>
          <a:prstGeom prst="rect">
            <a:avLst/>
          </a:prstGeom>
          <a:noFill/>
        </p:spPr>
      </p:pic>
    </p:spTree>
  </p:cSld>
  <p:clrMapOvr>
    <a:masterClrMapping/>
  </p:clrMapOvr>
  <p:transition advTm="120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GB" dirty="0" smtClean="0"/>
              <a:t>Write Your Own Controls</a:t>
            </a:r>
            <a:endParaRPr lang="en-GB" dirty="0"/>
          </a:p>
        </p:txBody>
      </p:sp>
      <p:sp>
        <p:nvSpPr>
          <p:cNvPr id="6" name="Content Placeholder 5"/>
          <p:cNvSpPr>
            <a:spLocks noGrp="1"/>
          </p:cNvSpPr>
          <p:nvPr>
            <p:ph idx="1"/>
          </p:nvPr>
        </p:nvSpPr>
        <p:spPr>
          <a:xfrm>
            <a:off x="382588" y="1414463"/>
            <a:ext cx="8380412" cy="3795911"/>
          </a:xfrm>
        </p:spPr>
        <p:txBody>
          <a:bodyPr/>
          <a:lstStyle/>
          <a:p>
            <a:r>
              <a:rPr lang="en-GB" dirty="0" smtClean="0"/>
              <a:t>Extend existing controls</a:t>
            </a:r>
          </a:p>
          <a:p>
            <a:pPr lvl="1"/>
            <a:r>
              <a:rPr lang="en-GB" dirty="0" smtClean="0"/>
              <a:t>E.g. </a:t>
            </a:r>
            <a:r>
              <a:rPr lang="en-GB" dirty="0" err="1" smtClean="0"/>
              <a:t>NumericTextBox</a:t>
            </a:r>
            <a:endParaRPr lang="en-GB" dirty="0" smtClean="0"/>
          </a:p>
          <a:p>
            <a:pPr lvl="1"/>
            <a:endParaRPr lang="en-GB" dirty="0" smtClean="0"/>
          </a:p>
          <a:p>
            <a:r>
              <a:rPr lang="en-GB" dirty="0" smtClean="0"/>
              <a:t>Aggregate controls</a:t>
            </a:r>
          </a:p>
          <a:p>
            <a:pPr lvl="1"/>
            <a:r>
              <a:rPr lang="en-GB" dirty="0" smtClean="0"/>
              <a:t>E.g. Login Control</a:t>
            </a:r>
          </a:p>
          <a:p>
            <a:pPr lvl="1"/>
            <a:endParaRPr lang="en-GB" dirty="0" smtClean="0"/>
          </a:p>
          <a:p>
            <a:r>
              <a:rPr lang="en-GB" dirty="0" smtClean="0"/>
              <a:t>Draw your control</a:t>
            </a:r>
          </a:p>
          <a:p>
            <a:pPr lvl="1"/>
            <a:r>
              <a:rPr lang="en-GB" dirty="0" smtClean="0"/>
              <a:t>E.g. Your imagination is the limit!</a:t>
            </a:r>
            <a:endParaRPr lang="en-GB" dirty="0"/>
          </a:p>
        </p:txBody>
      </p:sp>
      <p:pic>
        <p:nvPicPr>
          <p:cNvPr id="1026" name="Picture 2"/>
          <p:cNvPicPr>
            <a:picLocks noChangeAspect="1" noChangeArrowheads="1"/>
          </p:cNvPicPr>
          <p:nvPr/>
        </p:nvPicPr>
        <p:blipFill>
          <a:blip r:embed="rId3"/>
          <a:srcRect/>
          <a:stretch>
            <a:fillRect/>
          </a:stretch>
        </p:blipFill>
        <p:spPr bwMode="auto">
          <a:xfrm>
            <a:off x="5976938" y="3486150"/>
            <a:ext cx="2047875" cy="1600200"/>
          </a:xfrm>
          <a:prstGeom prst="rect">
            <a:avLst/>
          </a:prstGeom>
          <a:noFill/>
          <a:ln w="9525">
            <a:noFill/>
            <a:miter lim="800000"/>
            <a:headEnd/>
            <a:tailEnd/>
          </a:ln>
          <a:effectLst/>
        </p:spPr>
      </p:pic>
    </p:spTree>
  </p:cSld>
  <p:clrMapOvr>
    <a:masterClrMapping/>
  </p:clrMapOvr>
  <p:transition advTm="60000">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423458" y="3340982"/>
            <a:ext cx="6996907" cy="1246495"/>
          </a:xfrm>
        </p:spPr>
        <p:txBody>
          <a:bodyPr/>
          <a:lstStyle/>
          <a:p>
            <a:r>
              <a:rPr lang="en-GB" dirty="0" err="1" smtClean="0"/>
              <a:t>NumericTextBox</a:t>
            </a:r>
            <a:endParaRPr lang="en-GB" dirty="0" smtClean="0"/>
          </a:p>
          <a:p>
            <a:r>
              <a:rPr lang="en-GB" dirty="0" err="1" smtClean="0"/>
              <a:t>PinUserControl</a:t>
            </a:r>
            <a:endParaRPr lang="en-US" dirty="0" smtClean="0"/>
          </a:p>
          <a:p>
            <a:endParaRPr lang="en-US" dirty="0"/>
          </a:p>
        </p:txBody>
      </p:sp>
      <p:sp>
        <p:nvSpPr>
          <p:cNvPr id="2" name="Title 1"/>
          <p:cNvSpPr>
            <a:spLocks noGrp="1"/>
          </p:cNvSpPr>
          <p:nvPr>
            <p:ph type="ctrTitle"/>
          </p:nvPr>
        </p:nvSpPr>
        <p:spPr>
          <a:xfrm>
            <a:off x="1423458" y="1828800"/>
            <a:ext cx="6996907" cy="1246495"/>
          </a:xfrm>
        </p:spPr>
        <p:txBody>
          <a:bodyPr/>
          <a:lstStyle/>
          <a:p>
            <a:r>
              <a:rPr lang="en-US" dirty="0" smtClean="0"/>
              <a:t>Own Controls</a:t>
            </a:r>
            <a:endParaRPr lang="en-US" dirty="0"/>
          </a:p>
        </p:txBody>
      </p:sp>
      <p:sp>
        <p:nvSpPr>
          <p:cNvPr id="19" name="Text Placeholder 18"/>
          <p:cNvSpPr>
            <a:spLocks noGrp="1"/>
          </p:cNvSpPr>
          <p:nvPr>
            <p:ph type="body" sz="quarter" idx="11"/>
          </p:nvPr>
        </p:nvSpPr>
        <p:spPr/>
        <p:txBody>
          <a:bodyPr/>
          <a:lstStyle/>
          <a:p>
            <a:r>
              <a:rPr lang="en-US" smtClean="0"/>
              <a:t>Demo</a:t>
            </a:r>
            <a:endParaRPr lang="en-US" dirty="0"/>
          </a:p>
        </p:txBody>
      </p:sp>
    </p:spTree>
  </p:cSld>
  <p:clrMapOvr>
    <a:masterClrMapping/>
  </p:clrMapOvr>
  <p:transition advTm="420000">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Threading and Forms</a:t>
            </a:r>
            <a:endParaRPr lang="en-GB" dirty="0"/>
          </a:p>
        </p:txBody>
      </p:sp>
      <p:sp>
        <p:nvSpPr>
          <p:cNvPr id="3" name="Content Placeholder 2"/>
          <p:cNvSpPr>
            <a:spLocks noGrp="1"/>
          </p:cNvSpPr>
          <p:nvPr>
            <p:ph idx="1"/>
          </p:nvPr>
        </p:nvSpPr>
        <p:spPr>
          <a:xfrm>
            <a:off x="382588" y="1414463"/>
            <a:ext cx="8380412" cy="3932359"/>
          </a:xfrm>
        </p:spPr>
        <p:txBody>
          <a:bodyPr/>
          <a:lstStyle/>
          <a:p>
            <a:r>
              <a:rPr lang="en-GB" dirty="0" smtClean="0"/>
              <a:t>Message Loop</a:t>
            </a:r>
          </a:p>
          <a:p>
            <a:r>
              <a:rPr lang="en-GB" dirty="0" smtClean="0"/>
              <a:t>Improving the </a:t>
            </a:r>
            <a:r>
              <a:rPr lang="en-GB" i="1" dirty="0" smtClean="0"/>
              <a:t>perceived</a:t>
            </a:r>
            <a:r>
              <a:rPr lang="en-GB" dirty="0" smtClean="0"/>
              <a:t> performance</a:t>
            </a:r>
          </a:p>
          <a:p>
            <a:pPr lvl="1"/>
            <a:r>
              <a:rPr lang="en-GB" dirty="0" smtClean="0"/>
              <a:t>And battery life</a:t>
            </a:r>
          </a:p>
          <a:p>
            <a:endParaRPr lang="en-GB" dirty="0" smtClean="0"/>
          </a:p>
          <a:p>
            <a:r>
              <a:rPr lang="en-GB" dirty="0" smtClean="0"/>
              <a:t>Main vs. Worker</a:t>
            </a:r>
          </a:p>
          <a:p>
            <a:pPr lvl="1"/>
            <a:r>
              <a:rPr lang="en-GB" dirty="0" smtClean="0"/>
              <a:t>Updating the UI</a:t>
            </a:r>
          </a:p>
          <a:p>
            <a:r>
              <a:rPr lang="en-GB" dirty="0" smtClean="0"/>
              <a:t>Background vs. Foreground</a:t>
            </a:r>
          </a:p>
          <a:p>
            <a:pPr lvl="1"/>
            <a:r>
              <a:rPr lang="en-GB" dirty="0" smtClean="0"/>
              <a:t>Keeping your process up</a:t>
            </a:r>
          </a:p>
        </p:txBody>
      </p:sp>
    </p:spTree>
  </p:cSld>
  <p:clrMapOvr>
    <a:masterClrMapping/>
  </p:clrMapOvr>
  <p:transition advTm="180000">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a:blip r:embed="rId3"/>
          <a:srcRect/>
          <a:stretch>
            <a:fillRect/>
          </a:stretch>
        </p:blipFill>
        <p:spPr bwMode="auto">
          <a:xfrm>
            <a:off x="76200" y="381000"/>
            <a:ext cx="8915400" cy="2819400"/>
          </a:xfrm>
          <a:prstGeom prst="rect">
            <a:avLst/>
          </a:prstGeom>
          <a:ln w="88900" cap="sq" cmpd="thickThin">
            <a:solidFill>
              <a:srgbClr val="000000"/>
            </a:solidFill>
            <a:prstDash val="solid"/>
            <a:miter lim="800000"/>
          </a:ln>
          <a:effectLst>
            <a:innerShdw blurRad="76200">
              <a:srgbClr val="000000"/>
            </a:innerShdw>
          </a:effectLst>
        </p:spPr>
      </p:pic>
      <p:pic>
        <p:nvPicPr>
          <p:cNvPr id="6" name="Picture 3"/>
          <p:cNvPicPr>
            <a:picLocks noChangeAspect="1" noChangeArrowheads="1"/>
          </p:cNvPicPr>
          <p:nvPr/>
        </p:nvPicPr>
        <p:blipFill>
          <a:blip r:embed="rId4"/>
          <a:srcRect/>
          <a:stretch>
            <a:fillRect/>
          </a:stretch>
        </p:blipFill>
        <p:spPr bwMode="auto">
          <a:xfrm>
            <a:off x="2266950" y="2647950"/>
            <a:ext cx="6019800" cy="2495550"/>
          </a:xfrm>
          <a:prstGeom prst="rect">
            <a:avLst/>
          </a:prstGeom>
          <a:ln w="88900" cap="sq" cmpd="thickThin">
            <a:solidFill>
              <a:srgbClr val="000000"/>
            </a:solidFill>
            <a:prstDash val="solid"/>
            <a:miter lim="800000"/>
          </a:ln>
          <a:effectLst>
            <a:innerShdw blurRad="76200">
              <a:srgbClr val="000000"/>
            </a:innerShdw>
          </a:effectLst>
        </p:spPr>
      </p:pic>
      <p:pic>
        <p:nvPicPr>
          <p:cNvPr id="3074" name="Picture 2"/>
          <p:cNvPicPr>
            <a:picLocks noChangeAspect="1" noChangeArrowheads="1"/>
          </p:cNvPicPr>
          <p:nvPr/>
        </p:nvPicPr>
        <p:blipFill>
          <a:blip r:embed="rId5"/>
          <a:srcRect/>
          <a:stretch>
            <a:fillRect/>
          </a:stretch>
        </p:blipFill>
        <p:spPr bwMode="auto">
          <a:xfrm>
            <a:off x="2638425" y="4972050"/>
            <a:ext cx="6353175" cy="1571625"/>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advTm="90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30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P/Invoke</a:t>
            </a:r>
            <a:endParaRPr lang="en-GB" dirty="0"/>
          </a:p>
        </p:txBody>
      </p:sp>
      <p:sp>
        <p:nvSpPr>
          <p:cNvPr id="3" name="Content Placeholder 2"/>
          <p:cNvSpPr>
            <a:spLocks noGrp="1"/>
          </p:cNvSpPr>
          <p:nvPr>
            <p:ph idx="1"/>
          </p:nvPr>
        </p:nvSpPr>
        <p:spPr>
          <a:xfrm>
            <a:off x="382588" y="1414463"/>
            <a:ext cx="8380412" cy="4068806"/>
          </a:xfrm>
        </p:spPr>
        <p:txBody>
          <a:bodyPr/>
          <a:lstStyle/>
          <a:p>
            <a:r>
              <a:rPr lang="en-GB" dirty="0" smtClean="0"/>
              <a:t>“Why isn’t property X on control Y supported?”</a:t>
            </a:r>
          </a:p>
          <a:p>
            <a:endParaRPr lang="en-GB" dirty="0" smtClean="0"/>
          </a:p>
          <a:p>
            <a:pPr>
              <a:buNone/>
            </a:pPr>
            <a:endParaRPr lang="en-GB" dirty="0" smtClean="0"/>
          </a:p>
          <a:p>
            <a:endParaRPr lang="en-GB" dirty="0" smtClean="0"/>
          </a:p>
          <a:p>
            <a:endParaRPr lang="en-GB" dirty="0" smtClean="0"/>
          </a:p>
          <a:p>
            <a:endParaRPr lang="en-GB" dirty="0" smtClean="0"/>
          </a:p>
          <a:p>
            <a:endParaRPr lang="en-GB" dirty="0" smtClean="0"/>
          </a:p>
          <a:p>
            <a:r>
              <a:rPr lang="en-GB" dirty="0" smtClean="0"/>
              <a:t>“Why isn’t event X on control Y supported?”</a:t>
            </a:r>
          </a:p>
        </p:txBody>
      </p:sp>
      <p:pic>
        <p:nvPicPr>
          <p:cNvPr id="10242" name="Picture 2" descr="C:\Users\danimoth\AppData\Local\Microsoft\Windows\Temporary Internet Files\Content.IE5\MMKIL3NX\MCj04042630000[1].wmf"/>
          <p:cNvPicPr>
            <a:picLocks noChangeAspect="1" noChangeArrowheads="1"/>
          </p:cNvPicPr>
          <p:nvPr/>
        </p:nvPicPr>
        <p:blipFill>
          <a:blip r:embed="rId3"/>
          <a:srcRect/>
          <a:stretch>
            <a:fillRect/>
          </a:stretch>
        </p:blipFill>
        <p:spPr bwMode="auto">
          <a:xfrm>
            <a:off x="656798" y="2770637"/>
            <a:ext cx="1838325" cy="1695450"/>
          </a:xfrm>
          <a:prstGeom prst="rect">
            <a:avLst/>
          </a:prstGeom>
          <a:noFill/>
        </p:spPr>
      </p:pic>
      <p:pic>
        <p:nvPicPr>
          <p:cNvPr id="10243" name="Picture 3" descr="C:\Users\danimoth\AppData\Local\Microsoft\Windows\Temporary Internet Files\Content.IE5\WCV680BS\MCj01345490000[1].wmf"/>
          <p:cNvPicPr>
            <a:picLocks noChangeAspect="1" noChangeArrowheads="1"/>
          </p:cNvPicPr>
          <p:nvPr/>
        </p:nvPicPr>
        <p:blipFill>
          <a:blip r:embed="rId4"/>
          <a:srcRect/>
          <a:stretch>
            <a:fillRect/>
          </a:stretch>
        </p:blipFill>
        <p:spPr bwMode="auto">
          <a:xfrm>
            <a:off x="6773554" y="971550"/>
            <a:ext cx="2023548" cy="4038600"/>
          </a:xfrm>
          <a:prstGeom prst="rect">
            <a:avLst/>
          </a:prstGeom>
          <a:noFill/>
        </p:spPr>
      </p:pic>
    </p:spTree>
  </p:cSld>
  <p:clrMapOvr>
    <a:masterClrMapping/>
  </p:clrMapOvr>
  <p:transition advTm="90000">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GB" smtClean="0"/>
              <a:t>HideSelection</a:t>
            </a:r>
          </a:p>
          <a:p>
            <a:r>
              <a:rPr lang="en-GB" smtClean="0"/>
              <a:t>TreeNodeMouseClick</a:t>
            </a:r>
            <a:endParaRPr lang="en-GB" dirty="0" smtClean="0"/>
          </a:p>
        </p:txBody>
      </p:sp>
      <p:sp>
        <p:nvSpPr>
          <p:cNvPr id="2" name="Title 1"/>
          <p:cNvSpPr>
            <a:spLocks noGrp="1"/>
          </p:cNvSpPr>
          <p:nvPr>
            <p:ph type="ctrTitle"/>
          </p:nvPr>
        </p:nvSpPr>
        <p:spPr/>
        <p:txBody>
          <a:bodyPr/>
          <a:lstStyle/>
          <a:p>
            <a:r>
              <a:rPr lang="en-US" smtClean="0"/>
              <a:t>Adding missing members</a:t>
            </a:r>
            <a:endParaRPr lang="en-US" dirty="0"/>
          </a:p>
        </p:txBody>
      </p:sp>
      <p:sp>
        <p:nvSpPr>
          <p:cNvPr id="19" name="Text Placeholder 18"/>
          <p:cNvSpPr>
            <a:spLocks noGrp="1"/>
          </p:cNvSpPr>
          <p:nvPr>
            <p:ph type="body" sz="quarter" idx="11"/>
          </p:nvPr>
        </p:nvSpPr>
        <p:spPr/>
        <p:txBody>
          <a:bodyPr/>
          <a:lstStyle/>
          <a:p>
            <a:r>
              <a:rPr lang="en-US" smtClean="0"/>
              <a:t>Demo</a:t>
            </a:r>
            <a:endParaRPr lang="en-US" dirty="0"/>
          </a:p>
        </p:txBody>
      </p:sp>
      <p:sp>
        <p:nvSpPr>
          <p:cNvPr id="5" name="TextBox 4"/>
          <p:cNvSpPr txBox="1"/>
          <p:nvPr/>
        </p:nvSpPr>
        <p:spPr>
          <a:xfrm>
            <a:off x="-76200" y="5943600"/>
            <a:ext cx="9220200" cy="461665"/>
          </a:xfrm>
          <a:prstGeom prst="rect">
            <a:avLst/>
          </a:prstGeom>
          <a:noFill/>
        </p:spPr>
        <p:txBody>
          <a:bodyPr wrap="square" rtlCol="0">
            <a:spAutoFit/>
          </a:bodyPr>
          <a:lstStyle/>
          <a:p>
            <a:r>
              <a:rPr lang="en-GB" sz="2400" dirty="0" smtClean="0">
                <a:hlinkClick r:id="rId3"/>
              </a:rPr>
              <a:t>http://blogs.msdn.com/netcfteam/archive/2005/05/23/421143.aspx</a:t>
            </a:r>
            <a:r>
              <a:rPr lang="en-GB" sz="2400" dirty="0" smtClean="0"/>
              <a:t> </a:t>
            </a:r>
          </a:p>
        </p:txBody>
      </p:sp>
    </p:spTree>
  </p:cSld>
  <p:clrMapOvr>
    <a:masterClrMapping/>
  </p:clrMapOvr>
  <p:transition advTm="600000">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Y:\Microsoft_Art_Brand_etc\EventsDVD_FY07\Photos_for_PPT\Photo_backgrounds\FY06 Brand - Windows Mobile\Win Mobile_Ling_asian woman phone pda ppc desk office organizer.png"/>
          <p:cNvPicPr>
            <a:picLocks noChangeAspect="1" noChangeArrowheads="1"/>
          </p:cNvPicPr>
          <p:nvPr/>
        </p:nvPicPr>
        <p:blipFill>
          <a:blip r:embed="rId4"/>
          <a:srcRect/>
          <a:stretch>
            <a:fillRect/>
          </a:stretch>
        </p:blipFill>
        <p:spPr bwMode="auto">
          <a:xfrm>
            <a:off x="1676400" y="304800"/>
            <a:ext cx="7258050" cy="5848350"/>
          </a:xfrm>
          <a:prstGeom prst="rect">
            <a:avLst/>
          </a:prstGeom>
          <a:noFill/>
        </p:spPr>
      </p:pic>
      <p:sp>
        <p:nvSpPr>
          <p:cNvPr id="2" name="Title 1"/>
          <p:cNvSpPr>
            <a:spLocks noGrp="1"/>
          </p:cNvSpPr>
          <p:nvPr>
            <p:ph type="title"/>
          </p:nvPr>
        </p:nvSpPr>
        <p:spPr/>
        <p:txBody>
          <a:bodyPr/>
          <a:lstStyle/>
          <a:p>
            <a:r>
              <a:rPr lang="en-GB" smtClean="0"/>
              <a:t>Summary</a:t>
            </a:r>
            <a:endParaRPr lang="en-GB" dirty="0"/>
          </a:p>
        </p:txBody>
      </p:sp>
      <p:sp>
        <p:nvSpPr>
          <p:cNvPr id="3" name="Content Placeholder 2"/>
          <p:cNvSpPr>
            <a:spLocks noGrp="1"/>
          </p:cNvSpPr>
          <p:nvPr>
            <p:ph idx="1"/>
          </p:nvPr>
        </p:nvSpPr>
        <p:spPr>
          <a:xfrm>
            <a:off x="382588" y="1414463"/>
            <a:ext cx="8380412" cy="4777718"/>
          </a:xfrm>
        </p:spPr>
        <p:txBody>
          <a:bodyPr/>
          <a:lstStyle/>
          <a:p>
            <a:r>
              <a:rPr lang="en-GB" dirty="0" smtClean="0"/>
              <a:t>Respect the platform guidelines</a:t>
            </a:r>
          </a:p>
          <a:p>
            <a:pPr lvl="1"/>
            <a:r>
              <a:rPr lang="en-GB" dirty="0" smtClean="0"/>
              <a:t>e.g. if you want kiosk, target custom WinCE</a:t>
            </a:r>
          </a:p>
          <a:p>
            <a:pPr lvl="4"/>
            <a:endParaRPr lang="en-GB" dirty="0" smtClean="0"/>
          </a:p>
          <a:p>
            <a:r>
              <a:rPr lang="en-GB" dirty="0" smtClean="0"/>
              <a:t>Make your app:</a:t>
            </a:r>
          </a:p>
          <a:p>
            <a:pPr lvl="1"/>
            <a:r>
              <a:rPr lang="en-GB" dirty="0" smtClean="0"/>
              <a:t>orientation and resolution aware</a:t>
            </a:r>
          </a:p>
          <a:p>
            <a:pPr lvl="1"/>
            <a:r>
              <a:rPr lang="en-GB" dirty="0" smtClean="0"/>
              <a:t>navigable with single-handed</a:t>
            </a:r>
          </a:p>
          <a:p>
            <a:pPr lvl="1"/>
            <a:r>
              <a:rPr lang="en-GB" dirty="0" smtClean="0"/>
              <a:t>keyboard driven</a:t>
            </a:r>
          </a:p>
          <a:p>
            <a:pPr lvl="1"/>
            <a:r>
              <a:rPr lang="en-GB" dirty="0" smtClean="0"/>
              <a:t>run on both Standard and Professional</a:t>
            </a:r>
          </a:p>
          <a:p>
            <a:pPr lvl="4"/>
            <a:endParaRPr lang="en-GB" dirty="0" smtClean="0"/>
          </a:p>
          <a:p>
            <a:r>
              <a:rPr lang="en-GB" dirty="0" smtClean="0"/>
              <a:t>Understand the .NET Compact Framework and its relationship to the platform</a:t>
            </a:r>
            <a:endParaRPr lang="en-GB" dirty="0"/>
          </a:p>
        </p:txBody>
      </p:sp>
    </p:spTree>
    <p:custDataLst>
      <p:tags r:id="rId1"/>
    </p:custDataLst>
  </p:cSld>
  <p:clrMapOvr>
    <a:masterClrMapping/>
  </p:clrMapOvr>
  <p:transition advTm="12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2000"/>
                                        <p:tgtEl>
                                          <p:spTgt spid="3">
                                            <p:txEl>
                                              <p:pRg st="1" end="1"/>
                                            </p:txEl>
                                          </p:spTgt>
                                        </p:tgtEl>
                                      </p:cBhvr>
                                    </p:animEffect>
                                  </p:childTnLst>
                                </p:cTn>
                              </p:par>
                            </p:childTnLst>
                          </p:cTn>
                        </p:par>
                        <p:par>
                          <p:cTn id="12" fill="hold">
                            <p:stCondLst>
                              <p:cond delay="4000"/>
                            </p:stCondLst>
                            <p:childTnLst>
                              <p:par>
                                <p:cTn id="13" presetID="10" presetClass="entr" presetSubtype="0" fill="hold" nodeType="after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fade">
                                      <p:cBhvr>
                                        <p:cTn id="15" dur="2000"/>
                                        <p:tgtEl>
                                          <p:spTgt spid="3">
                                            <p:txEl>
                                              <p:pRg st="3" end="3"/>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fade">
                                      <p:cBhvr>
                                        <p:cTn id="18" dur="2000"/>
                                        <p:tgtEl>
                                          <p:spTgt spid="3">
                                            <p:txEl>
                                              <p:pRg st="4" end="4"/>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Effect transition="in" filter="fade">
                                      <p:cBhvr>
                                        <p:cTn id="21" dur="2000"/>
                                        <p:tgtEl>
                                          <p:spTgt spid="3">
                                            <p:txEl>
                                              <p:pRg st="5" end="5"/>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
                                            <p:txEl>
                                              <p:pRg st="6" end="6"/>
                                            </p:txEl>
                                          </p:spTgt>
                                        </p:tgtEl>
                                        <p:attrNameLst>
                                          <p:attrName>style.visibility</p:attrName>
                                        </p:attrNameLst>
                                      </p:cBhvr>
                                      <p:to>
                                        <p:strVal val="visible"/>
                                      </p:to>
                                    </p:set>
                                    <p:animEffect transition="in" filter="fade">
                                      <p:cBhvr>
                                        <p:cTn id="24" dur="2000"/>
                                        <p:tgtEl>
                                          <p:spTgt spid="3">
                                            <p:txEl>
                                              <p:pRg st="6" end="6"/>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animEffect transition="in" filter="fade">
                                      <p:cBhvr>
                                        <p:cTn id="27" dur="2000"/>
                                        <p:tgtEl>
                                          <p:spTgt spid="3">
                                            <p:txEl>
                                              <p:pRg st="7" end="7"/>
                                            </p:txEl>
                                          </p:spTgt>
                                        </p:tgtEl>
                                      </p:cBhvr>
                                    </p:animEffect>
                                  </p:childTnLst>
                                </p:cTn>
                              </p:par>
                            </p:childTnLst>
                          </p:cTn>
                        </p:par>
                        <p:par>
                          <p:cTn id="28" fill="hold">
                            <p:stCondLst>
                              <p:cond delay="6000"/>
                            </p:stCondLst>
                            <p:childTnLst>
                              <p:par>
                                <p:cTn id="29" presetID="10" presetClass="entr" presetSubtype="0" fill="hold" nodeType="afterEffect">
                                  <p:stCondLst>
                                    <p:cond delay="0"/>
                                  </p:stCondLst>
                                  <p:childTnLst>
                                    <p:set>
                                      <p:cBhvr>
                                        <p:cTn id="30" dur="1" fill="hold">
                                          <p:stCondLst>
                                            <p:cond delay="0"/>
                                          </p:stCondLst>
                                        </p:cTn>
                                        <p:tgtEl>
                                          <p:spTgt spid="3">
                                            <p:txEl>
                                              <p:pRg st="9" end="9"/>
                                            </p:txEl>
                                          </p:spTgt>
                                        </p:tgtEl>
                                        <p:attrNameLst>
                                          <p:attrName>style.visibility</p:attrName>
                                        </p:attrNameLst>
                                      </p:cBhvr>
                                      <p:to>
                                        <p:strVal val="visible"/>
                                      </p:to>
                                    </p:set>
                                    <p:animEffect transition="in" filter="fade">
                                      <p:cBhvr>
                                        <p:cTn id="31" dur="20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black">
          <a:xfrm>
            <a:off x="3543300" y="2171701"/>
            <a:ext cx="1972122" cy="2371270"/>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09728" tIns="54864" rIns="109728" bIns="54864" numCol="1" rtlCol="0" anchor="ctr" anchorCtr="0" compatLnSpc="1">
            <a:prstTxWarp prst="textNoShape">
              <a:avLst/>
            </a:prstTxWarp>
          </a:bodyPr>
          <a:lstStyle/>
          <a:p>
            <a:pPr algn="ctr" defTabSz="1096963"/>
            <a:endParaRPr lang="en-US" dirty="0" smtClean="0">
              <a:solidFill>
                <a:schemeClr val="tx1"/>
              </a:solidFill>
              <a:latin typeface="Segoe" pitchFamily="34" charset="0"/>
            </a:endParaRPr>
          </a:p>
        </p:txBody>
      </p:sp>
      <p:sp>
        <p:nvSpPr>
          <p:cNvPr id="470019" name="Rectangle 3"/>
          <p:cNvSpPr>
            <a:spLocks noGrp="1" noChangeArrowheads="1"/>
          </p:cNvSpPr>
          <p:nvPr>
            <p:ph type="title"/>
          </p:nvPr>
        </p:nvSpPr>
        <p:spPr>
          <a:xfrm>
            <a:off x="382588" y="228600"/>
            <a:ext cx="8380412" cy="623888"/>
          </a:xfrm>
        </p:spPr>
        <p:txBody>
          <a:bodyPr/>
          <a:lstStyle/>
          <a:p>
            <a:pPr defTabSz="912777">
              <a:defRPr/>
            </a:pPr>
            <a:r>
              <a:rPr/>
              <a:t>Resources</a:t>
            </a:r>
          </a:p>
        </p:txBody>
      </p:sp>
      <p:sp>
        <p:nvSpPr>
          <p:cNvPr id="470021" name="Rectangle 5"/>
          <p:cNvSpPr>
            <a:spLocks noChangeArrowheads="1"/>
          </p:cNvSpPr>
          <p:nvPr/>
        </p:nvSpPr>
        <p:spPr bwMode="invGray">
          <a:xfrm>
            <a:off x="0" y="1400175"/>
            <a:ext cx="9144000" cy="484188"/>
          </a:xfrm>
          <a:prstGeom prst="rect">
            <a:avLst/>
          </a:prstGeom>
          <a:gradFill rotWithShape="1">
            <a:gsLst>
              <a:gs pos="0">
                <a:schemeClr val="bg2">
                  <a:alpha val="39999"/>
                </a:schemeClr>
              </a:gs>
              <a:gs pos="100000">
                <a:schemeClr val="bg2">
                  <a:gamma/>
                  <a:tint val="0"/>
                  <a:invGamma/>
                  <a:alpha val="0"/>
                </a:schemeClr>
              </a:gs>
            </a:gsLst>
            <a:lin ang="0" scaled="1"/>
          </a:gradFill>
          <a:ln w="12700" algn="ctr">
            <a:noFill/>
            <a:miter lim="800000"/>
            <a:headEnd type="none" w="sm" len="sm"/>
            <a:tailEnd type="none" w="sm" len="sm"/>
          </a:ln>
          <a:effectLst/>
        </p:spPr>
        <p:txBody>
          <a:bodyPr wrap="none" anchor="ctr"/>
          <a:lstStyle/>
          <a:p>
            <a:pPr lvl="1" indent="-457200" algn="ctr">
              <a:lnSpc>
                <a:spcPct val="90000"/>
              </a:lnSpc>
              <a:spcBef>
                <a:spcPct val="30000"/>
              </a:spcBef>
              <a:buClr>
                <a:schemeClr val="tx2"/>
              </a:buClr>
              <a:buFont typeface="Wingdings 2" pitchFamily="18" charset="2"/>
              <a:buNone/>
              <a:defRPr/>
            </a:pPr>
            <a:r>
              <a:rPr lang="en-US" sz="2700" dirty="0">
                <a:solidFill>
                  <a:schemeClr val="accent1"/>
                </a:solidFill>
                <a:latin typeface="Segoe Semibold" pitchFamily="34" charset="0"/>
                <a:cs typeface="+mn-cs"/>
                <a:hlinkClick r:id="rId3"/>
              </a:rPr>
              <a:t>http://www.danielmoth.com/Blog</a:t>
            </a:r>
            <a:r>
              <a:rPr lang="en-US" sz="2000" dirty="0">
                <a:solidFill>
                  <a:schemeClr val="accent1"/>
                </a:solidFill>
                <a:latin typeface="Segoe Semibold" pitchFamily="34" charset="0"/>
                <a:cs typeface="+mn-cs"/>
              </a:rPr>
              <a:t> </a:t>
            </a:r>
          </a:p>
        </p:txBody>
      </p:sp>
      <p:sp>
        <p:nvSpPr>
          <p:cNvPr id="6" name="Rectangle 2"/>
          <p:cNvSpPr>
            <a:spLocks noChangeArrowheads="1"/>
          </p:cNvSpPr>
          <p:nvPr/>
        </p:nvSpPr>
        <p:spPr bwMode="invGray">
          <a:xfrm>
            <a:off x="381000" y="4551467"/>
            <a:ext cx="8418513" cy="1590675"/>
          </a:xfrm>
          <a:prstGeom prst="rect">
            <a:avLst/>
          </a:prstGeom>
          <a:gradFill rotWithShape="1">
            <a:gsLst>
              <a:gs pos="0">
                <a:schemeClr val="bg2">
                  <a:alpha val="39999"/>
                </a:schemeClr>
              </a:gs>
              <a:gs pos="100000">
                <a:schemeClr val="bg2">
                  <a:gamma/>
                  <a:tint val="0"/>
                  <a:invGamma/>
                  <a:alpha val="0"/>
                </a:schemeClr>
              </a:gs>
            </a:gsLst>
            <a:lin ang="0" scaled="1"/>
          </a:gradFill>
          <a:ln w="12700" algn="ctr">
            <a:noFill/>
            <a:miter lim="800000"/>
            <a:headEnd type="none" w="sm" len="sm"/>
            <a:tailEnd type="none" w="sm" len="sm"/>
          </a:ln>
          <a:effectLst/>
        </p:spPr>
        <p:txBody>
          <a:bodyPr wrap="none" lIns="0" rIns="0" bIns="91440" anchor="b"/>
          <a:lstStyle/>
          <a:p>
            <a:pPr marL="381000" lvl="2" indent="-381000" algn="ctr" defTabSz="911225">
              <a:lnSpc>
                <a:spcPct val="90000"/>
              </a:lnSpc>
              <a:spcBef>
                <a:spcPts val="1163"/>
              </a:spcBef>
              <a:buClr>
                <a:schemeClr val="tx2"/>
              </a:buClr>
              <a:buSzPct val="95000"/>
              <a:defRPr/>
            </a:pPr>
            <a:r>
              <a:rPr lang="en-US" sz="2700" dirty="0">
                <a:latin typeface="+mn-lt"/>
                <a:cs typeface="+mn-cs"/>
              </a:rPr>
              <a:t>Book from Microsoft Press</a:t>
            </a:r>
          </a:p>
          <a:p>
            <a:pPr marL="381000" lvl="2" indent="-381000" algn="ctr" defTabSz="911225">
              <a:lnSpc>
                <a:spcPct val="90000"/>
              </a:lnSpc>
              <a:spcBef>
                <a:spcPts val="1163"/>
              </a:spcBef>
              <a:buClr>
                <a:schemeClr val="tx2"/>
              </a:buClr>
              <a:buSzPct val="95000"/>
              <a:defRPr/>
            </a:pPr>
            <a:r>
              <a:rPr lang="en-US" sz="2700" dirty="0" smtClean="0">
                <a:latin typeface="+mn-lt"/>
                <a:cs typeface="+mn-cs"/>
              </a:rPr>
              <a:t>“Mobile </a:t>
            </a:r>
            <a:r>
              <a:rPr lang="en-US" sz="2700" dirty="0">
                <a:latin typeface="+mn-lt"/>
                <a:cs typeface="+mn-cs"/>
              </a:rPr>
              <a:t>Development Handbook”</a:t>
            </a:r>
          </a:p>
          <a:p>
            <a:pPr marL="381000" lvl="2" indent="-381000" algn="ctr" defTabSz="911225">
              <a:lnSpc>
                <a:spcPct val="90000"/>
              </a:lnSpc>
              <a:spcBef>
                <a:spcPts val="1163"/>
              </a:spcBef>
              <a:buClr>
                <a:schemeClr val="tx2"/>
              </a:buClr>
              <a:buSzPct val="95000"/>
              <a:defRPr/>
            </a:pPr>
            <a:r>
              <a:rPr lang="en-US" sz="2700" dirty="0" smtClean="0">
                <a:latin typeface="+mn-lt"/>
                <a:cs typeface="+mn-cs"/>
              </a:rPr>
              <a:t>co-authored with </a:t>
            </a:r>
            <a:r>
              <a:rPr lang="en-US" sz="2700" dirty="0">
                <a:latin typeface="+mn-lt"/>
                <a:cs typeface="+mn-cs"/>
              </a:rPr>
              <a:t>Peter </a:t>
            </a:r>
            <a:r>
              <a:rPr lang="en-US" sz="2700" dirty="0" smtClean="0">
                <a:latin typeface="+mn-lt"/>
                <a:cs typeface="+mn-cs"/>
              </a:rPr>
              <a:t>Foot and </a:t>
            </a:r>
            <a:r>
              <a:rPr lang="en-US" sz="2700" dirty="0">
                <a:latin typeface="+mn-lt"/>
                <a:cs typeface="+mn-cs"/>
              </a:rPr>
              <a:t>Andy </a:t>
            </a:r>
            <a:r>
              <a:rPr lang="en-US" sz="2700" dirty="0" err="1">
                <a:latin typeface="+mn-lt"/>
                <a:cs typeface="+mn-cs"/>
              </a:rPr>
              <a:t>Wigley</a:t>
            </a:r>
            <a:endParaRPr lang="en-US" sz="2700" dirty="0">
              <a:latin typeface="+mn-lt"/>
              <a:cs typeface="+mn-cs"/>
            </a:endParaRPr>
          </a:p>
        </p:txBody>
      </p:sp>
      <p:pic>
        <p:nvPicPr>
          <p:cNvPr id="7" name="Picture 6" descr="0735623589..jpg"/>
          <p:cNvPicPr>
            <a:picLocks noChangeAspect="1"/>
          </p:cNvPicPr>
          <p:nvPr/>
        </p:nvPicPr>
        <p:blipFill>
          <a:blip r:embed="rId4"/>
          <a:srcRect l="9162" r="8857"/>
          <a:stretch>
            <a:fillRect/>
          </a:stretch>
        </p:blipFill>
        <p:spPr>
          <a:xfrm>
            <a:off x="3371850" y="1978669"/>
            <a:ext cx="1996086" cy="2434817"/>
          </a:xfrm>
          <a:prstGeom prst="rect">
            <a:avLst/>
          </a:prstGeom>
        </p:spPr>
      </p:pic>
    </p:spTree>
  </p:cSld>
  <p:clrMapOvr>
    <a:masterClrMapping/>
  </p:clrMapOvr>
  <p:transition advTm="30000">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7970" name="Picture 2" descr="Q &amp; A gold 2"/>
          <p:cNvPicPr>
            <a:picLocks noChangeAspect="1" noChangeArrowheads="1"/>
          </p:cNvPicPr>
          <p:nvPr/>
        </p:nvPicPr>
        <p:blipFill>
          <a:blip r:embed="rId3"/>
          <a:srcRect/>
          <a:stretch>
            <a:fillRect/>
          </a:stretch>
        </p:blipFill>
        <p:spPr bwMode="auto">
          <a:xfrm>
            <a:off x="3209925" y="2743200"/>
            <a:ext cx="2724150" cy="1371600"/>
          </a:xfrm>
          <a:prstGeom prst="rect">
            <a:avLst/>
          </a:prstGeom>
          <a:noFill/>
          <a:ln w="9525">
            <a:noFill/>
            <a:miter lim="800000"/>
            <a:headEnd/>
            <a:tailEnd/>
          </a:ln>
          <a:effectLst>
            <a:outerShdw dist="12700" algn="ctr" rotWithShape="0">
              <a:srgbClr val="808080">
                <a:alpha val="50000"/>
              </a:srgbClr>
            </a:outerShdw>
          </a:effectLst>
        </p:spPr>
      </p:pic>
    </p:spTree>
  </p:cSld>
  <p:clrMapOvr>
    <a:masterClrMapping/>
  </p:clrMapOvr>
  <p:transition advTm="30000">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a:blip r:embed="rId3"/>
          <a:srcRect/>
          <a:stretch>
            <a:fillRect/>
          </a:stretch>
        </p:blipFill>
        <p:spPr bwMode="black">
          <a:xfrm>
            <a:off x="1602053" y="2787386"/>
            <a:ext cx="5939896" cy="1283229"/>
          </a:xfrm>
          <a:prstGeom prst="rect">
            <a:avLst/>
          </a:prstGeom>
          <a:noFill/>
        </p:spPr>
      </p:pic>
      <p:sp>
        <p:nvSpPr>
          <p:cNvPr id="5" name="Text Box 3"/>
          <p:cNvSpPr txBox="1">
            <a:spLocks noChangeArrowheads="1"/>
          </p:cNvSpPr>
          <p:nvPr/>
        </p:nvSpPr>
        <p:spPr bwMode="blackWhite">
          <a:xfrm>
            <a:off x="394607" y="6328507"/>
            <a:ext cx="8382000" cy="523206"/>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latin typeface="Segoe" pitchFamily="34" charset="0"/>
                <a:cs typeface="Arial" charset="0"/>
              </a:rPr>
              <a:t>© </a:t>
            </a:r>
            <a:r>
              <a:rPr lang="en-US" sz="700" dirty="0" smtClean="0">
                <a:latin typeface="Segoe" pitchFamily="34" charset="0"/>
                <a:cs typeface="Arial" charset="0"/>
              </a:rPr>
              <a:t>2007 Microsoft </a:t>
            </a:r>
            <a:r>
              <a:rPr lang="en-US" sz="700" dirty="0">
                <a:latin typeface="Segoe"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latin typeface="Segoe"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700" dirty="0">
                <a:latin typeface="Segoe" pitchFamily="34" charset="0"/>
                <a:cs typeface="Arial" charset="0"/>
              </a:rPr>
            </a:br>
            <a:r>
              <a:rPr lang="en-US" sz="700" dirty="0">
                <a:latin typeface="Segoe" pitchFamily="34" charset="0"/>
                <a:cs typeface="Arial" charset="0"/>
              </a:rPr>
              <a:t>MICROSOFT MAKES NO WARRANTIES, EXPRESS, IMPLIED OR STATUTORY, AS TO THE INFORMATION IN THIS PRESENTATION.</a:t>
            </a:r>
          </a:p>
        </p:txBody>
      </p:sp>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Mobile UI Challenges</a:t>
            </a:r>
            <a:endParaRPr lang="en-GB" dirty="0"/>
          </a:p>
        </p:txBody>
      </p:sp>
      <p:sp>
        <p:nvSpPr>
          <p:cNvPr id="3" name="Content Placeholder 2"/>
          <p:cNvSpPr>
            <a:spLocks noGrp="1"/>
          </p:cNvSpPr>
          <p:nvPr>
            <p:ph idx="1"/>
          </p:nvPr>
        </p:nvSpPr>
        <p:spPr/>
        <p:txBody>
          <a:bodyPr/>
          <a:lstStyle/>
          <a:p>
            <a:r>
              <a:rPr lang="en-GB" smtClean="0"/>
              <a:t>Screen</a:t>
            </a:r>
          </a:p>
          <a:p>
            <a:pPr lvl="1"/>
            <a:r>
              <a:rPr lang="en-GB" smtClean="0"/>
              <a:t>Size, orientation, resolution, layout</a:t>
            </a:r>
          </a:p>
          <a:p>
            <a:r>
              <a:rPr lang="en-GB" smtClean="0"/>
              <a:t>Input</a:t>
            </a:r>
          </a:p>
          <a:p>
            <a:pPr lvl="1"/>
            <a:r>
              <a:rPr lang="en-GB" smtClean="0"/>
              <a:t>SIP, keyboard, dedicated buttons, stylus</a:t>
            </a:r>
          </a:p>
          <a:p>
            <a:r>
              <a:rPr lang="en-GB" smtClean="0"/>
              <a:t>User Interaction</a:t>
            </a:r>
          </a:p>
          <a:p>
            <a:pPr lvl="1"/>
            <a:r>
              <a:rPr lang="en-GB" smtClean="0"/>
              <a:t>Standing up on a moving bus</a:t>
            </a:r>
          </a:p>
          <a:p>
            <a:r>
              <a:rPr lang="en-GB" smtClean="0"/>
              <a:t>Understand System.Windows.Forms</a:t>
            </a:r>
          </a:p>
          <a:p>
            <a:pPr lvl="1"/>
            <a:r>
              <a:rPr lang="en-GB" smtClean="0"/>
              <a:t>Compactness</a:t>
            </a:r>
          </a:p>
          <a:p>
            <a:pPr lvl="1"/>
            <a:r>
              <a:rPr lang="en-GB" smtClean="0"/>
              <a:t>Form and Control classes</a:t>
            </a:r>
            <a:endParaRPr lang="en-GB" dirty="0"/>
          </a:p>
        </p:txBody>
      </p:sp>
      <p:pic>
        <p:nvPicPr>
          <p:cNvPr id="9219" name="Picture 3" descr="C:\Users\danimoth\AppData\Local\Microsoft\Windows\Temporary Internet Files\Content.IE5\QX5IVBIO\MCj04316330000[1].png"/>
          <p:cNvPicPr>
            <a:picLocks noChangeAspect="1" noChangeArrowheads="1"/>
          </p:cNvPicPr>
          <p:nvPr/>
        </p:nvPicPr>
        <p:blipFill>
          <a:blip r:embed="rId3"/>
          <a:srcRect/>
          <a:stretch>
            <a:fillRect/>
          </a:stretch>
        </p:blipFill>
        <p:spPr bwMode="auto">
          <a:xfrm>
            <a:off x="6096000" y="2209800"/>
            <a:ext cx="2819400" cy="2819400"/>
          </a:xfrm>
          <a:prstGeom prst="rect">
            <a:avLst/>
          </a:prstGeom>
          <a:noFill/>
        </p:spPr>
      </p:pic>
    </p:spTree>
  </p:cSld>
  <p:clrMapOvr>
    <a:masterClrMapping/>
  </p:clrMapOvr>
  <p:transition advTm="90000">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GB" smtClean="0"/>
              <a:t>AGENDA</a:t>
            </a:r>
            <a:endParaRPr lang="en-GB" dirty="0"/>
          </a:p>
        </p:txBody>
      </p:sp>
      <p:sp>
        <p:nvSpPr>
          <p:cNvPr id="6" name="Content Placeholder 5"/>
          <p:cNvSpPr>
            <a:spLocks noGrp="1"/>
          </p:cNvSpPr>
          <p:nvPr>
            <p:ph idx="1"/>
          </p:nvPr>
        </p:nvSpPr>
        <p:spPr/>
        <p:txBody>
          <a:bodyPr/>
          <a:lstStyle/>
          <a:p>
            <a:r>
              <a:rPr lang="en-GB" smtClean="0"/>
              <a:t>Screen Layout</a:t>
            </a:r>
          </a:p>
          <a:p>
            <a:r>
              <a:rPr lang="en-GB" smtClean="0"/>
              <a:t>Form Basics</a:t>
            </a:r>
          </a:p>
          <a:p>
            <a:r>
              <a:rPr lang="en-GB" smtClean="0"/>
              <a:t>Screen Aware</a:t>
            </a:r>
          </a:p>
          <a:p>
            <a:r>
              <a:rPr lang="en-GB" smtClean="0"/>
              <a:t>Handling Input</a:t>
            </a:r>
          </a:p>
          <a:p>
            <a:r>
              <a:rPr lang="en-GB" smtClean="0"/>
              <a:t>Smartphone</a:t>
            </a:r>
          </a:p>
          <a:p>
            <a:r>
              <a:rPr lang="en-GB" smtClean="0"/>
              <a:t>Mobile User Considerations</a:t>
            </a:r>
          </a:p>
          <a:p>
            <a:r>
              <a:rPr lang="en-GB" smtClean="0"/>
              <a:t>.NET Compact Framework tips</a:t>
            </a:r>
          </a:p>
          <a:p>
            <a:pPr lvl="1"/>
            <a:r>
              <a:rPr lang="en-GB" smtClean="0"/>
              <a:t>Controls, Threading, pinvoke, subclassing</a:t>
            </a:r>
            <a:endParaRPr lang="en-GB" dirty="0"/>
          </a:p>
        </p:txBody>
      </p:sp>
    </p:spTree>
  </p:cSld>
  <p:clrMapOvr>
    <a:masterClrMapping/>
  </p:clrMapOvr>
  <p:transition advTm="30000">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a:srcRect/>
          <a:stretch>
            <a:fillRect/>
          </a:stretch>
        </p:blipFill>
        <p:spPr bwMode="auto">
          <a:xfrm>
            <a:off x="771524" y="3515102"/>
            <a:ext cx="2200276" cy="2711690"/>
          </a:xfrm>
          <a:prstGeom prst="rect">
            <a:avLst/>
          </a:prstGeom>
          <a:noFill/>
          <a:ln w="9525">
            <a:noFill/>
            <a:miter lim="800000"/>
            <a:headEnd/>
            <a:tailEnd/>
          </a:ln>
          <a:effectLst/>
        </p:spPr>
      </p:pic>
      <p:sp>
        <p:nvSpPr>
          <p:cNvPr id="2" name="Title 1"/>
          <p:cNvSpPr>
            <a:spLocks noGrp="1"/>
          </p:cNvSpPr>
          <p:nvPr>
            <p:ph type="title"/>
          </p:nvPr>
        </p:nvSpPr>
        <p:spPr/>
        <p:txBody>
          <a:bodyPr/>
          <a:lstStyle/>
          <a:p>
            <a:r>
              <a:rPr lang="en-GB" smtClean="0"/>
              <a:t>Screen Layout</a:t>
            </a:r>
            <a:endParaRPr lang="en-GB" dirty="0"/>
          </a:p>
        </p:txBody>
      </p:sp>
      <p:sp>
        <p:nvSpPr>
          <p:cNvPr id="3" name="Content Placeholder 2"/>
          <p:cNvSpPr>
            <a:spLocks noGrp="1"/>
          </p:cNvSpPr>
          <p:nvPr>
            <p:ph idx="1"/>
          </p:nvPr>
        </p:nvSpPr>
        <p:spPr/>
        <p:txBody>
          <a:bodyPr/>
          <a:lstStyle/>
          <a:p>
            <a:r>
              <a:rPr lang="en-GB" smtClean="0"/>
              <a:t>Do not try to create non-full screen forms</a:t>
            </a:r>
          </a:p>
          <a:p>
            <a:r>
              <a:rPr lang="en-GB" smtClean="0"/>
              <a:t>Top strip</a:t>
            </a:r>
          </a:p>
          <a:p>
            <a:r>
              <a:rPr lang="en-GB" smtClean="0"/>
              <a:t>Main Area</a:t>
            </a:r>
          </a:p>
          <a:p>
            <a:r>
              <a:rPr lang="en-GB" smtClean="0"/>
              <a:t>Bottom strip</a:t>
            </a:r>
            <a:endParaRPr lang="en-GB" dirty="0" smtClean="0"/>
          </a:p>
        </p:txBody>
      </p:sp>
      <p:pic>
        <p:nvPicPr>
          <p:cNvPr id="1026" name="Picture 2"/>
          <p:cNvPicPr>
            <a:picLocks noChangeAspect="1" noChangeArrowheads="1"/>
          </p:cNvPicPr>
          <p:nvPr/>
        </p:nvPicPr>
        <p:blipFill>
          <a:blip r:embed="rId4"/>
          <a:srcRect/>
          <a:stretch>
            <a:fillRect/>
          </a:stretch>
        </p:blipFill>
        <p:spPr bwMode="auto">
          <a:xfrm>
            <a:off x="5176838" y="1917452"/>
            <a:ext cx="3286124" cy="4394696"/>
          </a:xfrm>
          <a:prstGeom prst="rect">
            <a:avLst/>
          </a:prstGeom>
          <a:noFill/>
          <a:ln w="9525">
            <a:noFill/>
            <a:miter lim="800000"/>
            <a:headEnd/>
            <a:tailEnd/>
          </a:ln>
          <a:effectLst/>
        </p:spPr>
      </p:pic>
      <p:pic>
        <p:nvPicPr>
          <p:cNvPr id="7170" name="Picture 2"/>
          <p:cNvPicPr>
            <a:picLocks noChangeAspect="1" noChangeArrowheads="1"/>
          </p:cNvPicPr>
          <p:nvPr/>
        </p:nvPicPr>
        <p:blipFill>
          <a:blip r:embed="rId5"/>
          <a:srcRect/>
          <a:stretch>
            <a:fillRect/>
          </a:stretch>
        </p:blipFill>
        <p:spPr bwMode="auto">
          <a:xfrm>
            <a:off x="5137209" y="1905000"/>
            <a:ext cx="3365383" cy="4419600"/>
          </a:xfrm>
          <a:prstGeom prst="rect">
            <a:avLst/>
          </a:prstGeom>
          <a:noFill/>
          <a:ln w="9525">
            <a:noFill/>
            <a:miter lim="800000"/>
            <a:headEnd/>
            <a:tailEnd/>
          </a:ln>
          <a:effectLst/>
        </p:spPr>
      </p:pic>
      <p:pic>
        <p:nvPicPr>
          <p:cNvPr id="7171" name="Picture 3"/>
          <p:cNvPicPr>
            <a:picLocks noChangeAspect="1" noChangeArrowheads="1"/>
          </p:cNvPicPr>
          <p:nvPr/>
        </p:nvPicPr>
        <p:blipFill>
          <a:blip r:embed="rId6"/>
          <a:srcRect/>
          <a:stretch>
            <a:fillRect/>
          </a:stretch>
        </p:blipFill>
        <p:spPr bwMode="ltGray">
          <a:xfrm>
            <a:off x="5152382" y="1905000"/>
            <a:ext cx="3335036" cy="4419600"/>
          </a:xfrm>
          <a:prstGeom prst="rect">
            <a:avLst/>
          </a:prstGeom>
          <a:noFill/>
          <a:ln w="9525">
            <a:noFill/>
            <a:miter lim="800000"/>
            <a:headEnd/>
            <a:tailEnd/>
          </a:ln>
          <a:effectLst/>
        </p:spPr>
      </p:pic>
      <p:pic>
        <p:nvPicPr>
          <p:cNvPr id="7173" name="Picture 5"/>
          <p:cNvPicPr>
            <a:picLocks noChangeAspect="1" noChangeArrowheads="1"/>
          </p:cNvPicPr>
          <p:nvPr/>
        </p:nvPicPr>
        <p:blipFill>
          <a:blip r:embed="rId7"/>
          <a:srcRect/>
          <a:stretch>
            <a:fillRect/>
          </a:stretch>
        </p:blipFill>
        <p:spPr bwMode="auto">
          <a:xfrm>
            <a:off x="802512" y="3537447"/>
            <a:ext cx="2138300" cy="2667000"/>
          </a:xfrm>
          <a:prstGeom prst="rect">
            <a:avLst/>
          </a:prstGeom>
          <a:noFill/>
          <a:ln w="9525">
            <a:noFill/>
            <a:miter lim="800000"/>
            <a:headEnd/>
            <a:tailEnd/>
          </a:ln>
          <a:effectLst/>
        </p:spPr>
      </p:pic>
      <p:pic>
        <p:nvPicPr>
          <p:cNvPr id="7172" name="Picture 4"/>
          <p:cNvPicPr>
            <a:picLocks noChangeAspect="1" noChangeArrowheads="1"/>
          </p:cNvPicPr>
          <p:nvPr/>
        </p:nvPicPr>
        <p:blipFill>
          <a:blip r:embed="rId8"/>
          <a:srcRect/>
          <a:stretch>
            <a:fillRect/>
          </a:stretch>
        </p:blipFill>
        <p:spPr bwMode="ltGray">
          <a:xfrm>
            <a:off x="822447" y="3575547"/>
            <a:ext cx="2098431" cy="2590800"/>
          </a:xfrm>
          <a:prstGeom prst="rect">
            <a:avLst/>
          </a:prstGeom>
          <a:noFill/>
          <a:ln w="9525">
            <a:noFill/>
            <a:miter lim="800000"/>
            <a:headEnd/>
            <a:tailEnd/>
          </a:ln>
          <a:effectLst/>
        </p:spPr>
      </p:pic>
    </p:spTree>
  </p:cSld>
  <p:clrMapOvr>
    <a:masterClrMapping/>
  </p:clrMapOvr>
  <p:transition advTm="6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5000"/>
                                        <p:tgtEl>
                                          <p:spTgt spid="7170"/>
                                        </p:tgtEl>
                                      </p:cBhvr>
                                    </p:animEffect>
                                  </p:childTnLst>
                                </p:cTn>
                              </p:par>
                              <p:par>
                                <p:cTn id="8" presetID="10" presetClass="entr" presetSubtype="0" fill="hold" nodeType="withEffect">
                                  <p:stCondLst>
                                    <p:cond delay="0"/>
                                  </p:stCondLst>
                                  <p:childTnLst>
                                    <p:set>
                                      <p:cBhvr>
                                        <p:cTn id="9" dur="1" fill="hold">
                                          <p:stCondLst>
                                            <p:cond delay="0"/>
                                          </p:stCondLst>
                                        </p:cTn>
                                        <p:tgtEl>
                                          <p:spTgt spid="7173"/>
                                        </p:tgtEl>
                                        <p:attrNameLst>
                                          <p:attrName>style.visibility</p:attrName>
                                        </p:attrNameLst>
                                      </p:cBhvr>
                                      <p:to>
                                        <p:strVal val="visible"/>
                                      </p:to>
                                    </p:set>
                                    <p:animEffect transition="in" filter="fade">
                                      <p:cBhvr>
                                        <p:cTn id="10" dur="5000"/>
                                        <p:tgtEl>
                                          <p:spTgt spid="7173"/>
                                        </p:tgtEl>
                                      </p:cBhvr>
                                    </p:animEffect>
                                  </p:childTnLst>
                                </p:cTn>
                              </p:par>
                            </p:childTnLst>
                          </p:cTn>
                        </p:par>
                        <p:par>
                          <p:cTn id="11" fill="hold">
                            <p:stCondLst>
                              <p:cond delay="5000"/>
                            </p:stCondLst>
                            <p:childTnLst>
                              <p:par>
                                <p:cTn id="12" presetID="10" presetClass="entr" presetSubtype="0" fill="hold" nodeType="afterEffect">
                                  <p:stCondLst>
                                    <p:cond delay="0"/>
                                  </p:stCondLst>
                                  <p:childTnLst>
                                    <p:set>
                                      <p:cBhvr>
                                        <p:cTn id="13" dur="1" fill="hold">
                                          <p:stCondLst>
                                            <p:cond delay="0"/>
                                          </p:stCondLst>
                                        </p:cTn>
                                        <p:tgtEl>
                                          <p:spTgt spid="7171"/>
                                        </p:tgtEl>
                                        <p:attrNameLst>
                                          <p:attrName>style.visibility</p:attrName>
                                        </p:attrNameLst>
                                      </p:cBhvr>
                                      <p:to>
                                        <p:strVal val="visible"/>
                                      </p:to>
                                    </p:set>
                                    <p:animEffect transition="in" filter="fade">
                                      <p:cBhvr>
                                        <p:cTn id="14" dur="5000"/>
                                        <p:tgtEl>
                                          <p:spTgt spid="7171"/>
                                        </p:tgtEl>
                                      </p:cBhvr>
                                    </p:animEffect>
                                  </p:childTnLst>
                                </p:cTn>
                              </p:par>
                              <p:par>
                                <p:cTn id="15" presetID="10" presetClass="entr" presetSubtype="0" fill="hold" nodeType="withEffect">
                                  <p:stCondLst>
                                    <p:cond delay="0"/>
                                  </p:stCondLst>
                                  <p:childTnLst>
                                    <p:set>
                                      <p:cBhvr>
                                        <p:cTn id="16" dur="1" fill="hold">
                                          <p:stCondLst>
                                            <p:cond delay="0"/>
                                          </p:stCondLst>
                                        </p:cTn>
                                        <p:tgtEl>
                                          <p:spTgt spid="7172"/>
                                        </p:tgtEl>
                                        <p:attrNameLst>
                                          <p:attrName>style.visibility</p:attrName>
                                        </p:attrNameLst>
                                      </p:cBhvr>
                                      <p:to>
                                        <p:strVal val="visible"/>
                                      </p:to>
                                    </p:set>
                                    <p:animEffect transition="in" filter="fade">
                                      <p:cBhvr>
                                        <p:cTn id="17" dur="5000"/>
                                        <p:tgtEl>
                                          <p:spTgt spid="717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0"/>
                                        <p:tgtEl>
                                          <p:spTgt spid="7171"/>
                                        </p:tgtEl>
                                      </p:cBhvr>
                                    </p:animEffect>
                                    <p:set>
                                      <p:cBhvr>
                                        <p:cTn id="22" dur="1" fill="hold">
                                          <p:stCondLst>
                                            <p:cond delay="4999"/>
                                          </p:stCondLst>
                                        </p:cTn>
                                        <p:tgtEl>
                                          <p:spTgt spid="7171"/>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0"/>
                                        <p:tgtEl>
                                          <p:spTgt spid="7172"/>
                                        </p:tgtEl>
                                      </p:cBhvr>
                                    </p:animEffect>
                                    <p:set>
                                      <p:cBhvr>
                                        <p:cTn id="25" dur="1" fill="hold">
                                          <p:stCondLst>
                                            <p:cond delay="4999"/>
                                          </p:stCondLst>
                                        </p:cTn>
                                        <p:tgtEl>
                                          <p:spTgt spid="7172"/>
                                        </p:tgtEl>
                                        <p:attrNameLst>
                                          <p:attrName>style.visibility</p:attrName>
                                        </p:attrNameLst>
                                      </p:cBhvr>
                                      <p:to>
                                        <p:strVal val="hidden"/>
                                      </p:to>
                                    </p:set>
                                  </p:childTnLst>
                                </p:cTn>
                              </p:par>
                            </p:childTnLst>
                          </p:cTn>
                        </p:par>
                        <p:par>
                          <p:cTn id="26" fill="hold">
                            <p:stCondLst>
                              <p:cond delay="5000"/>
                            </p:stCondLst>
                            <p:childTnLst>
                              <p:par>
                                <p:cTn id="27" presetID="10" presetClass="exit" presetSubtype="0" fill="hold" nodeType="afterEffect">
                                  <p:stCondLst>
                                    <p:cond delay="0"/>
                                  </p:stCondLst>
                                  <p:childTnLst>
                                    <p:animEffect transition="out" filter="fade">
                                      <p:cBhvr>
                                        <p:cTn id="28" dur="5000"/>
                                        <p:tgtEl>
                                          <p:spTgt spid="7173"/>
                                        </p:tgtEl>
                                      </p:cBhvr>
                                    </p:animEffect>
                                    <p:set>
                                      <p:cBhvr>
                                        <p:cTn id="29" dur="1" fill="hold">
                                          <p:stCondLst>
                                            <p:cond delay="4999"/>
                                          </p:stCondLst>
                                        </p:cTn>
                                        <p:tgtEl>
                                          <p:spTgt spid="7173"/>
                                        </p:tgtEl>
                                        <p:attrNameLst>
                                          <p:attrName>style.visibility</p:attrName>
                                        </p:attrNameLst>
                                      </p:cBhvr>
                                      <p:to>
                                        <p:strVal val="hidden"/>
                                      </p:to>
                                    </p:set>
                                  </p:childTnLst>
                                </p:cTn>
                              </p:par>
                              <p:par>
                                <p:cTn id="30" presetID="10" presetClass="exit" presetSubtype="0" fill="hold" nodeType="withEffect">
                                  <p:stCondLst>
                                    <p:cond delay="0"/>
                                  </p:stCondLst>
                                  <p:childTnLst>
                                    <p:animEffect transition="out" filter="fade">
                                      <p:cBhvr>
                                        <p:cTn id="31" dur="5000"/>
                                        <p:tgtEl>
                                          <p:spTgt spid="7170"/>
                                        </p:tgtEl>
                                      </p:cBhvr>
                                    </p:animEffect>
                                    <p:set>
                                      <p:cBhvr>
                                        <p:cTn id="32" dur="1" fill="hold">
                                          <p:stCondLst>
                                            <p:cond delay="4999"/>
                                          </p:stCondLst>
                                        </p:cTn>
                                        <p:tgtEl>
                                          <p:spTgt spid="717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Jade\Desktop\In Progess\TopBottomStrip.JPG"/>
          <p:cNvPicPr>
            <a:picLocks noChangeAspect="1" noChangeArrowheads="1"/>
          </p:cNvPicPr>
          <p:nvPr/>
        </p:nvPicPr>
        <p:blipFill>
          <a:blip r:embed="rId3"/>
          <a:srcRect/>
          <a:stretch>
            <a:fillRect/>
          </a:stretch>
        </p:blipFill>
        <p:spPr bwMode="auto">
          <a:xfrm>
            <a:off x="592419" y="914400"/>
            <a:ext cx="8018181" cy="4876800"/>
          </a:xfrm>
          <a:prstGeom prst="rect">
            <a:avLst/>
          </a:prstGeom>
          <a:noFill/>
        </p:spPr>
      </p:pic>
    </p:spTree>
  </p:cSld>
  <p:clrMapOvr>
    <a:masterClrMapping/>
  </p:clrMapOvr>
  <p:transition advTm="15000">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Screen to Form</a:t>
            </a:r>
            <a:endParaRPr lang="en-GB" dirty="0"/>
          </a:p>
        </p:txBody>
      </p:sp>
      <p:sp>
        <p:nvSpPr>
          <p:cNvPr id="3" name="Content Placeholder 2"/>
          <p:cNvSpPr>
            <a:spLocks noGrp="1"/>
          </p:cNvSpPr>
          <p:nvPr>
            <p:ph idx="1"/>
          </p:nvPr>
        </p:nvSpPr>
        <p:spPr/>
        <p:txBody>
          <a:bodyPr/>
          <a:lstStyle/>
          <a:p>
            <a:r>
              <a:rPr lang="en-GB" smtClean="0"/>
              <a:t>Top strip</a:t>
            </a:r>
          </a:p>
          <a:p>
            <a:pPr lvl="1"/>
            <a:r>
              <a:rPr lang="en-GB" smtClean="0"/>
              <a:t>Don’t hide the title bar</a:t>
            </a:r>
          </a:p>
          <a:p>
            <a:pPr lvl="1"/>
            <a:r>
              <a:rPr lang="en-GB" smtClean="0"/>
              <a:t>Use the same title in owned forms</a:t>
            </a:r>
          </a:p>
          <a:p>
            <a:r>
              <a:rPr lang="en-GB" smtClean="0"/>
              <a:t>Bottom strip</a:t>
            </a:r>
          </a:p>
          <a:p>
            <a:pPr lvl="1"/>
            <a:r>
              <a:rPr lang="en-GB" smtClean="0"/>
              <a:t>Don’t use a toolbar control</a:t>
            </a:r>
          </a:p>
          <a:p>
            <a:pPr lvl="1"/>
            <a:r>
              <a:rPr lang="en-GB" smtClean="0"/>
              <a:t>Don’t use more than two menus</a:t>
            </a:r>
          </a:p>
          <a:p>
            <a:pPr lvl="1"/>
            <a:r>
              <a:rPr lang="en-GB" smtClean="0"/>
              <a:t>Don’t hide the bottom strip</a:t>
            </a:r>
          </a:p>
          <a:p>
            <a:r>
              <a:rPr lang="en-GB" smtClean="0"/>
              <a:t>Main Area</a:t>
            </a:r>
          </a:p>
          <a:p>
            <a:pPr lvl="1"/>
            <a:r>
              <a:rPr lang="en-GB" smtClean="0"/>
              <a:t>Place tappable controls near the bottom</a:t>
            </a:r>
          </a:p>
          <a:p>
            <a:pPr lvl="1"/>
            <a:r>
              <a:rPr lang="en-GB" smtClean="0"/>
              <a:t>TextBoxes or anything requiring the SIP, near the top</a:t>
            </a:r>
            <a:endParaRPr lang="en-GB" dirty="0"/>
          </a:p>
        </p:txBody>
      </p:sp>
      <p:pic>
        <p:nvPicPr>
          <p:cNvPr id="2051" name="Picture 3"/>
          <p:cNvPicPr>
            <a:picLocks noChangeAspect="1" noChangeArrowheads="1"/>
          </p:cNvPicPr>
          <p:nvPr/>
        </p:nvPicPr>
        <p:blipFill>
          <a:blip r:embed="rId4"/>
          <a:srcRect/>
          <a:stretch>
            <a:fillRect/>
          </a:stretch>
        </p:blipFill>
        <p:spPr bwMode="auto">
          <a:xfrm>
            <a:off x="6553200" y="228600"/>
            <a:ext cx="2447925" cy="3228975"/>
          </a:xfrm>
          <a:prstGeom prst="rect">
            <a:avLst/>
          </a:prstGeom>
          <a:noFill/>
          <a:ln w="9525">
            <a:noFill/>
            <a:miter lim="800000"/>
            <a:headEnd/>
            <a:tailEnd/>
          </a:ln>
          <a:effectLst/>
        </p:spPr>
      </p:pic>
      <p:pic>
        <p:nvPicPr>
          <p:cNvPr id="2052" name="Picture 4"/>
          <p:cNvPicPr>
            <a:picLocks noChangeAspect="1" noChangeArrowheads="1"/>
          </p:cNvPicPr>
          <p:nvPr/>
        </p:nvPicPr>
        <p:blipFill>
          <a:blip r:embed="rId5"/>
          <a:srcRect/>
          <a:stretch>
            <a:fillRect/>
          </a:stretch>
        </p:blipFill>
        <p:spPr bwMode="auto">
          <a:xfrm>
            <a:off x="5410200" y="2819400"/>
            <a:ext cx="1809750" cy="2228850"/>
          </a:xfrm>
          <a:prstGeom prst="rect">
            <a:avLst/>
          </a:prstGeom>
          <a:noFill/>
          <a:ln w="9525">
            <a:noFill/>
            <a:miter lim="800000"/>
            <a:headEnd/>
            <a:tailEnd/>
          </a:ln>
          <a:effectLst/>
        </p:spPr>
      </p:pic>
    </p:spTree>
    <p:custDataLst>
      <p:tags r:id="rId1"/>
    </p:custDataLst>
  </p:cSld>
  <p:clrMapOvr>
    <a:masterClrMapping/>
  </p:clrMapOvr>
  <p:transition advTm="120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2000"/>
                                        <p:tgtEl>
                                          <p:spTgt spid="3">
                                            <p:txEl>
                                              <p:pRg st="3" end="3"/>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4" end="4"/>
                                            </p:txEl>
                                          </p:spTgt>
                                        </p:tgtEl>
                                        <p:attrNameLst>
                                          <p:attrName>style.visibility</p:attrName>
                                        </p:attrNameLst>
                                      </p:cBhvr>
                                      <p:to>
                                        <p:strVal val="visible"/>
                                      </p:to>
                                    </p:set>
                                    <p:animEffect transition="in" filter="fade">
                                      <p:cBhvr>
                                        <p:cTn id="10" dur="2000"/>
                                        <p:tgtEl>
                                          <p:spTgt spid="3">
                                            <p:txEl>
                                              <p:pRg st="4" end="4"/>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animEffect transition="in" filter="fade">
                                      <p:cBhvr>
                                        <p:cTn id="13" dur="2000"/>
                                        <p:tgtEl>
                                          <p:spTgt spid="3">
                                            <p:txEl>
                                              <p:pRg st="5" end="5"/>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6" end="6"/>
                                            </p:txEl>
                                          </p:spTgt>
                                        </p:tgtEl>
                                        <p:attrNameLst>
                                          <p:attrName>style.visibility</p:attrName>
                                        </p:attrNameLst>
                                      </p:cBhvr>
                                      <p:to>
                                        <p:strVal val="visible"/>
                                      </p:to>
                                    </p:set>
                                    <p:animEffect transition="in" filter="fade">
                                      <p:cBhvr>
                                        <p:cTn id="16" dur="2000"/>
                                        <p:tgtEl>
                                          <p:spTgt spid="3">
                                            <p:txEl>
                                              <p:pRg st="6" end="6"/>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animEffect transition="in" filter="fade">
                                      <p:cBhvr>
                                        <p:cTn id="21" dur="2000"/>
                                        <p:tgtEl>
                                          <p:spTgt spid="3">
                                            <p:txEl>
                                              <p:pRg st="7" end="7"/>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
                                            <p:txEl>
                                              <p:pRg st="8" end="8"/>
                                            </p:txEl>
                                          </p:spTgt>
                                        </p:tgtEl>
                                        <p:attrNameLst>
                                          <p:attrName>style.visibility</p:attrName>
                                        </p:attrNameLst>
                                      </p:cBhvr>
                                      <p:to>
                                        <p:strVal val="visible"/>
                                      </p:to>
                                    </p:set>
                                    <p:animEffect transition="in" filter="fade">
                                      <p:cBhvr>
                                        <p:cTn id="24" dur="2000"/>
                                        <p:tgtEl>
                                          <p:spTgt spid="3">
                                            <p:txEl>
                                              <p:pRg st="8" end="8"/>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3">
                                            <p:txEl>
                                              <p:pRg st="9" end="9"/>
                                            </p:txEl>
                                          </p:spTgt>
                                        </p:tgtEl>
                                        <p:attrNameLst>
                                          <p:attrName>style.visibility</p:attrName>
                                        </p:attrNameLst>
                                      </p:cBhvr>
                                      <p:to>
                                        <p:strVal val="visible"/>
                                      </p:to>
                                    </p:set>
                                    <p:animEffect transition="in" filter="fade">
                                      <p:cBhvr>
                                        <p:cTn id="27" dur="20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E:\~Data\4. Personal\book\1. Authors Content\Chapters\Chapter 2 WinForms\Images\F02xx09.bmp"/>
          <p:cNvPicPr>
            <a:picLocks noChangeAspect="1" noChangeArrowheads="1"/>
          </p:cNvPicPr>
          <p:nvPr/>
        </p:nvPicPr>
        <p:blipFill>
          <a:blip r:embed="rId3"/>
          <a:srcRect/>
          <a:stretch>
            <a:fillRect/>
          </a:stretch>
        </p:blipFill>
        <p:spPr bwMode="auto">
          <a:xfrm>
            <a:off x="685800" y="228600"/>
            <a:ext cx="7772400" cy="5881816"/>
          </a:xfrm>
          <a:prstGeom prst="rect">
            <a:avLst/>
          </a:prstGeom>
          <a:noFill/>
        </p:spPr>
      </p:pic>
    </p:spTree>
  </p:cSld>
  <p:clrMapOvr>
    <a:masterClrMapping/>
  </p:clrMapOvr>
  <p:transition advTm="15000">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Form Basics</a:t>
            </a:r>
            <a:endParaRPr lang="en-GB" dirty="0"/>
          </a:p>
        </p:txBody>
      </p:sp>
      <p:sp>
        <p:nvSpPr>
          <p:cNvPr id="3" name="Content Placeholder 2"/>
          <p:cNvSpPr>
            <a:spLocks noGrp="1"/>
          </p:cNvSpPr>
          <p:nvPr>
            <p:ph sz="half" idx="1"/>
          </p:nvPr>
        </p:nvSpPr>
        <p:spPr/>
        <p:txBody>
          <a:bodyPr/>
          <a:lstStyle/>
          <a:p>
            <a:r>
              <a:rPr lang="en-GB" smtClean="0"/>
              <a:t>Startup</a:t>
            </a:r>
          </a:p>
          <a:p>
            <a:r>
              <a:rPr lang="en-GB" smtClean="0"/>
              <a:t>Hiding vs. Closing</a:t>
            </a:r>
          </a:p>
          <a:p>
            <a:r>
              <a:rPr lang="en-GB" smtClean="0"/>
              <a:t>Form Navigation</a:t>
            </a:r>
          </a:p>
          <a:p>
            <a:r>
              <a:rPr lang="en-GB" smtClean="0"/>
              <a:t>Application Termination</a:t>
            </a:r>
          </a:p>
          <a:p>
            <a:pPr lvl="1"/>
            <a:r>
              <a:rPr lang="en-GB" smtClean="0"/>
              <a:t>By User</a:t>
            </a:r>
          </a:p>
          <a:p>
            <a:pPr lvl="1"/>
            <a:r>
              <a:rPr lang="en-GB" smtClean="0"/>
              <a:t>By platform (!)</a:t>
            </a:r>
            <a:endParaRPr lang="en-GB" dirty="0" smtClean="0"/>
          </a:p>
        </p:txBody>
      </p:sp>
      <p:sp>
        <p:nvSpPr>
          <p:cNvPr id="4" name="Content Placeholder 3"/>
          <p:cNvSpPr>
            <a:spLocks noGrp="1"/>
          </p:cNvSpPr>
          <p:nvPr>
            <p:ph sz="half" idx="2"/>
          </p:nvPr>
        </p:nvSpPr>
        <p:spPr/>
        <p:txBody>
          <a:bodyPr/>
          <a:lstStyle/>
          <a:p>
            <a:r>
              <a:rPr lang="en-GB" smtClean="0"/>
              <a:t>Application.Run</a:t>
            </a:r>
          </a:p>
          <a:p>
            <a:r>
              <a:rPr lang="en-GB" smtClean="0"/>
              <a:t>MinimizeBox</a:t>
            </a:r>
          </a:p>
          <a:p>
            <a:r>
              <a:rPr lang="en-GB" smtClean="0"/>
              <a:t>Show vs. ShowDialog</a:t>
            </a:r>
          </a:p>
          <a:p>
            <a:r>
              <a:rPr lang="en-GB" smtClean="0"/>
              <a:t>Remote Process Viewer</a:t>
            </a:r>
          </a:p>
          <a:p>
            <a:r>
              <a:rPr lang="en-GB" smtClean="0"/>
              <a:t>Running Programs List</a:t>
            </a:r>
          </a:p>
          <a:p>
            <a:r>
              <a:rPr lang="en-GB" smtClean="0"/>
              <a:t>MobileDevice.Hibernate</a:t>
            </a:r>
            <a:endParaRPr lang="en-GB" dirty="0" smtClean="0"/>
          </a:p>
        </p:txBody>
      </p:sp>
    </p:spTree>
    <p:custDataLst>
      <p:tags r:id="rId1"/>
    </p:custDataLst>
  </p:cSld>
  <p:clrMapOvr>
    <a:masterClrMapping/>
  </p:clrMapOvr>
  <p:transition advTm="30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Effect transition="in" filter="fade">
                                      <p:cBhvr>
                                        <p:cTn id="11" dur="1000"/>
                                        <p:tgtEl>
                                          <p:spTgt spid="4">
                                            <p:txEl>
                                              <p:pRg st="1" end="1"/>
                                            </p:txEl>
                                          </p:spTgt>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fade">
                                      <p:cBhvr>
                                        <p:cTn id="15" dur="1000"/>
                                        <p:tgtEl>
                                          <p:spTgt spid="4">
                                            <p:txEl>
                                              <p:pRg st="2" end="2"/>
                                            </p:txEl>
                                          </p:spTgt>
                                        </p:tgtEl>
                                      </p:cBhvr>
                                    </p:animEffect>
                                  </p:childTnLst>
                                </p:cTn>
                              </p:par>
                            </p:childTnLst>
                          </p:cTn>
                        </p:par>
                        <p:par>
                          <p:cTn id="16" fill="hold">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Effect transition="in" filter="fade">
                                      <p:cBhvr>
                                        <p:cTn id="19" dur="1000"/>
                                        <p:tgtEl>
                                          <p:spTgt spid="4">
                                            <p:txEl>
                                              <p:pRg st="3" end="3"/>
                                            </p:txEl>
                                          </p:spTgt>
                                        </p:tgtEl>
                                      </p:cBhvr>
                                    </p:animEffect>
                                  </p:childTnLst>
                                </p:cTn>
                              </p:par>
                            </p:childTnLst>
                          </p:cTn>
                        </p:par>
                        <p:par>
                          <p:cTn id="20" fill="hold">
                            <p:stCondLst>
                              <p:cond delay="4000"/>
                            </p:stCondLst>
                            <p:childTnLst>
                              <p:par>
                                <p:cTn id="21" presetID="10" presetClass="entr" presetSubtype="0" fill="hold" grpId="0" nodeType="after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animEffect transition="in" filter="fade">
                                      <p:cBhvr>
                                        <p:cTn id="23" dur="1000"/>
                                        <p:tgtEl>
                                          <p:spTgt spid="4">
                                            <p:txEl>
                                              <p:pRg st="4" end="4"/>
                                            </p:txEl>
                                          </p:spTgt>
                                        </p:tgtEl>
                                      </p:cBhvr>
                                    </p:animEffect>
                                  </p:childTnLst>
                                </p:cTn>
                              </p:par>
                            </p:childTnLst>
                          </p:cTn>
                        </p:par>
                        <p:par>
                          <p:cTn id="24" fill="hold">
                            <p:stCondLst>
                              <p:cond delay="5000"/>
                            </p:stCondLst>
                            <p:childTnLst>
                              <p:par>
                                <p:cTn id="25" presetID="10" presetClass="entr" presetSubtype="0" fill="hold" grpId="0" nodeType="after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animEffect transition="in" filter="fade">
                                      <p:cBhvr>
                                        <p:cTn id="27" dur="10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tags/tag1.xml><?xml version="1.0" encoding="utf-8"?>
<p:tagLst xmlns:a="http://schemas.openxmlformats.org/drawingml/2006/main" xmlns:r="http://schemas.openxmlformats.org/officeDocument/2006/relationships" xmlns:p="http://schemas.openxmlformats.org/presentationml/2006/main">
  <p:tag name="TIMING" val="|67|63.4"/>
</p:tagLst>
</file>

<file path=ppt/tags/tag2.xml><?xml version="1.0" encoding="utf-8"?>
<p:tagLst xmlns:a="http://schemas.openxmlformats.org/drawingml/2006/main" xmlns:r="http://schemas.openxmlformats.org/officeDocument/2006/relationships" xmlns:p="http://schemas.openxmlformats.org/presentationml/2006/main">
  <p:tag name="TIMING" val="|25"/>
</p:tagLst>
</file>

<file path=ppt/tags/tag3.xml><?xml version="1.0" encoding="utf-8"?>
<p:tagLst xmlns:a="http://schemas.openxmlformats.org/drawingml/2006/main" xmlns:r="http://schemas.openxmlformats.org/officeDocument/2006/relationships" xmlns:p="http://schemas.openxmlformats.org/presentationml/2006/main">
  <p:tag name="TIMING" val="|51.6"/>
</p:tagLst>
</file>

<file path=ppt/tags/tag4.xml><?xml version="1.0" encoding="utf-8"?>
<p:tagLst xmlns:a="http://schemas.openxmlformats.org/drawingml/2006/main" xmlns:r="http://schemas.openxmlformats.org/officeDocument/2006/relationships" xmlns:p="http://schemas.openxmlformats.org/presentationml/2006/main">
  <p:tag name="TIMING" val="|87.8|10.9"/>
</p:tagLst>
</file>

<file path=ppt/tags/tag5.xml><?xml version="1.0" encoding="utf-8"?>
<p:tagLst xmlns:a="http://schemas.openxmlformats.org/drawingml/2006/main" xmlns:r="http://schemas.openxmlformats.org/officeDocument/2006/relationships" xmlns:p="http://schemas.openxmlformats.org/presentationml/2006/main">
  <p:tag name="TIMING" val="|12.3|37.8|40.6|13.5|0"/>
</p:tagLst>
</file>

<file path=ppt/tags/tag6.xml><?xml version="1.0" encoding="utf-8"?>
<p:tagLst xmlns:a="http://schemas.openxmlformats.org/drawingml/2006/main" xmlns:r="http://schemas.openxmlformats.org/officeDocument/2006/relationships" xmlns:p="http://schemas.openxmlformats.org/presentationml/2006/main">
  <p:tag name="TIMING" val="|102.3"/>
</p:tagLst>
</file>

<file path=ppt/tags/tag7.xml><?xml version="1.0" encoding="utf-8"?>
<p:tagLst xmlns:a="http://schemas.openxmlformats.org/drawingml/2006/main" xmlns:r="http://schemas.openxmlformats.org/officeDocument/2006/relationships" xmlns:p="http://schemas.openxmlformats.org/presentationml/2006/main">
  <p:tag name="TIMING" val="|17.5|9.5|6.2|14.1|21.4|21.9"/>
</p:tagLst>
</file>

<file path=ppt/theme/theme1.xml><?xml version="1.0" encoding="utf-8"?>
<a:theme xmlns:a="http://schemas.openxmlformats.org/drawingml/2006/main" name="MEDC_template">
  <a:themeElements>
    <a:clrScheme name="MEDC">
      <a:dk1>
        <a:srgbClr val="004C99"/>
      </a:dk1>
      <a:lt1>
        <a:srgbClr val="FFFFFF"/>
      </a:lt1>
      <a:dk2>
        <a:srgbClr val="26357E"/>
      </a:dk2>
      <a:lt2>
        <a:srgbClr val="FF9933"/>
      </a:lt2>
      <a:accent1>
        <a:srgbClr val="FCE4A3"/>
      </a:accent1>
      <a:accent2>
        <a:srgbClr val="6699FF"/>
      </a:accent2>
      <a:accent3>
        <a:srgbClr val="99FF66"/>
      </a:accent3>
      <a:accent4>
        <a:srgbClr val="CC3300"/>
      </a:accent4>
      <a:accent5>
        <a:srgbClr val="FFFF00"/>
      </a:accent5>
      <a:accent6>
        <a:srgbClr val="0066CC"/>
      </a:accent6>
      <a:hlink>
        <a:srgbClr val="A7D9E4"/>
      </a:hlink>
      <a:folHlink>
        <a:srgbClr val="C0C0C0"/>
      </a:folHlink>
    </a:clrScheme>
    <a:fontScheme name="Segoe 2">
      <a:majorFont>
        <a:latin typeface="Segoe"/>
        <a:ea typeface=""/>
        <a:cs typeface=""/>
      </a:majorFont>
      <a:minorFont>
        <a:latin typeface="Segoe"/>
        <a:ea typeface=""/>
        <a:cs typeface=""/>
      </a:minorFont>
    </a:fontScheme>
    <a:fmtScheme name="Urban">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60000" r="100000" b="200000"/>
          </a:path>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spDef>
      <a:spPr bwMode="black">
        <a:gradFill flip="none" rotWithShape="1">
          <a:gsLst>
            <a:gs pos="0">
              <a:schemeClr val="accent2">
                <a:alpha val="24000"/>
              </a:schemeClr>
            </a:gs>
            <a:gs pos="100000">
              <a:srgbClr val="002060">
                <a:alpha val="37000"/>
              </a:srgbClr>
            </a:gs>
          </a:gsLst>
          <a:lin ang="2700000" scaled="1"/>
          <a:tileRect/>
        </a:gradFill>
        <a:ln>
          <a:solidFill>
            <a:srgbClr val="00B0F0"/>
          </a:solidFill>
          <a:headEnd type="none" w="med" len="med"/>
          <a:tailEnd type="none" w="med" len="med"/>
        </a:ln>
        <a:effectLst/>
      </a:spPr>
      <a:bodyPr vert="horz" wrap="square" lIns="109728" tIns="54864" rIns="109728" bIns="54864" numCol="1" rtlCol="0" anchor="ctr" anchorCtr="0" compatLnSpc="1">
        <a:prstTxWarp prst="textNoShape">
          <a:avLst/>
        </a:prstTxWarp>
      </a:bodyPr>
      <a:lstStyle>
        <a:defPPr algn="ctr" defTabSz="1096963">
          <a:defRPr dirty="0" smtClean="0">
            <a:solidFill>
              <a:schemeClr val="tx1"/>
            </a:solidFill>
            <a:latin typeface="Segoe" pitchFamily="34" charset="0"/>
          </a:defRPr>
        </a:defPPr>
      </a:lstStyle>
      <a:style>
        <a:lnRef idx="1">
          <a:schemeClr val="accent1"/>
        </a:lnRef>
        <a:fillRef idx="3">
          <a:schemeClr val="accent1"/>
        </a:fillRef>
        <a:effectRef idx="2">
          <a:schemeClr val="accent1"/>
        </a:effectRef>
        <a:fontRef idx="minor">
          <a:schemeClr val="lt1"/>
        </a:fontRef>
      </a:style>
    </a:spDef>
    <a:lnDef>
      <a:spPr bwMode="auto">
        <a:xfrm>
          <a:off x="0" y="0"/>
          <a:ext cx="1" cy="1"/>
        </a:xfrm>
        <a:custGeom>
          <a:avLst/>
          <a:gdLst/>
          <a:ahLst/>
          <a:cxnLst/>
          <a:rect l="0" t="0" r="0" b="0"/>
          <a:pathLst/>
        </a:cu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12700" cap="flat" cmpd="sng" algn="ctr">
          <a:solidFill>
            <a:schemeClr val="tx1"/>
          </a:solidFill>
          <a:prstDash val="solid"/>
          <a:round/>
          <a:headEnd type="none" w="med" len="med"/>
          <a:tailEnd type="none" w="med" len="med"/>
        </a:ln>
        <a:effectLst/>
      </a:spPr>
      <a:bodyPr vert="horz" wrap="square" lIns="109728" tIns="54864" rIns="109728" bIns="54864" numCol="1" anchor="ctr" anchorCtr="0" compatLnSpc="1">
        <a:prstTxWarp prst="textNoShape">
          <a:avLst/>
        </a:prstTxWarp>
      </a:bodyPr>
      <a:lstStyle>
        <a:defPPr marL="0" marR="0" indent="0" algn="l" defTabSz="1096963" rtl="0" eaLnBrk="1" fontAlgn="base" latinLnBrk="0" hangingPunct="1">
          <a:lnSpc>
            <a:spcPct val="100000"/>
          </a:lnSpc>
          <a:spcBef>
            <a:spcPct val="0"/>
          </a:spcBef>
          <a:spcAft>
            <a:spcPct val="0"/>
          </a:spcAft>
          <a:buClrTx/>
          <a:buSzTx/>
          <a:buFontTx/>
          <a:buNone/>
          <a:tabLst/>
          <a:defRPr kumimoji="0" lang="en-US" sz="2900" b="0" i="0" u="none" strike="noStrike" cap="none" normalizeH="0" baseline="0" smtClean="0">
            <a:solidFill>
              <a:schemeClr val="bg2"/>
            </a:solidFill>
            <a:effectLst/>
            <a:latin typeface="Segoe Semibold" pitchFamily="34" charset="0"/>
          </a:defRPr>
        </a:defPPr>
      </a:lstStyle>
    </a:lnDef>
    <a:txDef>
      <a:spPr>
        <a:noFill/>
      </a:spPr>
      <a:bodyPr wrap="square" rtlCol="0">
        <a:spAutoFit/>
      </a:bodyPr>
      <a:lstStyle>
        <a:defPPr>
          <a:defRPr sz="2800" dirty="0" err="1" smtClean="0">
            <a:solidFill>
              <a:schemeClr val="tx1"/>
            </a:solidFill>
            <a:latin typeface="Segoe" pitchFamily="34" charset="0"/>
          </a:defRPr>
        </a:defPPr>
      </a:lstStyle>
    </a:txDef>
  </a:objectDefaults>
  <a:extraClrSchemeLst>
    <a:extraClrScheme>
      <a:clrScheme name="Business Value launch template 1">
        <a:dk1>
          <a:srgbClr val="000000"/>
        </a:dk1>
        <a:lt1>
          <a:srgbClr val="FFFFFF"/>
        </a:lt1>
        <a:dk2>
          <a:srgbClr val="EF7E39"/>
        </a:dk2>
        <a:lt2>
          <a:srgbClr val="FFFFFF"/>
        </a:lt2>
        <a:accent1>
          <a:srgbClr val="000000"/>
        </a:accent1>
        <a:accent2>
          <a:srgbClr val="54C71B"/>
        </a:accent2>
        <a:accent3>
          <a:srgbClr val="F6C0AE"/>
        </a:accent3>
        <a:accent4>
          <a:srgbClr val="DADADA"/>
        </a:accent4>
        <a:accent5>
          <a:srgbClr val="AAAAAA"/>
        </a:accent5>
        <a:accent6>
          <a:srgbClr val="4BB417"/>
        </a:accent6>
        <a:hlink>
          <a:srgbClr val="FBE019"/>
        </a:hlink>
        <a:folHlink>
          <a:srgbClr val="3D78EF"/>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MEDC_Slide_Template</Template>
  <TotalTime>0</TotalTime>
  <Words>1477</Words>
  <Application>Microsoft Office PowerPoint</Application>
  <PresentationFormat>On-screen Show (4:3)</PresentationFormat>
  <Paragraphs>238</Paragraphs>
  <Slides>29</Slides>
  <Notes>29</Notes>
  <HiddenSlides>0</HiddenSlides>
  <MMClips>0</MMClips>
  <ScaleCrop>false</ScaleCrop>
  <HeadingPairs>
    <vt:vector size="4" baseType="variant">
      <vt:variant>
        <vt:lpstr>Theme</vt:lpstr>
      </vt:variant>
      <vt:variant>
        <vt:i4>1</vt:i4>
      </vt:variant>
      <vt:variant>
        <vt:lpstr>Slide Titles</vt:lpstr>
      </vt:variant>
      <vt:variant>
        <vt:i4>29</vt:i4>
      </vt:variant>
    </vt:vector>
  </HeadingPairs>
  <TitlesOfParts>
    <vt:vector size="30" baseType="lpstr">
      <vt:lpstr>MEDC_template</vt:lpstr>
      <vt:lpstr>APP203 Mobile Windows Forms Apps Tips, tricks and guidelines</vt:lpstr>
      <vt:lpstr>Are You In The Wrong Session?</vt:lpstr>
      <vt:lpstr>Mobile UI Challenges</vt:lpstr>
      <vt:lpstr>AGENDA</vt:lpstr>
      <vt:lpstr>Screen Layout</vt:lpstr>
      <vt:lpstr>Slide 6</vt:lpstr>
      <vt:lpstr>Screen to Form</vt:lpstr>
      <vt:lpstr>Slide 8</vt:lpstr>
      <vt:lpstr>Form Basics</vt:lpstr>
      <vt:lpstr>Form Basics</vt:lpstr>
      <vt:lpstr>Screen-Aware</vt:lpstr>
      <vt:lpstr>Slide 12</vt:lpstr>
      <vt:lpstr>Adapt to different Screens</vt:lpstr>
      <vt:lpstr>Handling Input</vt:lpstr>
      <vt:lpstr>The SIP and others</vt:lpstr>
      <vt:lpstr>Learn from Smartphone Model</vt:lpstr>
      <vt:lpstr>Device Controls</vt:lpstr>
      <vt:lpstr>Single-Handed Operation</vt:lpstr>
      <vt:lpstr>One Handed</vt:lpstr>
      <vt:lpstr>Write Your Own Controls</vt:lpstr>
      <vt:lpstr>Own Controls</vt:lpstr>
      <vt:lpstr>Threading and Forms</vt:lpstr>
      <vt:lpstr>Slide 23</vt:lpstr>
      <vt:lpstr>P/Invoke</vt:lpstr>
      <vt:lpstr>Adding missing members</vt:lpstr>
      <vt:lpstr>Summary</vt:lpstr>
      <vt:lpstr>Resources</vt:lpstr>
      <vt:lpstr>Slide 28</vt:lpstr>
      <vt:lpstr>Slide 29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dc:description/>
  <cp:lastModifiedBy/>
  <cp:revision>1</cp:revision>
  <dcterms:created xsi:type="dcterms:W3CDTF">2007-06-21T15:02:28Z</dcterms:created>
  <dcterms:modified xsi:type="dcterms:W3CDTF">2007-06-25T15:55:51Z</dcterms:modified>
</cp:coreProperties>
</file>