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39"/>
  </p:notesMasterIdLst>
  <p:handoutMasterIdLst>
    <p:handoutMasterId r:id="rId40"/>
  </p:handoutMasterIdLst>
  <p:sldIdLst>
    <p:sldId id="352" r:id="rId2"/>
    <p:sldId id="355" r:id="rId3"/>
    <p:sldId id="351" r:id="rId4"/>
    <p:sldId id="260" r:id="rId5"/>
    <p:sldId id="317" r:id="rId6"/>
    <p:sldId id="318" r:id="rId7"/>
    <p:sldId id="320" r:id="rId8"/>
    <p:sldId id="321" r:id="rId9"/>
    <p:sldId id="322" r:id="rId10"/>
    <p:sldId id="323" r:id="rId11"/>
    <p:sldId id="324" r:id="rId12"/>
    <p:sldId id="325" r:id="rId13"/>
    <p:sldId id="326" r:id="rId14"/>
    <p:sldId id="348" r:id="rId15"/>
    <p:sldId id="327" r:id="rId16"/>
    <p:sldId id="350" r:id="rId17"/>
    <p:sldId id="349" r:id="rId18"/>
    <p:sldId id="329" r:id="rId19"/>
    <p:sldId id="354" r:id="rId20"/>
    <p:sldId id="343" r:id="rId21"/>
    <p:sldId id="344" r:id="rId22"/>
    <p:sldId id="346" r:id="rId23"/>
    <p:sldId id="353" r:id="rId24"/>
    <p:sldId id="330" r:id="rId25"/>
    <p:sldId id="331" r:id="rId26"/>
    <p:sldId id="332" r:id="rId27"/>
    <p:sldId id="333" r:id="rId28"/>
    <p:sldId id="334" r:id="rId29"/>
    <p:sldId id="347" r:id="rId30"/>
    <p:sldId id="335" r:id="rId31"/>
    <p:sldId id="340" r:id="rId32"/>
    <p:sldId id="341" r:id="rId33"/>
    <p:sldId id="342" r:id="rId34"/>
    <p:sldId id="356" r:id="rId35"/>
    <p:sldId id="337" r:id="rId36"/>
    <p:sldId id="339" r:id="rId37"/>
    <p:sldId id="281" r:id="rId3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2B486"/>
    <a:srgbClr val="F4C19A"/>
    <a:srgbClr val="F6C9A8"/>
    <a:srgbClr val="ED9655"/>
    <a:srgbClr val="EA883E"/>
    <a:srgbClr val="F0A770"/>
    <a:srgbClr val="99C8DF"/>
    <a:srgbClr val="A2CDE2"/>
    <a:srgbClr val="9BCFE9"/>
    <a:srgbClr val="B0D9EE"/>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0802" autoAdjust="0"/>
  </p:normalViewPr>
  <p:slideViewPr>
    <p:cSldViewPr snapToGrid="0">
      <p:cViewPr varScale="1">
        <p:scale>
          <a:sx n="93" d="100"/>
          <a:sy n="93" d="100"/>
        </p:scale>
        <p:origin x="-1402" y="-58"/>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100" d="100"/>
        <a:sy n="100" d="100"/>
      </p:scale>
      <p:origin x="0" y="178"/>
    </p:cViewPr>
  </p:sorterViewPr>
  <p:notesViewPr>
    <p:cSldViewPr snapToGrid="0" showGuides="1">
      <p:cViewPr varScale="1">
        <p:scale>
          <a:sx n="80" d="100"/>
          <a:sy n="80" d="100"/>
        </p:scale>
        <p:origin x="-13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9FBFB-5F17-48EF-861F-C1D35B9517CB}" type="doc">
      <dgm:prSet loTypeId="urn:microsoft.com/office/officeart/2005/8/layout/chevron1" loCatId="process" qsTypeId="urn:microsoft.com/office/officeart/2005/8/quickstyle/simple5" qsCatId="simple" csTypeId="urn:microsoft.com/office/officeart/2005/8/colors/accent1_3" csCatId="accent1" phldr="1"/>
      <dgm:spPr/>
    </dgm:pt>
    <dgm:pt modelId="{DF33795E-F6A9-4AED-96CE-70BE1C39245B}">
      <dgm:prSet phldrT="[Text]" custT="1"/>
      <dgm:spPr>
        <a:solidFill>
          <a:srgbClr val="FF9696"/>
        </a:solidFill>
      </dgm:spPr>
      <dgm:t>
        <a:bodyPr/>
        <a:lstStyle/>
        <a:p>
          <a:r>
            <a:rPr lang="en-US" sz="1800" b="1" dirty="0" smtClean="0"/>
            <a:t>Limited</a:t>
          </a:r>
          <a:endParaRPr lang="en-US" sz="1800" b="1" dirty="0"/>
        </a:p>
      </dgm:t>
    </dgm:pt>
    <dgm:pt modelId="{21D01F78-0A62-40E6-BA49-6602EC02090E}" type="parTrans" cxnId="{5C4B3083-5344-49A9-AEC1-3AE7C15D02BE}">
      <dgm:prSet/>
      <dgm:spPr/>
      <dgm:t>
        <a:bodyPr/>
        <a:lstStyle/>
        <a:p>
          <a:endParaRPr lang="en-US"/>
        </a:p>
      </dgm:t>
    </dgm:pt>
    <dgm:pt modelId="{4CCF5D59-392F-49DD-B627-4B560759D6E2}" type="sibTrans" cxnId="{5C4B3083-5344-49A9-AEC1-3AE7C15D02BE}">
      <dgm:prSet/>
      <dgm:spPr/>
      <dgm:t>
        <a:bodyPr/>
        <a:lstStyle/>
        <a:p>
          <a:endParaRPr lang="en-US"/>
        </a:p>
      </dgm:t>
    </dgm:pt>
    <dgm:pt modelId="{37918774-489E-44A1-BDA5-81247222066D}">
      <dgm:prSet phldrT="[Text]" custT="1"/>
      <dgm:spPr>
        <a:solidFill>
          <a:srgbClr val="FF0000"/>
        </a:solidFill>
      </dgm:spPr>
      <dgm:t>
        <a:bodyPr/>
        <a:lstStyle/>
        <a:p>
          <a:r>
            <a:rPr lang="en-US" sz="1400" b="1" dirty="0" smtClean="0"/>
            <a:t>Advanced</a:t>
          </a:r>
          <a:endParaRPr lang="en-US" sz="1400" b="1" dirty="0"/>
        </a:p>
      </dgm:t>
    </dgm:pt>
    <dgm:pt modelId="{689B5913-FF11-4633-9440-5707B8118B67}" type="parTrans" cxnId="{33E399B2-0B94-452F-BF55-36391B7F428A}">
      <dgm:prSet/>
      <dgm:spPr/>
      <dgm:t>
        <a:bodyPr/>
        <a:lstStyle/>
        <a:p>
          <a:endParaRPr lang="en-US"/>
        </a:p>
      </dgm:t>
    </dgm:pt>
    <dgm:pt modelId="{F40BBA80-F288-4B4E-833D-18336F78F5BB}" type="sibTrans" cxnId="{33E399B2-0B94-452F-BF55-36391B7F428A}">
      <dgm:prSet/>
      <dgm:spPr/>
      <dgm:t>
        <a:bodyPr/>
        <a:lstStyle/>
        <a:p>
          <a:endParaRPr lang="en-US"/>
        </a:p>
      </dgm:t>
    </dgm:pt>
    <dgm:pt modelId="{7A60E0F3-DA0B-4A89-B885-1F600EF48B16}">
      <dgm:prSet phldrT="[Text]" custT="1"/>
      <dgm:spPr>
        <a:solidFill>
          <a:srgbClr val="FF7878"/>
        </a:solidFill>
      </dgm:spPr>
      <dgm:t>
        <a:bodyPr/>
        <a:lstStyle/>
        <a:p>
          <a:endParaRPr lang="en-US" sz="1800" b="1" dirty="0"/>
        </a:p>
      </dgm:t>
    </dgm:pt>
    <dgm:pt modelId="{B8AC9DEC-3ABD-4C3A-9276-BB510D6C183F}" type="parTrans" cxnId="{C02291E8-964A-4B2C-8E0F-8D1D4F0E8D01}">
      <dgm:prSet/>
      <dgm:spPr/>
      <dgm:t>
        <a:bodyPr/>
        <a:lstStyle/>
        <a:p>
          <a:endParaRPr lang="en-US"/>
        </a:p>
      </dgm:t>
    </dgm:pt>
    <dgm:pt modelId="{E0C56C0F-70D6-448C-962B-18A2B85B3641}" type="sibTrans" cxnId="{C02291E8-964A-4B2C-8E0F-8D1D4F0E8D01}">
      <dgm:prSet/>
      <dgm:spPr/>
      <dgm:t>
        <a:bodyPr/>
        <a:lstStyle/>
        <a:p>
          <a:endParaRPr lang="en-US"/>
        </a:p>
      </dgm:t>
    </dgm:pt>
    <dgm:pt modelId="{77A90C2C-E797-4F46-9C4A-F150F0EF99E7}">
      <dgm:prSet phldrT="[Text]" custT="1"/>
      <dgm:spPr>
        <a:solidFill>
          <a:srgbClr val="FF5A5A"/>
        </a:solidFill>
      </dgm:spPr>
      <dgm:t>
        <a:bodyPr/>
        <a:lstStyle/>
        <a:p>
          <a:endParaRPr lang="en-US" sz="1800" b="1" dirty="0"/>
        </a:p>
      </dgm:t>
    </dgm:pt>
    <dgm:pt modelId="{4012976C-B1EF-488E-96E7-088547121BC3}" type="parTrans" cxnId="{D6ACD5C4-73B4-42F6-B9B8-09AE526E0F4E}">
      <dgm:prSet/>
      <dgm:spPr/>
      <dgm:t>
        <a:bodyPr/>
        <a:lstStyle/>
        <a:p>
          <a:endParaRPr lang="en-US"/>
        </a:p>
      </dgm:t>
    </dgm:pt>
    <dgm:pt modelId="{6B9907CF-10F5-4583-AF9B-572B4A6AC2F9}" type="sibTrans" cxnId="{D6ACD5C4-73B4-42F6-B9B8-09AE526E0F4E}">
      <dgm:prSet/>
      <dgm:spPr/>
      <dgm:t>
        <a:bodyPr/>
        <a:lstStyle/>
        <a:p>
          <a:endParaRPr lang="en-US"/>
        </a:p>
      </dgm:t>
    </dgm:pt>
    <dgm:pt modelId="{7EBDCB51-DFC4-40D8-AC4E-15063412A144}">
      <dgm:prSet phldrT="[Text]" custT="1"/>
      <dgm:spPr>
        <a:solidFill>
          <a:srgbClr val="FF1E1E"/>
        </a:solidFill>
      </dgm:spPr>
      <dgm:t>
        <a:bodyPr/>
        <a:lstStyle/>
        <a:p>
          <a:endParaRPr lang="en-US" sz="1800" b="1" dirty="0"/>
        </a:p>
      </dgm:t>
    </dgm:pt>
    <dgm:pt modelId="{FC2C9085-04D5-44C1-B4AA-84B94C4928BB}" type="parTrans" cxnId="{24495E87-A079-44C8-9F99-1252D78E1635}">
      <dgm:prSet/>
      <dgm:spPr/>
      <dgm:t>
        <a:bodyPr/>
        <a:lstStyle/>
        <a:p>
          <a:endParaRPr lang="en-US"/>
        </a:p>
      </dgm:t>
    </dgm:pt>
    <dgm:pt modelId="{391D67E7-94C5-4AF6-B500-4BF2AFECB7A0}" type="sibTrans" cxnId="{24495E87-A079-44C8-9F99-1252D78E1635}">
      <dgm:prSet/>
      <dgm:spPr/>
      <dgm:t>
        <a:bodyPr/>
        <a:lstStyle/>
        <a:p>
          <a:endParaRPr lang="en-US"/>
        </a:p>
      </dgm:t>
    </dgm:pt>
    <dgm:pt modelId="{2FC161EA-1273-42F8-B3A3-8A97D71DEFF3}">
      <dgm:prSet phldrT="[Text]" custT="1"/>
      <dgm:spPr>
        <a:solidFill>
          <a:srgbClr val="FF3C3C"/>
        </a:solidFill>
      </dgm:spPr>
      <dgm:t>
        <a:bodyPr/>
        <a:lstStyle/>
        <a:p>
          <a:endParaRPr lang="en-US" sz="1800" b="1" dirty="0"/>
        </a:p>
      </dgm:t>
    </dgm:pt>
    <dgm:pt modelId="{113B2D6E-4E47-4597-B631-7EE9B5B1B8D6}" type="parTrans" cxnId="{76FA5B8A-184C-422B-B448-241159172931}">
      <dgm:prSet/>
      <dgm:spPr/>
      <dgm:t>
        <a:bodyPr/>
        <a:lstStyle/>
        <a:p>
          <a:endParaRPr lang="en-US"/>
        </a:p>
      </dgm:t>
    </dgm:pt>
    <dgm:pt modelId="{4C63A8D5-2F1C-4AD4-BB17-3D973ED222B8}" type="sibTrans" cxnId="{76FA5B8A-184C-422B-B448-241159172931}">
      <dgm:prSet/>
      <dgm:spPr/>
      <dgm:t>
        <a:bodyPr/>
        <a:lstStyle/>
        <a:p>
          <a:endParaRPr lang="en-US"/>
        </a:p>
      </dgm:t>
    </dgm:pt>
    <dgm:pt modelId="{BC2507C8-C821-4785-B61E-3233A04968E6}">
      <dgm:prSet phldrT="[Text]" custT="1"/>
      <dgm:spPr>
        <a:solidFill>
          <a:srgbClr val="FF5A5A"/>
        </a:solidFill>
      </dgm:spPr>
      <dgm:t>
        <a:bodyPr/>
        <a:lstStyle/>
        <a:p>
          <a:endParaRPr lang="en-US" sz="1800" b="1" dirty="0"/>
        </a:p>
      </dgm:t>
    </dgm:pt>
    <dgm:pt modelId="{B4968958-C133-469D-BD23-4D63D86E234A}" type="parTrans" cxnId="{5A5C0E43-3DB9-47CC-95C1-2E1CC3B89FF5}">
      <dgm:prSet/>
      <dgm:spPr/>
      <dgm:t>
        <a:bodyPr/>
        <a:lstStyle/>
        <a:p>
          <a:endParaRPr lang="en-US"/>
        </a:p>
      </dgm:t>
    </dgm:pt>
    <dgm:pt modelId="{74B27F67-94A3-45BD-B48A-DC515E905C80}" type="sibTrans" cxnId="{5A5C0E43-3DB9-47CC-95C1-2E1CC3B89FF5}">
      <dgm:prSet/>
      <dgm:spPr/>
      <dgm:t>
        <a:bodyPr/>
        <a:lstStyle/>
        <a:p>
          <a:endParaRPr lang="en-US"/>
        </a:p>
      </dgm:t>
    </dgm:pt>
    <dgm:pt modelId="{7BB454CC-8B5E-49B2-BA88-E27E2828291F}" type="pres">
      <dgm:prSet presAssocID="{98E9FBFB-5F17-48EF-861F-C1D35B9517CB}" presName="Name0" presStyleCnt="0">
        <dgm:presLayoutVars>
          <dgm:dir/>
          <dgm:animLvl val="lvl"/>
          <dgm:resizeHandles val="exact"/>
        </dgm:presLayoutVars>
      </dgm:prSet>
      <dgm:spPr/>
    </dgm:pt>
    <dgm:pt modelId="{CD785139-07BB-4991-94B5-52281BDFACE7}" type="pres">
      <dgm:prSet presAssocID="{DF33795E-F6A9-4AED-96CE-70BE1C39245B}" presName="parTxOnly" presStyleLbl="node1" presStyleIdx="0" presStyleCnt="7" custScaleX="116239">
        <dgm:presLayoutVars>
          <dgm:chMax val="0"/>
          <dgm:chPref val="0"/>
          <dgm:bulletEnabled val="1"/>
        </dgm:presLayoutVars>
      </dgm:prSet>
      <dgm:spPr/>
      <dgm:t>
        <a:bodyPr/>
        <a:lstStyle/>
        <a:p>
          <a:endParaRPr lang="en-US"/>
        </a:p>
      </dgm:t>
    </dgm:pt>
    <dgm:pt modelId="{089F28E5-2705-4EDA-A883-E925087A7013}" type="pres">
      <dgm:prSet presAssocID="{4CCF5D59-392F-49DD-B627-4B560759D6E2}" presName="parTxOnlySpace" presStyleCnt="0"/>
      <dgm:spPr/>
    </dgm:pt>
    <dgm:pt modelId="{6E626F24-4401-4CC2-B275-1B96794797F5}" type="pres">
      <dgm:prSet presAssocID="{7A60E0F3-DA0B-4A89-B885-1F600EF48B16}" presName="parTxOnly" presStyleLbl="node1" presStyleIdx="1" presStyleCnt="7">
        <dgm:presLayoutVars>
          <dgm:chMax val="0"/>
          <dgm:chPref val="0"/>
          <dgm:bulletEnabled val="1"/>
        </dgm:presLayoutVars>
      </dgm:prSet>
      <dgm:spPr/>
      <dgm:t>
        <a:bodyPr/>
        <a:lstStyle/>
        <a:p>
          <a:endParaRPr lang="en-US"/>
        </a:p>
      </dgm:t>
    </dgm:pt>
    <dgm:pt modelId="{61EBC025-A7B0-40F0-A024-CC7983950EC8}" type="pres">
      <dgm:prSet presAssocID="{E0C56C0F-70D6-448C-962B-18A2B85B3641}" presName="parTxOnlySpace" presStyleCnt="0"/>
      <dgm:spPr/>
    </dgm:pt>
    <dgm:pt modelId="{F835FF8A-76DF-4B06-8179-0D6A65D95B48}" type="pres">
      <dgm:prSet presAssocID="{BC2507C8-C821-4785-B61E-3233A04968E6}" presName="parTxOnly" presStyleLbl="node1" presStyleIdx="2" presStyleCnt="7">
        <dgm:presLayoutVars>
          <dgm:chMax val="0"/>
          <dgm:chPref val="0"/>
          <dgm:bulletEnabled val="1"/>
        </dgm:presLayoutVars>
      </dgm:prSet>
      <dgm:spPr/>
      <dgm:t>
        <a:bodyPr/>
        <a:lstStyle/>
        <a:p>
          <a:endParaRPr lang="en-US"/>
        </a:p>
      </dgm:t>
    </dgm:pt>
    <dgm:pt modelId="{580E3990-FCAB-4A84-A19F-6DBEF9E673E4}" type="pres">
      <dgm:prSet presAssocID="{74B27F67-94A3-45BD-B48A-DC515E905C80}" presName="parTxOnlySpace" presStyleCnt="0"/>
      <dgm:spPr/>
    </dgm:pt>
    <dgm:pt modelId="{7C3A0F82-8E55-4776-9FD0-C68F21F282AF}" type="pres">
      <dgm:prSet presAssocID="{77A90C2C-E797-4F46-9C4A-F150F0EF99E7}" presName="parTxOnly" presStyleLbl="node1" presStyleIdx="3" presStyleCnt="7">
        <dgm:presLayoutVars>
          <dgm:chMax val="0"/>
          <dgm:chPref val="0"/>
          <dgm:bulletEnabled val="1"/>
        </dgm:presLayoutVars>
      </dgm:prSet>
      <dgm:spPr/>
      <dgm:t>
        <a:bodyPr/>
        <a:lstStyle/>
        <a:p>
          <a:endParaRPr lang="en-US"/>
        </a:p>
      </dgm:t>
    </dgm:pt>
    <dgm:pt modelId="{5DE1FF51-6399-488A-9449-7E7660BC61D3}" type="pres">
      <dgm:prSet presAssocID="{6B9907CF-10F5-4583-AF9B-572B4A6AC2F9}" presName="parTxOnlySpace" presStyleCnt="0"/>
      <dgm:spPr/>
    </dgm:pt>
    <dgm:pt modelId="{E48244A0-A5BD-41D6-85D5-04453D77FD51}" type="pres">
      <dgm:prSet presAssocID="{2FC161EA-1273-42F8-B3A3-8A97D71DEFF3}" presName="parTxOnly" presStyleLbl="node1" presStyleIdx="4" presStyleCnt="7">
        <dgm:presLayoutVars>
          <dgm:chMax val="0"/>
          <dgm:chPref val="0"/>
          <dgm:bulletEnabled val="1"/>
        </dgm:presLayoutVars>
      </dgm:prSet>
      <dgm:spPr/>
      <dgm:t>
        <a:bodyPr/>
        <a:lstStyle/>
        <a:p>
          <a:endParaRPr lang="en-US"/>
        </a:p>
      </dgm:t>
    </dgm:pt>
    <dgm:pt modelId="{6684FFE2-6DF9-4423-9731-E2934EBD0EF0}" type="pres">
      <dgm:prSet presAssocID="{4C63A8D5-2F1C-4AD4-BB17-3D973ED222B8}" presName="parTxOnlySpace" presStyleCnt="0"/>
      <dgm:spPr/>
    </dgm:pt>
    <dgm:pt modelId="{0411ADDF-5D1C-4A27-81BF-50EE0E3B63DD}" type="pres">
      <dgm:prSet presAssocID="{7EBDCB51-DFC4-40D8-AC4E-15063412A144}" presName="parTxOnly" presStyleLbl="node1" presStyleIdx="5" presStyleCnt="7">
        <dgm:presLayoutVars>
          <dgm:chMax val="0"/>
          <dgm:chPref val="0"/>
          <dgm:bulletEnabled val="1"/>
        </dgm:presLayoutVars>
      </dgm:prSet>
      <dgm:spPr/>
      <dgm:t>
        <a:bodyPr/>
        <a:lstStyle/>
        <a:p>
          <a:endParaRPr lang="en-US"/>
        </a:p>
      </dgm:t>
    </dgm:pt>
    <dgm:pt modelId="{86585928-CB65-4704-AD19-5E48BB16F5E8}" type="pres">
      <dgm:prSet presAssocID="{391D67E7-94C5-4AF6-B500-4BF2AFECB7A0}" presName="parTxOnlySpace" presStyleCnt="0"/>
      <dgm:spPr/>
    </dgm:pt>
    <dgm:pt modelId="{9F013F1D-DA3A-4DA1-8443-8B3E72FD4AC5}" type="pres">
      <dgm:prSet presAssocID="{37918774-489E-44A1-BDA5-81247222066D}" presName="parTxOnly" presStyleLbl="node1" presStyleIdx="6" presStyleCnt="7" custScaleX="122764">
        <dgm:presLayoutVars>
          <dgm:chMax val="0"/>
          <dgm:chPref val="0"/>
          <dgm:bulletEnabled val="1"/>
        </dgm:presLayoutVars>
      </dgm:prSet>
      <dgm:spPr/>
      <dgm:t>
        <a:bodyPr/>
        <a:lstStyle/>
        <a:p>
          <a:endParaRPr lang="en-US"/>
        </a:p>
      </dgm:t>
    </dgm:pt>
  </dgm:ptLst>
  <dgm:cxnLst>
    <dgm:cxn modelId="{33E399B2-0B94-452F-BF55-36391B7F428A}" srcId="{98E9FBFB-5F17-48EF-861F-C1D35B9517CB}" destId="{37918774-489E-44A1-BDA5-81247222066D}" srcOrd="6" destOrd="0" parTransId="{689B5913-FF11-4633-9440-5707B8118B67}" sibTransId="{F40BBA80-F288-4B4E-833D-18336F78F5BB}"/>
    <dgm:cxn modelId="{24495E87-A079-44C8-9F99-1252D78E1635}" srcId="{98E9FBFB-5F17-48EF-861F-C1D35B9517CB}" destId="{7EBDCB51-DFC4-40D8-AC4E-15063412A144}" srcOrd="5" destOrd="0" parTransId="{FC2C9085-04D5-44C1-B4AA-84B94C4928BB}" sibTransId="{391D67E7-94C5-4AF6-B500-4BF2AFECB7A0}"/>
    <dgm:cxn modelId="{76FA5B8A-184C-422B-B448-241159172931}" srcId="{98E9FBFB-5F17-48EF-861F-C1D35B9517CB}" destId="{2FC161EA-1273-42F8-B3A3-8A97D71DEFF3}" srcOrd="4" destOrd="0" parTransId="{113B2D6E-4E47-4597-B631-7EE9B5B1B8D6}" sibTransId="{4C63A8D5-2F1C-4AD4-BB17-3D973ED222B8}"/>
    <dgm:cxn modelId="{2782A1C5-6EDE-4EA9-8F5A-78A49B400865}" type="presOf" srcId="{37918774-489E-44A1-BDA5-81247222066D}" destId="{9F013F1D-DA3A-4DA1-8443-8B3E72FD4AC5}" srcOrd="0" destOrd="0" presId="urn:microsoft.com/office/officeart/2005/8/layout/chevron1"/>
    <dgm:cxn modelId="{5A5C0E43-3DB9-47CC-95C1-2E1CC3B89FF5}" srcId="{98E9FBFB-5F17-48EF-861F-C1D35B9517CB}" destId="{BC2507C8-C821-4785-B61E-3233A04968E6}" srcOrd="2" destOrd="0" parTransId="{B4968958-C133-469D-BD23-4D63D86E234A}" sibTransId="{74B27F67-94A3-45BD-B48A-DC515E905C80}"/>
    <dgm:cxn modelId="{326A85AD-C367-4A81-B190-DAD4CE1790D8}" type="presOf" srcId="{BC2507C8-C821-4785-B61E-3233A04968E6}" destId="{F835FF8A-76DF-4B06-8179-0D6A65D95B48}" srcOrd="0" destOrd="0" presId="urn:microsoft.com/office/officeart/2005/8/layout/chevron1"/>
    <dgm:cxn modelId="{443AAC71-A675-42F8-BA97-378898425109}" type="presOf" srcId="{7A60E0F3-DA0B-4A89-B885-1F600EF48B16}" destId="{6E626F24-4401-4CC2-B275-1B96794797F5}" srcOrd="0" destOrd="0" presId="urn:microsoft.com/office/officeart/2005/8/layout/chevron1"/>
    <dgm:cxn modelId="{5C4B3083-5344-49A9-AEC1-3AE7C15D02BE}" srcId="{98E9FBFB-5F17-48EF-861F-C1D35B9517CB}" destId="{DF33795E-F6A9-4AED-96CE-70BE1C39245B}" srcOrd="0" destOrd="0" parTransId="{21D01F78-0A62-40E6-BA49-6602EC02090E}" sibTransId="{4CCF5D59-392F-49DD-B627-4B560759D6E2}"/>
    <dgm:cxn modelId="{D6ACD5C4-73B4-42F6-B9B8-09AE526E0F4E}" srcId="{98E9FBFB-5F17-48EF-861F-C1D35B9517CB}" destId="{77A90C2C-E797-4F46-9C4A-F150F0EF99E7}" srcOrd="3" destOrd="0" parTransId="{4012976C-B1EF-488E-96E7-088547121BC3}" sibTransId="{6B9907CF-10F5-4583-AF9B-572B4A6AC2F9}"/>
    <dgm:cxn modelId="{72FA2C23-19E8-4B9F-A6E8-A806FF412B0A}" type="presOf" srcId="{DF33795E-F6A9-4AED-96CE-70BE1C39245B}" destId="{CD785139-07BB-4991-94B5-52281BDFACE7}" srcOrd="0" destOrd="0" presId="urn:microsoft.com/office/officeart/2005/8/layout/chevron1"/>
    <dgm:cxn modelId="{5B1AA479-A120-4902-90D3-F105EA29C330}" type="presOf" srcId="{77A90C2C-E797-4F46-9C4A-F150F0EF99E7}" destId="{7C3A0F82-8E55-4776-9FD0-C68F21F282AF}" srcOrd="0" destOrd="0" presId="urn:microsoft.com/office/officeart/2005/8/layout/chevron1"/>
    <dgm:cxn modelId="{C02291E8-964A-4B2C-8E0F-8D1D4F0E8D01}" srcId="{98E9FBFB-5F17-48EF-861F-C1D35B9517CB}" destId="{7A60E0F3-DA0B-4A89-B885-1F600EF48B16}" srcOrd="1" destOrd="0" parTransId="{B8AC9DEC-3ABD-4C3A-9276-BB510D6C183F}" sibTransId="{E0C56C0F-70D6-448C-962B-18A2B85B3641}"/>
    <dgm:cxn modelId="{D24C23CF-E96B-4C9E-85B2-F79ED81621B9}" type="presOf" srcId="{7EBDCB51-DFC4-40D8-AC4E-15063412A144}" destId="{0411ADDF-5D1C-4A27-81BF-50EE0E3B63DD}" srcOrd="0" destOrd="0" presId="urn:microsoft.com/office/officeart/2005/8/layout/chevron1"/>
    <dgm:cxn modelId="{7A5E4866-C9CB-4628-85F8-F4DEFDBFF693}" type="presOf" srcId="{2FC161EA-1273-42F8-B3A3-8A97D71DEFF3}" destId="{E48244A0-A5BD-41D6-85D5-04453D77FD51}" srcOrd="0" destOrd="0" presId="urn:microsoft.com/office/officeart/2005/8/layout/chevron1"/>
    <dgm:cxn modelId="{1D23B5D3-386A-46BF-8B2D-EAB902BF62D1}" type="presOf" srcId="{98E9FBFB-5F17-48EF-861F-C1D35B9517CB}" destId="{7BB454CC-8B5E-49B2-BA88-E27E2828291F}" srcOrd="0" destOrd="0" presId="urn:microsoft.com/office/officeart/2005/8/layout/chevron1"/>
    <dgm:cxn modelId="{08DE28F5-C2EF-4A82-9759-050BBF61FAFA}" type="presParOf" srcId="{7BB454CC-8B5E-49B2-BA88-E27E2828291F}" destId="{CD785139-07BB-4991-94B5-52281BDFACE7}" srcOrd="0" destOrd="0" presId="urn:microsoft.com/office/officeart/2005/8/layout/chevron1"/>
    <dgm:cxn modelId="{6B55838A-6188-4AD3-A301-2807CAB3C5C2}" type="presParOf" srcId="{7BB454CC-8B5E-49B2-BA88-E27E2828291F}" destId="{089F28E5-2705-4EDA-A883-E925087A7013}" srcOrd="1" destOrd="0" presId="urn:microsoft.com/office/officeart/2005/8/layout/chevron1"/>
    <dgm:cxn modelId="{9524C871-7F42-4A73-95AF-BF60285A8F48}" type="presParOf" srcId="{7BB454CC-8B5E-49B2-BA88-E27E2828291F}" destId="{6E626F24-4401-4CC2-B275-1B96794797F5}" srcOrd="2" destOrd="0" presId="urn:microsoft.com/office/officeart/2005/8/layout/chevron1"/>
    <dgm:cxn modelId="{ADB5EC8D-2453-40AF-8D06-F096DEA35C14}" type="presParOf" srcId="{7BB454CC-8B5E-49B2-BA88-E27E2828291F}" destId="{61EBC025-A7B0-40F0-A024-CC7983950EC8}" srcOrd="3" destOrd="0" presId="urn:microsoft.com/office/officeart/2005/8/layout/chevron1"/>
    <dgm:cxn modelId="{C72F41E8-16AC-459C-ABD0-1E0BD0EC6F6C}" type="presParOf" srcId="{7BB454CC-8B5E-49B2-BA88-E27E2828291F}" destId="{F835FF8A-76DF-4B06-8179-0D6A65D95B48}" srcOrd="4" destOrd="0" presId="urn:microsoft.com/office/officeart/2005/8/layout/chevron1"/>
    <dgm:cxn modelId="{6454AD67-FA3B-4E6E-95A6-F4B4DB23556A}" type="presParOf" srcId="{7BB454CC-8B5E-49B2-BA88-E27E2828291F}" destId="{580E3990-FCAB-4A84-A19F-6DBEF9E673E4}" srcOrd="5" destOrd="0" presId="urn:microsoft.com/office/officeart/2005/8/layout/chevron1"/>
    <dgm:cxn modelId="{C4459ADA-F485-49EF-92F4-C58A85D1E147}" type="presParOf" srcId="{7BB454CC-8B5E-49B2-BA88-E27E2828291F}" destId="{7C3A0F82-8E55-4776-9FD0-C68F21F282AF}" srcOrd="6" destOrd="0" presId="urn:microsoft.com/office/officeart/2005/8/layout/chevron1"/>
    <dgm:cxn modelId="{3AA02BDD-28ED-4F74-BC60-D9EDB7264E82}" type="presParOf" srcId="{7BB454CC-8B5E-49B2-BA88-E27E2828291F}" destId="{5DE1FF51-6399-488A-9449-7E7660BC61D3}" srcOrd="7" destOrd="0" presId="urn:microsoft.com/office/officeart/2005/8/layout/chevron1"/>
    <dgm:cxn modelId="{282C0A05-CFEE-4BE7-BF66-F00E74296C6D}" type="presParOf" srcId="{7BB454CC-8B5E-49B2-BA88-E27E2828291F}" destId="{E48244A0-A5BD-41D6-85D5-04453D77FD51}" srcOrd="8" destOrd="0" presId="urn:microsoft.com/office/officeart/2005/8/layout/chevron1"/>
    <dgm:cxn modelId="{0994C10C-7DC4-4289-BFF5-DC9CB766CF49}" type="presParOf" srcId="{7BB454CC-8B5E-49B2-BA88-E27E2828291F}" destId="{6684FFE2-6DF9-4423-9731-E2934EBD0EF0}" srcOrd="9" destOrd="0" presId="urn:microsoft.com/office/officeart/2005/8/layout/chevron1"/>
    <dgm:cxn modelId="{67C32257-FBB6-487D-A096-742BC0C0626C}" type="presParOf" srcId="{7BB454CC-8B5E-49B2-BA88-E27E2828291F}" destId="{0411ADDF-5D1C-4A27-81BF-50EE0E3B63DD}" srcOrd="10" destOrd="0" presId="urn:microsoft.com/office/officeart/2005/8/layout/chevron1"/>
    <dgm:cxn modelId="{36F2FFA3-F845-4EF6-8940-6C3DF6C3A275}" type="presParOf" srcId="{7BB454CC-8B5E-49B2-BA88-E27E2828291F}" destId="{86585928-CB65-4704-AD19-5E48BB16F5E8}" srcOrd="11" destOrd="0" presId="urn:microsoft.com/office/officeart/2005/8/layout/chevron1"/>
    <dgm:cxn modelId="{7BF24F9B-0A35-44B9-AFF3-284BD46A6E08}" type="presParOf" srcId="{7BB454CC-8B5E-49B2-BA88-E27E2828291F}" destId="{9F013F1D-DA3A-4DA1-8443-8B3E72FD4AC5}" srcOrd="12" destOrd="0" presId="urn:microsoft.com/office/officeart/2005/8/layout/chevro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C324A-6636-4B08-983B-1DB38D12DA24}"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0CBBEBC4-204A-4BA2-A9A4-34B73A446CEA}">
      <dgm:prSet phldrT="[Text]"/>
      <dgm:spPr/>
      <dgm:t>
        <a:bodyPr/>
        <a:lstStyle/>
        <a:p>
          <a:r>
            <a:rPr lang="en-US" dirty="0" smtClean="0">
              <a:solidFill>
                <a:schemeClr val="bg1"/>
              </a:solidFill>
              <a:effectLst/>
            </a:rPr>
            <a:t>Mainframes</a:t>
          </a:r>
          <a:endParaRPr lang="en-US" dirty="0">
            <a:solidFill>
              <a:schemeClr val="bg1"/>
            </a:solidFill>
            <a:effectLst/>
          </a:endParaRPr>
        </a:p>
      </dgm:t>
    </dgm:pt>
    <dgm:pt modelId="{757B9357-CD75-4140-A637-64EFD2F847C3}" type="parTrans" cxnId="{089283E0-1D08-47D6-A9BA-2E1B9578DD40}">
      <dgm:prSet/>
      <dgm:spPr/>
      <dgm:t>
        <a:bodyPr/>
        <a:lstStyle/>
        <a:p>
          <a:endParaRPr lang="en-US">
            <a:effectLst/>
          </a:endParaRPr>
        </a:p>
      </dgm:t>
    </dgm:pt>
    <dgm:pt modelId="{6D4E514D-98D1-42F6-87D7-B359ED45405F}" type="sibTrans" cxnId="{089283E0-1D08-47D6-A9BA-2E1B9578DD40}">
      <dgm:prSet/>
      <dgm:spPr/>
      <dgm:t>
        <a:bodyPr/>
        <a:lstStyle/>
        <a:p>
          <a:endParaRPr lang="en-US">
            <a:effectLst/>
          </a:endParaRPr>
        </a:p>
      </dgm:t>
    </dgm:pt>
    <dgm:pt modelId="{CF4E241F-BCC0-4CFB-88A1-254863FF59C6}">
      <dgm:prSet phldrT="[Text]"/>
      <dgm:spPr/>
      <dgm:t>
        <a:bodyPr/>
        <a:lstStyle/>
        <a:p>
          <a:r>
            <a:rPr lang="en-US" dirty="0" smtClean="0">
              <a:effectLst/>
            </a:rPr>
            <a:t>Large, expensive</a:t>
          </a:r>
          <a:endParaRPr lang="en-US" dirty="0">
            <a:effectLst/>
          </a:endParaRPr>
        </a:p>
      </dgm:t>
    </dgm:pt>
    <dgm:pt modelId="{0ACAD36C-5D70-48E4-96D4-7A4F966F9260}" type="parTrans" cxnId="{B05C9D95-2E4E-4D36-8726-5D721A12CF74}">
      <dgm:prSet/>
      <dgm:spPr/>
      <dgm:t>
        <a:bodyPr/>
        <a:lstStyle/>
        <a:p>
          <a:endParaRPr lang="en-US">
            <a:effectLst/>
          </a:endParaRPr>
        </a:p>
      </dgm:t>
    </dgm:pt>
    <dgm:pt modelId="{AF7E92A0-83BF-48E0-AC7C-2BD65A1C9ADC}" type="sibTrans" cxnId="{B05C9D95-2E4E-4D36-8726-5D721A12CF74}">
      <dgm:prSet/>
      <dgm:spPr/>
      <dgm:t>
        <a:bodyPr/>
        <a:lstStyle/>
        <a:p>
          <a:endParaRPr lang="en-US">
            <a:effectLst/>
          </a:endParaRPr>
        </a:p>
      </dgm:t>
    </dgm:pt>
    <dgm:pt modelId="{1BEEE2B4-93F3-4CCC-ACFC-74DE6C7514E0}">
      <dgm:prSet phldrT="[Text]"/>
      <dgm:spPr/>
      <dgm:t>
        <a:bodyPr/>
        <a:lstStyle/>
        <a:p>
          <a:r>
            <a:rPr lang="en-US" dirty="0" smtClean="0">
              <a:solidFill>
                <a:schemeClr val="bg1"/>
              </a:solidFill>
              <a:effectLst/>
            </a:rPr>
            <a:t>Minicomputers</a:t>
          </a:r>
          <a:endParaRPr lang="en-US" dirty="0">
            <a:solidFill>
              <a:schemeClr val="bg1"/>
            </a:solidFill>
            <a:effectLst/>
          </a:endParaRPr>
        </a:p>
      </dgm:t>
    </dgm:pt>
    <dgm:pt modelId="{9A99D63C-F1D3-43F1-A9B1-35CB2C46C7FE}" type="parTrans" cxnId="{76C3850D-5D92-4832-B185-C19FBCC0DBE0}">
      <dgm:prSet/>
      <dgm:spPr/>
      <dgm:t>
        <a:bodyPr/>
        <a:lstStyle/>
        <a:p>
          <a:endParaRPr lang="en-US">
            <a:effectLst/>
          </a:endParaRPr>
        </a:p>
      </dgm:t>
    </dgm:pt>
    <dgm:pt modelId="{BB7509B8-0E4D-4A40-A498-5756F9535D54}" type="sibTrans" cxnId="{76C3850D-5D92-4832-B185-C19FBCC0DBE0}">
      <dgm:prSet/>
      <dgm:spPr/>
      <dgm:t>
        <a:bodyPr/>
        <a:lstStyle/>
        <a:p>
          <a:endParaRPr lang="en-US">
            <a:effectLst/>
          </a:endParaRPr>
        </a:p>
      </dgm:t>
    </dgm:pt>
    <dgm:pt modelId="{E1988F2B-280F-4E2E-BA3E-001476C2326F}">
      <dgm:prSet phldrT="[Text]"/>
      <dgm:spPr/>
      <dgm:t>
        <a:bodyPr/>
        <a:lstStyle/>
        <a:p>
          <a:r>
            <a:rPr lang="en-US" dirty="0" smtClean="0">
              <a:effectLst/>
            </a:rPr>
            <a:t>Improved size</a:t>
          </a:r>
          <a:endParaRPr lang="en-US" dirty="0">
            <a:effectLst/>
          </a:endParaRPr>
        </a:p>
      </dgm:t>
    </dgm:pt>
    <dgm:pt modelId="{4A08B57A-9ED3-47AE-B461-45F0B149E17F}" type="parTrans" cxnId="{BC10D4AB-EA18-4C81-8BAE-3E7EA318E5DA}">
      <dgm:prSet/>
      <dgm:spPr/>
      <dgm:t>
        <a:bodyPr/>
        <a:lstStyle/>
        <a:p>
          <a:endParaRPr lang="en-US">
            <a:effectLst/>
          </a:endParaRPr>
        </a:p>
      </dgm:t>
    </dgm:pt>
    <dgm:pt modelId="{5C207019-729F-4940-8A0A-696E17F4B7E8}" type="sibTrans" cxnId="{BC10D4AB-EA18-4C81-8BAE-3E7EA318E5DA}">
      <dgm:prSet/>
      <dgm:spPr/>
      <dgm:t>
        <a:bodyPr/>
        <a:lstStyle/>
        <a:p>
          <a:endParaRPr lang="en-US">
            <a:effectLst/>
          </a:endParaRPr>
        </a:p>
      </dgm:t>
    </dgm:pt>
    <dgm:pt modelId="{EE8F2D88-66AF-450E-9AA4-BA0809EFD797}">
      <dgm:prSet phldrT="[Text]"/>
      <dgm:spPr/>
      <dgm:t>
        <a:bodyPr/>
        <a:lstStyle/>
        <a:p>
          <a:r>
            <a:rPr lang="en-US" dirty="0" smtClean="0">
              <a:effectLst/>
            </a:rPr>
            <a:t>Limited application</a:t>
          </a:r>
          <a:endParaRPr lang="en-US" dirty="0">
            <a:effectLst/>
          </a:endParaRPr>
        </a:p>
      </dgm:t>
    </dgm:pt>
    <dgm:pt modelId="{5785D2E9-029C-40BF-8D3F-33F28880E471}" type="parTrans" cxnId="{6F594F01-6229-4F7E-B7A4-B72FBC88556A}">
      <dgm:prSet/>
      <dgm:spPr/>
      <dgm:t>
        <a:bodyPr/>
        <a:lstStyle/>
        <a:p>
          <a:endParaRPr lang="en-US">
            <a:effectLst/>
          </a:endParaRPr>
        </a:p>
      </dgm:t>
    </dgm:pt>
    <dgm:pt modelId="{E776E25D-BF12-4C3C-9589-2BC9B8D22A6B}" type="sibTrans" cxnId="{6F594F01-6229-4F7E-B7A4-B72FBC88556A}">
      <dgm:prSet/>
      <dgm:spPr/>
      <dgm:t>
        <a:bodyPr/>
        <a:lstStyle/>
        <a:p>
          <a:endParaRPr lang="en-US">
            <a:effectLst/>
          </a:endParaRPr>
        </a:p>
      </dgm:t>
    </dgm:pt>
    <dgm:pt modelId="{77B7A7C1-6048-4A50-85D8-203C862D8CC5}">
      <dgm:prSet phldrT="[Text]"/>
      <dgm:spPr/>
      <dgm:t>
        <a:bodyPr/>
        <a:lstStyle/>
        <a:p>
          <a:r>
            <a:rPr lang="en-US" dirty="0" smtClean="0">
              <a:solidFill>
                <a:schemeClr val="bg1"/>
              </a:solidFill>
              <a:effectLst/>
            </a:rPr>
            <a:t>PC</a:t>
          </a:r>
          <a:endParaRPr lang="en-US" dirty="0">
            <a:solidFill>
              <a:schemeClr val="bg1"/>
            </a:solidFill>
            <a:effectLst/>
          </a:endParaRPr>
        </a:p>
      </dgm:t>
    </dgm:pt>
    <dgm:pt modelId="{41B77ADE-7064-4FAA-AFDB-5ACA2B03C546}" type="parTrans" cxnId="{8C64E7A8-16E0-4EC1-93D5-E2D0DEE5F618}">
      <dgm:prSet/>
      <dgm:spPr/>
      <dgm:t>
        <a:bodyPr/>
        <a:lstStyle/>
        <a:p>
          <a:endParaRPr lang="en-US">
            <a:effectLst/>
          </a:endParaRPr>
        </a:p>
      </dgm:t>
    </dgm:pt>
    <dgm:pt modelId="{9794AC92-EAAA-4FDE-AC41-37A00F95F28A}" type="sibTrans" cxnId="{8C64E7A8-16E0-4EC1-93D5-E2D0DEE5F618}">
      <dgm:prSet/>
      <dgm:spPr/>
      <dgm:t>
        <a:bodyPr/>
        <a:lstStyle/>
        <a:p>
          <a:endParaRPr lang="en-US">
            <a:effectLst/>
          </a:endParaRPr>
        </a:p>
      </dgm:t>
    </dgm:pt>
    <dgm:pt modelId="{7556A570-D9A0-41D4-91A3-BD2FBC15CD20}">
      <dgm:prSet phldrT="[Text]"/>
      <dgm:spPr/>
      <dgm:t>
        <a:bodyPr/>
        <a:lstStyle/>
        <a:p>
          <a:r>
            <a:rPr lang="en-US" dirty="0" smtClean="0">
              <a:effectLst/>
            </a:rPr>
            <a:t>For individual use</a:t>
          </a:r>
          <a:endParaRPr lang="en-US" dirty="0">
            <a:effectLst/>
          </a:endParaRPr>
        </a:p>
      </dgm:t>
    </dgm:pt>
    <dgm:pt modelId="{DB0F2EE4-8D22-4506-9146-C7FB9FE7853B}" type="parTrans" cxnId="{EC343FA9-6B9F-4374-B2D2-DE8D78C14859}">
      <dgm:prSet/>
      <dgm:spPr/>
      <dgm:t>
        <a:bodyPr/>
        <a:lstStyle/>
        <a:p>
          <a:endParaRPr lang="en-US">
            <a:effectLst/>
          </a:endParaRPr>
        </a:p>
      </dgm:t>
    </dgm:pt>
    <dgm:pt modelId="{98A1545A-CC67-4DA7-B006-BC987672ECF3}" type="sibTrans" cxnId="{EC343FA9-6B9F-4374-B2D2-DE8D78C14859}">
      <dgm:prSet/>
      <dgm:spPr/>
      <dgm:t>
        <a:bodyPr/>
        <a:lstStyle/>
        <a:p>
          <a:endParaRPr lang="en-US">
            <a:effectLst/>
          </a:endParaRPr>
        </a:p>
      </dgm:t>
    </dgm:pt>
    <dgm:pt modelId="{136CD62D-492A-47C8-B375-E01BE94DF00E}">
      <dgm:prSet phldrT="[Text]"/>
      <dgm:spPr/>
      <dgm:t>
        <a:bodyPr/>
        <a:lstStyle/>
        <a:p>
          <a:r>
            <a:rPr lang="en-US" dirty="0" smtClean="0">
              <a:effectLst/>
            </a:rPr>
            <a:t>Broader application</a:t>
          </a:r>
          <a:endParaRPr lang="en-US" dirty="0">
            <a:effectLst/>
          </a:endParaRPr>
        </a:p>
      </dgm:t>
    </dgm:pt>
    <dgm:pt modelId="{B870AE8E-629B-442B-8A8A-5EA8739768AF}" type="parTrans" cxnId="{A0C56336-795A-47B7-8BA0-4D298962472F}">
      <dgm:prSet/>
      <dgm:spPr/>
      <dgm:t>
        <a:bodyPr/>
        <a:lstStyle/>
        <a:p>
          <a:endParaRPr lang="en-US">
            <a:effectLst/>
          </a:endParaRPr>
        </a:p>
      </dgm:t>
    </dgm:pt>
    <dgm:pt modelId="{7A0B52BA-AE1F-419F-BA43-A5890D154D20}" type="sibTrans" cxnId="{A0C56336-795A-47B7-8BA0-4D298962472F}">
      <dgm:prSet/>
      <dgm:spPr/>
      <dgm:t>
        <a:bodyPr/>
        <a:lstStyle/>
        <a:p>
          <a:endParaRPr lang="en-US">
            <a:effectLst/>
          </a:endParaRPr>
        </a:p>
      </dgm:t>
    </dgm:pt>
    <dgm:pt modelId="{96165015-45EA-4DCA-90E8-4866E42AA421}">
      <dgm:prSet phldrT="[Text]"/>
      <dgm:spPr/>
      <dgm:t>
        <a:bodyPr/>
        <a:lstStyle/>
        <a:p>
          <a:r>
            <a:rPr lang="en-US" dirty="0" smtClean="0">
              <a:effectLst/>
            </a:rPr>
            <a:t>Complex computations</a:t>
          </a:r>
          <a:endParaRPr lang="en-US" dirty="0">
            <a:effectLst/>
          </a:endParaRPr>
        </a:p>
      </dgm:t>
    </dgm:pt>
    <dgm:pt modelId="{99F13286-4EDE-4275-A0FD-3AA8868C0CC1}" type="parTrans" cxnId="{4EA51A3B-C5CE-4A92-8B6B-BE1957CFB6DD}">
      <dgm:prSet/>
      <dgm:spPr/>
      <dgm:t>
        <a:bodyPr/>
        <a:lstStyle/>
        <a:p>
          <a:endParaRPr lang="en-US">
            <a:effectLst/>
          </a:endParaRPr>
        </a:p>
      </dgm:t>
    </dgm:pt>
    <dgm:pt modelId="{F0D56286-AD38-486C-AD06-A315A513FA07}" type="sibTrans" cxnId="{4EA51A3B-C5CE-4A92-8B6B-BE1957CFB6DD}">
      <dgm:prSet/>
      <dgm:spPr/>
      <dgm:t>
        <a:bodyPr/>
        <a:lstStyle/>
        <a:p>
          <a:endParaRPr lang="en-US">
            <a:effectLst/>
          </a:endParaRPr>
        </a:p>
      </dgm:t>
    </dgm:pt>
    <dgm:pt modelId="{D2DCD9D4-DEAA-426C-8984-7E630EB2FF9A}">
      <dgm:prSet phldrT="[Text]"/>
      <dgm:spPr/>
      <dgm:t>
        <a:bodyPr/>
        <a:lstStyle/>
        <a:p>
          <a:r>
            <a:rPr lang="en-US" dirty="0" smtClean="0">
              <a:effectLst/>
            </a:rPr>
            <a:t>Steep learning curve</a:t>
          </a:r>
          <a:endParaRPr lang="en-US" dirty="0">
            <a:effectLst/>
          </a:endParaRPr>
        </a:p>
      </dgm:t>
    </dgm:pt>
    <dgm:pt modelId="{339D6769-A818-4C7A-BD93-1DA062901B40}" type="parTrans" cxnId="{98DDB8E2-CC99-4425-9386-B77BAD416461}">
      <dgm:prSet/>
      <dgm:spPr/>
      <dgm:t>
        <a:bodyPr/>
        <a:lstStyle/>
        <a:p>
          <a:endParaRPr lang="en-US">
            <a:effectLst/>
          </a:endParaRPr>
        </a:p>
      </dgm:t>
    </dgm:pt>
    <dgm:pt modelId="{11C82279-DA8E-4B8C-A0F2-C593A8EB22A7}" type="sibTrans" cxnId="{98DDB8E2-CC99-4425-9386-B77BAD416461}">
      <dgm:prSet/>
      <dgm:spPr/>
      <dgm:t>
        <a:bodyPr/>
        <a:lstStyle/>
        <a:p>
          <a:endParaRPr lang="en-US">
            <a:effectLst/>
          </a:endParaRPr>
        </a:p>
      </dgm:t>
    </dgm:pt>
    <dgm:pt modelId="{AB3B3392-EED9-4CB4-B618-B754FF0DF87A}">
      <dgm:prSet phldrT="[Text]"/>
      <dgm:spPr/>
      <dgm:t>
        <a:bodyPr/>
        <a:lstStyle/>
        <a:p>
          <a:r>
            <a:rPr lang="en-US" dirty="0" smtClean="0">
              <a:solidFill>
                <a:schemeClr val="bg1"/>
              </a:solidFill>
              <a:effectLst/>
            </a:rPr>
            <a:t>GUI</a:t>
          </a:r>
          <a:endParaRPr lang="en-US" dirty="0">
            <a:solidFill>
              <a:schemeClr val="bg1"/>
            </a:solidFill>
            <a:effectLst/>
          </a:endParaRPr>
        </a:p>
      </dgm:t>
    </dgm:pt>
    <dgm:pt modelId="{1A322B9C-4B24-452F-8D0F-60C9EEC8AB3F}" type="parTrans" cxnId="{0FDBB6D5-4E61-4307-ACE3-61CA99F5C592}">
      <dgm:prSet/>
      <dgm:spPr/>
      <dgm:t>
        <a:bodyPr/>
        <a:lstStyle/>
        <a:p>
          <a:endParaRPr lang="en-US">
            <a:effectLst/>
          </a:endParaRPr>
        </a:p>
      </dgm:t>
    </dgm:pt>
    <dgm:pt modelId="{3CA2ADCF-4D2D-436F-B87C-274A2FCB90A3}" type="sibTrans" cxnId="{0FDBB6D5-4E61-4307-ACE3-61CA99F5C592}">
      <dgm:prSet/>
      <dgm:spPr/>
      <dgm:t>
        <a:bodyPr/>
        <a:lstStyle/>
        <a:p>
          <a:endParaRPr lang="en-US">
            <a:effectLst/>
          </a:endParaRPr>
        </a:p>
      </dgm:t>
    </dgm:pt>
    <dgm:pt modelId="{55F4A440-00D8-479C-BE3E-B6FA1EA854CA}">
      <dgm:prSet phldrT="[Text]"/>
      <dgm:spPr/>
      <dgm:t>
        <a:bodyPr/>
        <a:lstStyle/>
        <a:p>
          <a:r>
            <a:rPr lang="en-US" dirty="0" smtClean="0">
              <a:effectLst/>
            </a:rPr>
            <a:t>Personalized and visual</a:t>
          </a:r>
          <a:endParaRPr lang="en-US" dirty="0">
            <a:effectLst/>
          </a:endParaRPr>
        </a:p>
      </dgm:t>
    </dgm:pt>
    <dgm:pt modelId="{00C05B69-1662-4F9E-9252-B32976702443}" type="parTrans" cxnId="{41E8F987-A871-4E1F-B4BC-649F79FF7B58}">
      <dgm:prSet/>
      <dgm:spPr/>
      <dgm:t>
        <a:bodyPr/>
        <a:lstStyle/>
        <a:p>
          <a:endParaRPr lang="en-US">
            <a:effectLst/>
          </a:endParaRPr>
        </a:p>
      </dgm:t>
    </dgm:pt>
    <dgm:pt modelId="{EC2E1949-E3BB-4B5B-93A5-5043D65E9941}" type="sibTrans" cxnId="{41E8F987-A871-4E1F-B4BC-649F79FF7B58}">
      <dgm:prSet/>
      <dgm:spPr/>
      <dgm:t>
        <a:bodyPr/>
        <a:lstStyle/>
        <a:p>
          <a:endParaRPr lang="en-US">
            <a:effectLst/>
          </a:endParaRPr>
        </a:p>
      </dgm:t>
    </dgm:pt>
    <dgm:pt modelId="{C6DF4E7C-9729-4410-95CC-B71DF9B0222A}">
      <dgm:prSet phldrT="[Text]"/>
      <dgm:spPr/>
      <dgm:t>
        <a:bodyPr/>
        <a:lstStyle/>
        <a:p>
          <a:r>
            <a:rPr lang="en-US" dirty="0" smtClean="0">
              <a:effectLst/>
            </a:rPr>
            <a:t>Easy to learn and use</a:t>
          </a:r>
          <a:endParaRPr lang="en-US" dirty="0">
            <a:effectLst/>
          </a:endParaRPr>
        </a:p>
      </dgm:t>
    </dgm:pt>
    <dgm:pt modelId="{C79A5381-BA6D-47EE-B9C5-E0DDD6DA3A88}" type="parTrans" cxnId="{C308A267-2217-420C-8AB4-460448BE9523}">
      <dgm:prSet/>
      <dgm:spPr/>
      <dgm:t>
        <a:bodyPr/>
        <a:lstStyle/>
        <a:p>
          <a:endParaRPr lang="en-US">
            <a:effectLst/>
          </a:endParaRPr>
        </a:p>
      </dgm:t>
    </dgm:pt>
    <dgm:pt modelId="{22C8BAC9-1E5C-47B1-8209-7E42076D0202}" type="sibTrans" cxnId="{C308A267-2217-420C-8AB4-460448BE9523}">
      <dgm:prSet/>
      <dgm:spPr/>
      <dgm:t>
        <a:bodyPr/>
        <a:lstStyle/>
        <a:p>
          <a:endParaRPr lang="en-US">
            <a:effectLst/>
          </a:endParaRPr>
        </a:p>
      </dgm:t>
    </dgm:pt>
    <dgm:pt modelId="{89665CD6-09FF-4218-8E22-2083286A9BD9}">
      <dgm:prSet phldrT="[Text]"/>
      <dgm:spPr/>
      <dgm:t>
        <a:bodyPr/>
        <a:lstStyle/>
        <a:p>
          <a:r>
            <a:rPr lang="en-US" dirty="0" smtClean="0">
              <a:solidFill>
                <a:schemeClr val="bg1"/>
              </a:solidFill>
              <a:effectLst/>
            </a:rPr>
            <a:t>Web</a:t>
          </a:r>
          <a:endParaRPr lang="en-US" dirty="0">
            <a:solidFill>
              <a:schemeClr val="bg1"/>
            </a:solidFill>
            <a:effectLst/>
          </a:endParaRPr>
        </a:p>
      </dgm:t>
    </dgm:pt>
    <dgm:pt modelId="{BB8D348B-FE44-4F37-AEDD-1BF8210FE7EE}" type="parTrans" cxnId="{9DBB1448-C0FD-4066-B9E3-C8DDF59A2750}">
      <dgm:prSet/>
      <dgm:spPr/>
      <dgm:t>
        <a:bodyPr/>
        <a:lstStyle/>
        <a:p>
          <a:endParaRPr lang="en-US">
            <a:effectLst/>
          </a:endParaRPr>
        </a:p>
      </dgm:t>
    </dgm:pt>
    <dgm:pt modelId="{E9476FA2-7174-49AA-8214-F872D1C01F2E}" type="sibTrans" cxnId="{9DBB1448-C0FD-4066-B9E3-C8DDF59A2750}">
      <dgm:prSet/>
      <dgm:spPr/>
      <dgm:t>
        <a:bodyPr/>
        <a:lstStyle/>
        <a:p>
          <a:endParaRPr lang="en-US">
            <a:effectLst/>
          </a:endParaRPr>
        </a:p>
      </dgm:t>
    </dgm:pt>
    <dgm:pt modelId="{8BA467A5-AC75-4105-9EBE-90971A459C6E}">
      <dgm:prSet phldrT="[Text]"/>
      <dgm:spPr/>
      <dgm:t>
        <a:bodyPr/>
        <a:lstStyle/>
        <a:p>
          <a:r>
            <a:rPr lang="en-US" dirty="0" smtClean="0">
              <a:effectLst/>
            </a:rPr>
            <a:t>Socialized, community</a:t>
          </a:r>
          <a:endParaRPr lang="en-US" dirty="0">
            <a:effectLst/>
          </a:endParaRPr>
        </a:p>
      </dgm:t>
    </dgm:pt>
    <dgm:pt modelId="{550CE96E-0052-4F63-B7DD-54DB8301FEA2}" type="parTrans" cxnId="{047E58C2-03C8-4498-B5CA-2D51A21E67B6}">
      <dgm:prSet/>
      <dgm:spPr/>
      <dgm:t>
        <a:bodyPr/>
        <a:lstStyle/>
        <a:p>
          <a:endParaRPr lang="en-US">
            <a:effectLst/>
          </a:endParaRPr>
        </a:p>
      </dgm:t>
    </dgm:pt>
    <dgm:pt modelId="{DF7D6E37-1791-442A-BD48-F3F6C732D125}" type="sibTrans" cxnId="{047E58C2-03C8-4498-B5CA-2D51A21E67B6}">
      <dgm:prSet/>
      <dgm:spPr/>
      <dgm:t>
        <a:bodyPr/>
        <a:lstStyle/>
        <a:p>
          <a:endParaRPr lang="en-US">
            <a:effectLst/>
          </a:endParaRPr>
        </a:p>
      </dgm:t>
    </dgm:pt>
    <dgm:pt modelId="{DA39989B-BAA8-4C47-A179-991E7EC0F9A2}">
      <dgm:prSet phldrT="[Text]"/>
      <dgm:spPr/>
      <dgm:t>
        <a:bodyPr/>
        <a:lstStyle/>
        <a:p>
          <a:r>
            <a:rPr lang="en-US" dirty="0" smtClean="0">
              <a:effectLst/>
            </a:rPr>
            <a:t>Connected</a:t>
          </a:r>
          <a:endParaRPr lang="en-US" dirty="0">
            <a:effectLst/>
          </a:endParaRPr>
        </a:p>
      </dgm:t>
    </dgm:pt>
    <dgm:pt modelId="{B4B52BD7-00DD-49EA-ACFD-0580500CD537}" type="parTrans" cxnId="{7C646974-E2EE-44E6-9D15-7115DB9DAA93}">
      <dgm:prSet/>
      <dgm:spPr/>
      <dgm:t>
        <a:bodyPr/>
        <a:lstStyle/>
        <a:p>
          <a:endParaRPr lang="en-US">
            <a:effectLst/>
          </a:endParaRPr>
        </a:p>
      </dgm:t>
    </dgm:pt>
    <dgm:pt modelId="{1D673D48-24F6-4928-84C4-83F77F809078}" type="sibTrans" cxnId="{7C646974-E2EE-44E6-9D15-7115DB9DAA93}">
      <dgm:prSet/>
      <dgm:spPr/>
      <dgm:t>
        <a:bodyPr/>
        <a:lstStyle/>
        <a:p>
          <a:endParaRPr lang="en-US">
            <a:effectLst/>
          </a:endParaRPr>
        </a:p>
      </dgm:t>
    </dgm:pt>
    <dgm:pt modelId="{7C568B66-730A-4E56-88B2-FC46A5DF302F}">
      <dgm:prSet phldrT="[Text]"/>
      <dgm:spPr/>
      <dgm:t>
        <a:bodyPr/>
        <a:lstStyle/>
        <a:p>
          <a:r>
            <a:rPr lang="en-US" dirty="0" smtClean="0">
              <a:effectLst/>
            </a:rPr>
            <a:t>Scalable access to info</a:t>
          </a:r>
          <a:endParaRPr lang="en-US" dirty="0">
            <a:effectLst/>
          </a:endParaRPr>
        </a:p>
      </dgm:t>
    </dgm:pt>
    <dgm:pt modelId="{3EAC3215-4C12-4EF4-BA66-FC7A4E2B6A2E}" type="parTrans" cxnId="{7956C03A-A9B0-4E23-B31F-89C4E8D779D2}">
      <dgm:prSet/>
      <dgm:spPr/>
      <dgm:t>
        <a:bodyPr/>
        <a:lstStyle/>
        <a:p>
          <a:endParaRPr lang="en-US">
            <a:effectLst/>
          </a:endParaRPr>
        </a:p>
      </dgm:t>
    </dgm:pt>
    <dgm:pt modelId="{7D413D5B-8837-477B-81AE-F06C762973FB}" type="sibTrans" cxnId="{7956C03A-A9B0-4E23-B31F-89C4E8D779D2}">
      <dgm:prSet/>
      <dgm:spPr/>
      <dgm:t>
        <a:bodyPr/>
        <a:lstStyle/>
        <a:p>
          <a:endParaRPr lang="en-US">
            <a:effectLst/>
          </a:endParaRPr>
        </a:p>
      </dgm:t>
    </dgm:pt>
    <dgm:pt modelId="{40BFBC79-9730-446C-9733-1091B9ED44F1}">
      <dgm:prSet phldrT="[Text]"/>
      <dgm:spPr/>
      <dgm:t>
        <a:bodyPr/>
        <a:lstStyle/>
        <a:p>
          <a:r>
            <a:rPr lang="en-US" dirty="0" smtClean="0">
              <a:solidFill>
                <a:schemeClr val="bg1"/>
              </a:solidFill>
              <a:effectLst/>
            </a:rPr>
            <a:t>Device/embedded</a:t>
          </a:r>
          <a:endParaRPr lang="en-US" dirty="0">
            <a:solidFill>
              <a:schemeClr val="bg1"/>
            </a:solidFill>
            <a:effectLst/>
          </a:endParaRPr>
        </a:p>
      </dgm:t>
    </dgm:pt>
    <dgm:pt modelId="{2786E911-F18D-47F9-AEE2-5D86350F4AA4}" type="parTrans" cxnId="{84CDDA65-0FF8-4BEA-89BF-C28E3260C188}">
      <dgm:prSet/>
      <dgm:spPr/>
      <dgm:t>
        <a:bodyPr/>
        <a:lstStyle/>
        <a:p>
          <a:endParaRPr lang="en-US">
            <a:effectLst/>
          </a:endParaRPr>
        </a:p>
      </dgm:t>
    </dgm:pt>
    <dgm:pt modelId="{33B57FA3-1298-4517-BB44-92E010BDD149}" type="sibTrans" cxnId="{84CDDA65-0FF8-4BEA-89BF-C28E3260C188}">
      <dgm:prSet/>
      <dgm:spPr/>
      <dgm:t>
        <a:bodyPr/>
        <a:lstStyle/>
        <a:p>
          <a:endParaRPr lang="en-US">
            <a:effectLst/>
          </a:endParaRPr>
        </a:p>
      </dgm:t>
    </dgm:pt>
    <dgm:pt modelId="{4F8F3E4D-465A-4C67-900A-742DEE56CA2A}">
      <dgm:prSet phldrT="[Text]"/>
      <dgm:spPr/>
      <dgm:t>
        <a:bodyPr/>
        <a:lstStyle/>
        <a:p>
          <a:r>
            <a:rPr lang="en-US" dirty="0" smtClean="0">
              <a:effectLst/>
            </a:rPr>
            <a:t>Anytime anywhere connected</a:t>
          </a:r>
          <a:endParaRPr lang="en-US" dirty="0">
            <a:effectLst/>
          </a:endParaRPr>
        </a:p>
      </dgm:t>
    </dgm:pt>
    <dgm:pt modelId="{11042058-9FCD-4B35-91F9-5E44333123C9}" type="parTrans" cxnId="{0ADBCE4D-B8ED-4538-900B-F9FD53420A9D}">
      <dgm:prSet/>
      <dgm:spPr/>
      <dgm:t>
        <a:bodyPr/>
        <a:lstStyle/>
        <a:p>
          <a:endParaRPr lang="en-US">
            <a:effectLst/>
          </a:endParaRPr>
        </a:p>
      </dgm:t>
    </dgm:pt>
    <dgm:pt modelId="{3C99CFBC-24EA-4A86-9432-E592D552BD49}" type="sibTrans" cxnId="{0ADBCE4D-B8ED-4538-900B-F9FD53420A9D}">
      <dgm:prSet/>
      <dgm:spPr/>
      <dgm:t>
        <a:bodyPr/>
        <a:lstStyle/>
        <a:p>
          <a:endParaRPr lang="en-US">
            <a:effectLst/>
          </a:endParaRPr>
        </a:p>
      </dgm:t>
    </dgm:pt>
    <dgm:pt modelId="{DFCD066C-6F5E-4CB9-9345-D207DF00857C}">
      <dgm:prSet phldrT="[Text]"/>
      <dgm:spPr/>
      <dgm:t>
        <a:bodyPr/>
        <a:lstStyle/>
        <a:p>
          <a:r>
            <a:rPr lang="en-US" dirty="0" smtClean="0">
              <a:effectLst/>
            </a:rPr>
            <a:t>Reach multiple economies</a:t>
          </a:r>
          <a:endParaRPr lang="en-US" dirty="0">
            <a:effectLst/>
          </a:endParaRPr>
        </a:p>
      </dgm:t>
    </dgm:pt>
    <dgm:pt modelId="{53733C6B-10CB-4C37-924F-19220CB7A7E1}" type="parTrans" cxnId="{FF2AD5B9-73B3-488F-9C8C-093497AA750F}">
      <dgm:prSet/>
      <dgm:spPr/>
      <dgm:t>
        <a:bodyPr/>
        <a:lstStyle/>
        <a:p>
          <a:endParaRPr lang="en-US">
            <a:effectLst/>
          </a:endParaRPr>
        </a:p>
      </dgm:t>
    </dgm:pt>
    <dgm:pt modelId="{7F3BEF1D-EBE7-4DAF-8A4B-81D1626F120A}" type="sibTrans" cxnId="{FF2AD5B9-73B3-488F-9C8C-093497AA750F}">
      <dgm:prSet/>
      <dgm:spPr/>
      <dgm:t>
        <a:bodyPr/>
        <a:lstStyle/>
        <a:p>
          <a:endParaRPr lang="en-US">
            <a:effectLst/>
          </a:endParaRPr>
        </a:p>
      </dgm:t>
    </dgm:pt>
    <dgm:pt modelId="{ECE6D186-13D3-4177-939F-009F9EB76839}">
      <dgm:prSet phldrT="[Text]"/>
      <dgm:spPr/>
      <dgm:t>
        <a:bodyPr/>
        <a:lstStyle/>
        <a:p>
          <a:r>
            <a:rPr lang="en-US" dirty="0" smtClean="0">
              <a:solidFill>
                <a:schemeClr val="bg1"/>
              </a:solidFill>
              <a:effectLst/>
            </a:rPr>
            <a:t>Parallel computing</a:t>
          </a:r>
          <a:endParaRPr lang="en-US" dirty="0">
            <a:solidFill>
              <a:schemeClr val="bg1"/>
            </a:solidFill>
            <a:effectLst/>
          </a:endParaRPr>
        </a:p>
      </dgm:t>
    </dgm:pt>
    <dgm:pt modelId="{D42717A4-CD69-48E4-8050-FF645F318806}" type="parTrans" cxnId="{041B7F77-3E2E-4E88-A3B4-257CB5AF372E}">
      <dgm:prSet/>
      <dgm:spPr/>
      <dgm:t>
        <a:bodyPr/>
        <a:lstStyle/>
        <a:p>
          <a:endParaRPr lang="en-US">
            <a:effectLst/>
          </a:endParaRPr>
        </a:p>
      </dgm:t>
    </dgm:pt>
    <dgm:pt modelId="{68502953-2D99-4697-AA4D-83861762B943}" type="sibTrans" cxnId="{041B7F77-3E2E-4E88-A3B4-257CB5AF372E}">
      <dgm:prSet/>
      <dgm:spPr/>
      <dgm:t>
        <a:bodyPr/>
        <a:lstStyle/>
        <a:p>
          <a:endParaRPr lang="en-US">
            <a:effectLst/>
          </a:endParaRPr>
        </a:p>
      </dgm:t>
    </dgm:pt>
    <dgm:pt modelId="{90372E1D-AC2B-4B17-A263-05E93EDE6357}">
      <dgm:prSet phldrT="[Text]"/>
      <dgm:spPr/>
      <dgm:t>
        <a:bodyPr/>
        <a:lstStyle/>
        <a:p>
          <a:r>
            <a:rPr lang="en-US" dirty="0" smtClean="0">
              <a:effectLst/>
            </a:rPr>
            <a:t>Natural interaction</a:t>
          </a:r>
          <a:endParaRPr lang="en-US" dirty="0">
            <a:effectLst/>
          </a:endParaRPr>
        </a:p>
      </dgm:t>
    </dgm:pt>
    <dgm:pt modelId="{266E9F87-5248-4D85-B23C-D314D19B9FCE}" type="parTrans" cxnId="{E4B563B3-DDDE-4AA9-A4D1-1AD3D9F17D5F}">
      <dgm:prSet/>
      <dgm:spPr/>
      <dgm:t>
        <a:bodyPr/>
        <a:lstStyle/>
        <a:p>
          <a:endParaRPr lang="en-US">
            <a:effectLst/>
          </a:endParaRPr>
        </a:p>
      </dgm:t>
    </dgm:pt>
    <dgm:pt modelId="{AEDABF62-5A39-47BA-9574-D3E9973D22CA}" type="sibTrans" cxnId="{E4B563B3-DDDE-4AA9-A4D1-1AD3D9F17D5F}">
      <dgm:prSet/>
      <dgm:spPr/>
      <dgm:t>
        <a:bodyPr/>
        <a:lstStyle/>
        <a:p>
          <a:endParaRPr lang="en-US">
            <a:effectLst/>
          </a:endParaRPr>
        </a:p>
      </dgm:t>
    </dgm:pt>
    <dgm:pt modelId="{9256EC83-F3C5-4E5F-BD5F-19EBE7889C32}">
      <dgm:prSet phldrT="[Text]"/>
      <dgm:spPr/>
      <dgm:t>
        <a:bodyPr/>
        <a:lstStyle/>
        <a:p>
          <a:r>
            <a:rPr lang="en-US" dirty="0" smtClean="0">
              <a:effectLst/>
            </a:rPr>
            <a:t>Multi-sensory experience</a:t>
          </a:r>
          <a:endParaRPr lang="en-US" dirty="0">
            <a:effectLst/>
          </a:endParaRPr>
        </a:p>
      </dgm:t>
    </dgm:pt>
    <dgm:pt modelId="{14F04CE7-14B6-4935-B41D-978B188B477E}" type="parTrans" cxnId="{A8F960EF-D6D8-4B23-B63F-A80726EFC511}">
      <dgm:prSet/>
      <dgm:spPr/>
      <dgm:t>
        <a:bodyPr/>
        <a:lstStyle/>
        <a:p>
          <a:endParaRPr lang="en-US">
            <a:effectLst/>
          </a:endParaRPr>
        </a:p>
      </dgm:t>
    </dgm:pt>
    <dgm:pt modelId="{6A377C7B-94BB-40EC-A89A-8CDBE4BA4853}" type="sibTrans" cxnId="{A8F960EF-D6D8-4B23-B63F-A80726EFC511}">
      <dgm:prSet/>
      <dgm:spPr/>
      <dgm:t>
        <a:bodyPr/>
        <a:lstStyle/>
        <a:p>
          <a:endParaRPr lang="en-US">
            <a:effectLst/>
          </a:endParaRPr>
        </a:p>
      </dgm:t>
    </dgm:pt>
    <dgm:pt modelId="{F455C228-7888-4C6A-8483-0FEEB7C165EC}">
      <dgm:prSet phldrT="[Text]"/>
      <dgm:spPr/>
      <dgm:t>
        <a:bodyPr/>
        <a:lstStyle/>
        <a:p>
          <a:r>
            <a:rPr lang="en-US" dirty="0" smtClean="0">
              <a:effectLst/>
            </a:rPr>
            <a:t>Adaptive, context-aware</a:t>
          </a:r>
          <a:endParaRPr lang="en-US" dirty="0">
            <a:effectLst/>
          </a:endParaRPr>
        </a:p>
      </dgm:t>
    </dgm:pt>
    <dgm:pt modelId="{97E29E5E-B860-4C7F-93C2-1766A4D228C5}" type="parTrans" cxnId="{9005405E-61E9-43C2-A2D9-374109403712}">
      <dgm:prSet/>
      <dgm:spPr/>
      <dgm:t>
        <a:bodyPr/>
        <a:lstStyle/>
        <a:p>
          <a:endParaRPr lang="en-US">
            <a:effectLst/>
          </a:endParaRPr>
        </a:p>
      </dgm:t>
    </dgm:pt>
    <dgm:pt modelId="{5BA5B253-3AFD-47C8-AC8F-AA0F40BE59CA}" type="sibTrans" cxnId="{9005405E-61E9-43C2-A2D9-374109403712}">
      <dgm:prSet/>
      <dgm:spPr/>
      <dgm:t>
        <a:bodyPr/>
        <a:lstStyle/>
        <a:p>
          <a:endParaRPr lang="en-US">
            <a:effectLst/>
          </a:endParaRPr>
        </a:p>
      </dgm:t>
    </dgm:pt>
    <dgm:pt modelId="{B867A121-D68C-4E55-B663-8BE360FB889A}" type="pres">
      <dgm:prSet presAssocID="{AA7C324A-6636-4B08-983B-1DB38D12DA24}" presName="Name0" presStyleCnt="0">
        <dgm:presLayoutVars>
          <dgm:dir/>
          <dgm:animLvl val="lvl"/>
          <dgm:resizeHandles val="exact"/>
        </dgm:presLayoutVars>
      </dgm:prSet>
      <dgm:spPr/>
      <dgm:t>
        <a:bodyPr/>
        <a:lstStyle/>
        <a:p>
          <a:endParaRPr lang="en-US"/>
        </a:p>
      </dgm:t>
    </dgm:pt>
    <dgm:pt modelId="{886B2B19-7E93-4163-B617-60571C9FBD2F}" type="pres">
      <dgm:prSet presAssocID="{0CBBEBC4-204A-4BA2-A9A4-34B73A446CEA}" presName="composite" presStyleCnt="0"/>
      <dgm:spPr/>
    </dgm:pt>
    <dgm:pt modelId="{A0F14CA2-AA1F-4ACC-93FD-4753C7C309F3}" type="pres">
      <dgm:prSet presAssocID="{0CBBEBC4-204A-4BA2-A9A4-34B73A446CEA}" presName="parTx" presStyleLbl="alignNode1" presStyleIdx="0" presStyleCnt="7">
        <dgm:presLayoutVars>
          <dgm:chMax val="0"/>
          <dgm:chPref val="0"/>
          <dgm:bulletEnabled val="1"/>
        </dgm:presLayoutVars>
      </dgm:prSet>
      <dgm:spPr/>
      <dgm:t>
        <a:bodyPr/>
        <a:lstStyle/>
        <a:p>
          <a:endParaRPr lang="en-US"/>
        </a:p>
      </dgm:t>
    </dgm:pt>
    <dgm:pt modelId="{5D72628B-D231-4184-AB21-F1351B42A126}" type="pres">
      <dgm:prSet presAssocID="{0CBBEBC4-204A-4BA2-A9A4-34B73A446CEA}" presName="desTx" presStyleLbl="alignAccFollowNode1" presStyleIdx="0" presStyleCnt="7">
        <dgm:presLayoutVars>
          <dgm:bulletEnabled val="1"/>
        </dgm:presLayoutVars>
      </dgm:prSet>
      <dgm:spPr/>
      <dgm:t>
        <a:bodyPr/>
        <a:lstStyle/>
        <a:p>
          <a:endParaRPr lang="en-US"/>
        </a:p>
      </dgm:t>
    </dgm:pt>
    <dgm:pt modelId="{ABF55798-E6CB-4B64-81DD-EF20B7858938}" type="pres">
      <dgm:prSet presAssocID="{6D4E514D-98D1-42F6-87D7-B359ED45405F}" presName="space" presStyleCnt="0"/>
      <dgm:spPr/>
    </dgm:pt>
    <dgm:pt modelId="{B7A79F51-7B8D-4C52-8E5E-4D8A7CA40083}" type="pres">
      <dgm:prSet presAssocID="{1BEEE2B4-93F3-4CCC-ACFC-74DE6C7514E0}" presName="composite" presStyleCnt="0"/>
      <dgm:spPr/>
    </dgm:pt>
    <dgm:pt modelId="{AFDAF832-B160-42C5-805C-7E47EFF7B953}" type="pres">
      <dgm:prSet presAssocID="{1BEEE2B4-93F3-4CCC-ACFC-74DE6C7514E0}" presName="parTx" presStyleLbl="alignNode1" presStyleIdx="1" presStyleCnt="7">
        <dgm:presLayoutVars>
          <dgm:chMax val="0"/>
          <dgm:chPref val="0"/>
          <dgm:bulletEnabled val="1"/>
        </dgm:presLayoutVars>
      </dgm:prSet>
      <dgm:spPr/>
      <dgm:t>
        <a:bodyPr/>
        <a:lstStyle/>
        <a:p>
          <a:endParaRPr lang="en-US"/>
        </a:p>
      </dgm:t>
    </dgm:pt>
    <dgm:pt modelId="{62EF7890-3A43-43DE-A3EC-8D1D622E8633}" type="pres">
      <dgm:prSet presAssocID="{1BEEE2B4-93F3-4CCC-ACFC-74DE6C7514E0}" presName="desTx" presStyleLbl="alignAccFollowNode1" presStyleIdx="1" presStyleCnt="7">
        <dgm:presLayoutVars>
          <dgm:bulletEnabled val="1"/>
        </dgm:presLayoutVars>
      </dgm:prSet>
      <dgm:spPr/>
      <dgm:t>
        <a:bodyPr/>
        <a:lstStyle/>
        <a:p>
          <a:endParaRPr lang="en-US"/>
        </a:p>
      </dgm:t>
    </dgm:pt>
    <dgm:pt modelId="{F880BBF0-E6B1-44F3-A5C9-F8EE45A2DCC5}" type="pres">
      <dgm:prSet presAssocID="{BB7509B8-0E4D-4A40-A498-5756F9535D54}" presName="space" presStyleCnt="0"/>
      <dgm:spPr/>
    </dgm:pt>
    <dgm:pt modelId="{9C20F325-C836-46A8-B3B7-731A28AD81C0}" type="pres">
      <dgm:prSet presAssocID="{77B7A7C1-6048-4A50-85D8-203C862D8CC5}" presName="composite" presStyleCnt="0"/>
      <dgm:spPr/>
    </dgm:pt>
    <dgm:pt modelId="{89EFF0A4-0F33-4759-888D-0E52A7DB5E0F}" type="pres">
      <dgm:prSet presAssocID="{77B7A7C1-6048-4A50-85D8-203C862D8CC5}" presName="parTx" presStyleLbl="alignNode1" presStyleIdx="2" presStyleCnt="7">
        <dgm:presLayoutVars>
          <dgm:chMax val="0"/>
          <dgm:chPref val="0"/>
          <dgm:bulletEnabled val="1"/>
        </dgm:presLayoutVars>
      </dgm:prSet>
      <dgm:spPr/>
      <dgm:t>
        <a:bodyPr/>
        <a:lstStyle/>
        <a:p>
          <a:endParaRPr lang="en-US"/>
        </a:p>
      </dgm:t>
    </dgm:pt>
    <dgm:pt modelId="{27F69F69-E227-4AE9-9641-8AD2CDE9A33E}" type="pres">
      <dgm:prSet presAssocID="{77B7A7C1-6048-4A50-85D8-203C862D8CC5}" presName="desTx" presStyleLbl="alignAccFollowNode1" presStyleIdx="2" presStyleCnt="7">
        <dgm:presLayoutVars>
          <dgm:bulletEnabled val="1"/>
        </dgm:presLayoutVars>
      </dgm:prSet>
      <dgm:spPr/>
      <dgm:t>
        <a:bodyPr/>
        <a:lstStyle/>
        <a:p>
          <a:endParaRPr lang="en-US"/>
        </a:p>
      </dgm:t>
    </dgm:pt>
    <dgm:pt modelId="{31EEF4A3-B317-4DE3-BAB3-55F3058E3F21}" type="pres">
      <dgm:prSet presAssocID="{9794AC92-EAAA-4FDE-AC41-37A00F95F28A}" presName="space" presStyleCnt="0"/>
      <dgm:spPr/>
    </dgm:pt>
    <dgm:pt modelId="{6F8E820C-ADF3-4384-8CE4-39929EC4B02E}" type="pres">
      <dgm:prSet presAssocID="{AB3B3392-EED9-4CB4-B618-B754FF0DF87A}" presName="composite" presStyleCnt="0"/>
      <dgm:spPr/>
    </dgm:pt>
    <dgm:pt modelId="{B83A941A-9061-47F1-AB49-CFAA0C2DE68E}" type="pres">
      <dgm:prSet presAssocID="{AB3B3392-EED9-4CB4-B618-B754FF0DF87A}" presName="parTx" presStyleLbl="alignNode1" presStyleIdx="3" presStyleCnt="7">
        <dgm:presLayoutVars>
          <dgm:chMax val="0"/>
          <dgm:chPref val="0"/>
          <dgm:bulletEnabled val="1"/>
        </dgm:presLayoutVars>
      </dgm:prSet>
      <dgm:spPr/>
      <dgm:t>
        <a:bodyPr/>
        <a:lstStyle/>
        <a:p>
          <a:endParaRPr lang="en-US"/>
        </a:p>
      </dgm:t>
    </dgm:pt>
    <dgm:pt modelId="{CF57B544-69F2-49D6-A5AC-7C9C2C6C9FD2}" type="pres">
      <dgm:prSet presAssocID="{AB3B3392-EED9-4CB4-B618-B754FF0DF87A}" presName="desTx" presStyleLbl="alignAccFollowNode1" presStyleIdx="3" presStyleCnt="7">
        <dgm:presLayoutVars>
          <dgm:bulletEnabled val="1"/>
        </dgm:presLayoutVars>
      </dgm:prSet>
      <dgm:spPr/>
      <dgm:t>
        <a:bodyPr/>
        <a:lstStyle/>
        <a:p>
          <a:endParaRPr lang="en-US"/>
        </a:p>
      </dgm:t>
    </dgm:pt>
    <dgm:pt modelId="{76980C27-2B36-44E5-8CF1-52DE031618A2}" type="pres">
      <dgm:prSet presAssocID="{3CA2ADCF-4D2D-436F-B87C-274A2FCB90A3}" presName="space" presStyleCnt="0"/>
      <dgm:spPr/>
    </dgm:pt>
    <dgm:pt modelId="{8B5EC850-C787-4509-8A41-9607CC57E817}" type="pres">
      <dgm:prSet presAssocID="{89665CD6-09FF-4218-8E22-2083286A9BD9}" presName="composite" presStyleCnt="0"/>
      <dgm:spPr/>
    </dgm:pt>
    <dgm:pt modelId="{4B50C913-A5D6-4E1B-A36C-31267F71E284}" type="pres">
      <dgm:prSet presAssocID="{89665CD6-09FF-4218-8E22-2083286A9BD9}" presName="parTx" presStyleLbl="alignNode1" presStyleIdx="4" presStyleCnt="7">
        <dgm:presLayoutVars>
          <dgm:chMax val="0"/>
          <dgm:chPref val="0"/>
          <dgm:bulletEnabled val="1"/>
        </dgm:presLayoutVars>
      </dgm:prSet>
      <dgm:spPr/>
      <dgm:t>
        <a:bodyPr/>
        <a:lstStyle/>
        <a:p>
          <a:endParaRPr lang="en-US"/>
        </a:p>
      </dgm:t>
    </dgm:pt>
    <dgm:pt modelId="{26560A27-4DF8-4178-A49D-7FCF744802EE}" type="pres">
      <dgm:prSet presAssocID="{89665CD6-09FF-4218-8E22-2083286A9BD9}" presName="desTx" presStyleLbl="alignAccFollowNode1" presStyleIdx="4" presStyleCnt="7">
        <dgm:presLayoutVars>
          <dgm:bulletEnabled val="1"/>
        </dgm:presLayoutVars>
      </dgm:prSet>
      <dgm:spPr/>
      <dgm:t>
        <a:bodyPr/>
        <a:lstStyle/>
        <a:p>
          <a:endParaRPr lang="en-US"/>
        </a:p>
      </dgm:t>
    </dgm:pt>
    <dgm:pt modelId="{B58BB0DD-6D9C-4073-B663-1B34A624A8EE}" type="pres">
      <dgm:prSet presAssocID="{E9476FA2-7174-49AA-8214-F872D1C01F2E}" presName="space" presStyleCnt="0"/>
      <dgm:spPr/>
    </dgm:pt>
    <dgm:pt modelId="{C4CC2F49-C2C3-4947-AC9F-5826C20B04A5}" type="pres">
      <dgm:prSet presAssocID="{40BFBC79-9730-446C-9733-1091B9ED44F1}" presName="composite" presStyleCnt="0"/>
      <dgm:spPr/>
    </dgm:pt>
    <dgm:pt modelId="{D2A58217-C59D-42E1-9F40-C972F3C21365}" type="pres">
      <dgm:prSet presAssocID="{40BFBC79-9730-446C-9733-1091B9ED44F1}" presName="parTx" presStyleLbl="alignNode1" presStyleIdx="5" presStyleCnt="7">
        <dgm:presLayoutVars>
          <dgm:chMax val="0"/>
          <dgm:chPref val="0"/>
          <dgm:bulletEnabled val="1"/>
        </dgm:presLayoutVars>
      </dgm:prSet>
      <dgm:spPr/>
      <dgm:t>
        <a:bodyPr/>
        <a:lstStyle/>
        <a:p>
          <a:endParaRPr lang="en-US"/>
        </a:p>
      </dgm:t>
    </dgm:pt>
    <dgm:pt modelId="{05BA57D2-D41F-46E9-A35A-979EB487828B}" type="pres">
      <dgm:prSet presAssocID="{40BFBC79-9730-446C-9733-1091B9ED44F1}" presName="desTx" presStyleLbl="alignAccFollowNode1" presStyleIdx="5" presStyleCnt="7">
        <dgm:presLayoutVars>
          <dgm:bulletEnabled val="1"/>
        </dgm:presLayoutVars>
      </dgm:prSet>
      <dgm:spPr/>
      <dgm:t>
        <a:bodyPr/>
        <a:lstStyle/>
        <a:p>
          <a:endParaRPr lang="en-US"/>
        </a:p>
      </dgm:t>
    </dgm:pt>
    <dgm:pt modelId="{12DAAFF4-C30B-4168-B99B-3E4933C6CC18}" type="pres">
      <dgm:prSet presAssocID="{33B57FA3-1298-4517-BB44-92E010BDD149}" presName="space" presStyleCnt="0"/>
      <dgm:spPr/>
    </dgm:pt>
    <dgm:pt modelId="{46819E67-C026-420F-B67C-BB39C8F4F6DF}" type="pres">
      <dgm:prSet presAssocID="{ECE6D186-13D3-4177-939F-009F9EB76839}" presName="composite" presStyleCnt="0"/>
      <dgm:spPr/>
    </dgm:pt>
    <dgm:pt modelId="{0DAC4573-28A6-43D1-97B9-BD69A77B2706}" type="pres">
      <dgm:prSet presAssocID="{ECE6D186-13D3-4177-939F-009F9EB76839}" presName="parTx" presStyleLbl="alignNode1" presStyleIdx="6" presStyleCnt="7">
        <dgm:presLayoutVars>
          <dgm:chMax val="0"/>
          <dgm:chPref val="0"/>
          <dgm:bulletEnabled val="1"/>
        </dgm:presLayoutVars>
      </dgm:prSet>
      <dgm:spPr/>
      <dgm:t>
        <a:bodyPr/>
        <a:lstStyle/>
        <a:p>
          <a:endParaRPr lang="en-US"/>
        </a:p>
      </dgm:t>
    </dgm:pt>
    <dgm:pt modelId="{9F91966B-E927-437E-AD4C-2E9D5C7381C2}" type="pres">
      <dgm:prSet presAssocID="{ECE6D186-13D3-4177-939F-009F9EB76839}" presName="desTx" presStyleLbl="alignAccFollowNode1" presStyleIdx="6" presStyleCnt="7">
        <dgm:presLayoutVars>
          <dgm:bulletEnabled val="1"/>
        </dgm:presLayoutVars>
      </dgm:prSet>
      <dgm:spPr/>
      <dgm:t>
        <a:bodyPr/>
        <a:lstStyle/>
        <a:p>
          <a:endParaRPr lang="en-US"/>
        </a:p>
      </dgm:t>
    </dgm:pt>
  </dgm:ptLst>
  <dgm:cxnLst>
    <dgm:cxn modelId="{688849BE-6BCF-4DA2-8207-F5076695D4A7}" type="presOf" srcId="{96165015-45EA-4DCA-90E8-4866E42AA421}" destId="{5D72628B-D231-4184-AB21-F1351B42A126}" srcOrd="0" destOrd="1" presId="urn:microsoft.com/office/officeart/2005/8/layout/hList1"/>
    <dgm:cxn modelId="{FA473509-11CA-4C32-BAE2-130F540C32B7}" type="presOf" srcId="{89665CD6-09FF-4218-8E22-2083286A9BD9}" destId="{4B50C913-A5D6-4E1B-A36C-31267F71E284}" srcOrd="0" destOrd="0" presId="urn:microsoft.com/office/officeart/2005/8/layout/hList1"/>
    <dgm:cxn modelId="{6F594F01-6229-4F7E-B7A4-B72FBC88556A}" srcId="{1BEEE2B4-93F3-4CCC-ACFC-74DE6C7514E0}" destId="{EE8F2D88-66AF-450E-9AA4-BA0809EFD797}" srcOrd="1" destOrd="0" parTransId="{5785D2E9-029C-40BF-8D3F-33F28880E471}" sibTransId="{E776E25D-BF12-4C3C-9589-2BC9B8D22A6B}"/>
    <dgm:cxn modelId="{98DDB8E2-CC99-4425-9386-B77BAD416461}" srcId="{77B7A7C1-6048-4A50-85D8-203C862D8CC5}" destId="{D2DCD9D4-DEAA-426C-8984-7E630EB2FF9A}" srcOrd="2" destOrd="0" parTransId="{339D6769-A818-4C7A-BD93-1DA062901B40}" sibTransId="{11C82279-DA8E-4B8C-A0F2-C593A8EB22A7}"/>
    <dgm:cxn modelId="{84CDDA65-0FF8-4BEA-89BF-C28E3260C188}" srcId="{AA7C324A-6636-4B08-983B-1DB38D12DA24}" destId="{40BFBC79-9730-446C-9733-1091B9ED44F1}" srcOrd="5" destOrd="0" parTransId="{2786E911-F18D-47F9-AEE2-5D86350F4AA4}" sibTransId="{33B57FA3-1298-4517-BB44-92E010BDD149}"/>
    <dgm:cxn modelId="{089283E0-1D08-47D6-A9BA-2E1B9578DD40}" srcId="{AA7C324A-6636-4B08-983B-1DB38D12DA24}" destId="{0CBBEBC4-204A-4BA2-A9A4-34B73A446CEA}" srcOrd="0" destOrd="0" parTransId="{757B9357-CD75-4140-A637-64EFD2F847C3}" sibTransId="{6D4E514D-98D1-42F6-87D7-B359ED45405F}"/>
    <dgm:cxn modelId="{EC343FA9-6B9F-4374-B2D2-DE8D78C14859}" srcId="{77B7A7C1-6048-4A50-85D8-203C862D8CC5}" destId="{7556A570-D9A0-41D4-91A3-BD2FBC15CD20}" srcOrd="0" destOrd="0" parTransId="{DB0F2EE4-8D22-4506-9146-C7FB9FE7853B}" sibTransId="{98A1545A-CC67-4DA7-B006-BC987672ECF3}"/>
    <dgm:cxn modelId="{28DA3604-0CD7-471C-90FC-A836B13DDA58}" type="presOf" srcId="{55F4A440-00D8-479C-BE3E-B6FA1EA854CA}" destId="{CF57B544-69F2-49D6-A5AC-7C9C2C6C9FD2}" srcOrd="0" destOrd="0" presId="urn:microsoft.com/office/officeart/2005/8/layout/hList1"/>
    <dgm:cxn modelId="{81205658-3A4E-48D1-9ECE-F1CDAF6856C4}" type="presOf" srcId="{136CD62D-492A-47C8-B375-E01BE94DF00E}" destId="{27F69F69-E227-4AE9-9641-8AD2CDE9A33E}" srcOrd="0" destOrd="1" presId="urn:microsoft.com/office/officeart/2005/8/layout/hList1"/>
    <dgm:cxn modelId="{4EA51A3B-C5CE-4A92-8B6B-BE1957CFB6DD}" srcId="{0CBBEBC4-204A-4BA2-A9A4-34B73A446CEA}" destId="{96165015-45EA-4DCA-90E8-4866E42AA421}" srcOrd="1" destOrd="0" parTransId="{99F13286-4EDE-4275-A0FD-3AA8868C0CC1}" sibTransId="{F0D56286-AD38-486C-AD06-A315A513FA07}"/>
    <dgm:cxn modelId="{A8F960EF-D6D8-4B23-B63F-A80726EFC511}" srcId="{ECE6D186-13D3-4177-939F-009F9EB76839}" destId="{9256EC83-F3C5-4E5F-BD5F-19EBE7889C32}" srcOrd="0" destOrd="0" parTransId="{14F04CE7-14B6-4935-B41D-978B188B477E}" sibTransId="{6A377C7B-94BB-40EC-A89A-8CDBE4BA4853}"/>
    <dgm:cxn modelId="{41E8F987-A871-4E1F-B4BC-649F79FF7B58}" srcId="{AB3B3392-EED9-4CB4-B618-B754FF0DF87A}" destId="{55F4A440-00D8-479C-BE3E-B6FA1EA854CA}" srcOrd="0" destOrd="0" parTransId="{00C05B69-1662-4F9E-9252-B32976702443}" sibTransId="{EC2E1949-E3BB-4B5B-93A5-5043D65E9941}"/>
    <dgm:cxn modelId="{E8FB7D69-BDD7-4053-9373-5CD68CA51DDD}" type="presOf" srcId="{EE8F2D88-66AF-450E-9AA4-BA0809EFD797}" destId="{62EF7890-3A43-43DE-A3EC-8D1D622E8633}" srcOrd="0" destOrd="1" presId="urn:microsoft.com/office/officeart/2005/8/layout/hList1"/>
    <dgm:cxn modelId="{C308A267-2217-420C-8AB4-460448BE9523}" srcId="{AB3B3392-EED9-4CB4-B618-B754FF0DF87A}" destId="{C6DF4E7C-9729-4410-95CC-B71DF9B0222A}" srcOrd="1" destOrd="0" parTransId="{C79A5381-BA6D-47EE-B9C5-E0DDD6DA3A88}" sibTransId="{22C8BAC9-1E5C-47B1-8209-7E42076D0202}"/>
    <dgm:cxn modelId="{FF2AD5B9-73B3-488F-9C8C-093497AA750F}" srcId="{40BFBC79-9730-446C-9733-1091B9ED44F1}" destId="{DFCD066C-6F5E-4CB9-9345-D207DF00857C}" srcOrd="1" destOrd="0" parTransId="{53733C6B-10CB-4C37-924F-19220CB7A7E1}" sibTransId="{7F3BEF1D-EBE7-4DAF-8A4B-81D1626F120A}"/>
    <dgm:cxn modelId="{76C3850D-5D92-4832-B185-C19FBCC0DBE0}" srcId="{AA7C324A-6636-4B08-983B-1DB38D12DA24}" destId="{1BEEE2B4-93F3-4CCC-ACFC-74DE6C7514E0}" srcOrd="1" destOrd="0" parTransId="{9A99D63C-F1D3-43F1-A9B1-35CB2C46C7FE}" sibTransId="{BB7509B8-0E4D-4A40-A498-5756F9535D54}"/>
    <dgm:cxn modelId="{AE331EE7-A457-44A1-8E6C-0C411F15D1CF}" type="presOf" srcId="{CF4E241F-BCC0-4CFB-88A1-254863FF59C6}" destId="{5D72628B-D231-4184-AB21-F1351B42A126}" srcOrd="0" destOrd="0" presId="urn:microsoft.com/office/officeart/2005/8/layout/hList1"/>
    <dgm:cxn modelId="{A0C56336-795A-47B7-8BA0-4D298962472F}" srcId="{77B7A7C1-6048-4A50-85D8-203C862D8CC5}" destId="{136CD62D-492A-47C8-B375-E01BE94DF00E}" srcOrd="1" destOrd="0" parTransId="{B870AE8E-629B-442B-8A8A-5EA8739768AF}" sibTransId="{7A0B52BA-AE1F-419F-BA43-A5890D154D20}"/>
    <dgm:cxn modelId="{EAC5C878-833C-45F0-B87C-38D9D379FB9A}" type="presOf" srcId="{90372E1D-AC2B-4B17-A263-05E93EDE6357}" destId="{9F91966B-E927-437E-AD4C-2E9D5C7381C2}" srcOrd="0" destOrd="1" presId="urn:microsoft.com/office/officeart/2005/8/layout/hList1"/>
    <dgm:cxn modelId="{BCE2C5CB-DCA4-4F38-9058-8E1D7A47AD8D}" type="presOf" srcId="{DFCD066C-6F5E-4CB9-9345-D207DF00857C}" destId="{05BA57D2-D41F-46E9-A35A-979EB487828B}" srcOrd="0" destOrd="1" presId="urn:microsoft.com/office/officeart/2005/8/layout/hList1"/>
    <dgm:cxn modelId="{3A256D1C-DE3F-46E6-B86B-E86F232111A7}" type="presOf" srcId="{7556A570-D9A0-41D4-91A3-BD2FBC15CD20}" destId="{27F69F69-E227-4AE9-9641-8AD2CDE9A33E}" srcOrd="0" destOrd="0" presId="urn:microsoft.com/office/officeart/2005/8/layout/hList1"/>
    <dgm:cxn modelId="{9DBB1448-C0FD-4066-B9E3-C8DDF59A2750}" srcId="{AA7C324A-6636-4B08-983B-1DB38D12DA24}" destId="{89665CD6-09FF-4218-8E22-2083286A9BD9}" srcOrd="4" destOrd="0" parTransId="{BB8D348B-FE44-4F37-AEDD-1BF8210FE7EE}" sibTransId="{E9476FA2-7174-49AA-8214-F872D1C01F2E}"/>
    <dgm:cxn modelId="{7956C03A-A9B0-4E23-B31F-89C4E8D779D2}" srcId="{89665CD6-09FF-4218-8E22-2083286A9BD9}" destId="{7C568B66-730A-4E56-88B2-FC46A5DF302F}" srcOrd="2" destOrd="0" parTransId="{3EAC3215-4C12-4EF4-BA66-FC7A4E2B6A2E}" sibTransId="{7D413D5B-8837-477B-81AE-F06C762973FB}"/>
    <dgm:cxn modelId="{297CE6DD-AD73-446B-8A80-CF58DD214F3F}" type="presOf" srcId="{DA39989B-BAA8-4C47-A179-991E7EC0F9A2}" destId="{26560A27-4DF8-4178-A49D-7FCF744802EE}" srcOrd="0" destOrd="1" presId="urn:microsoft.com/office/officeart/2005/8/layout/hList1"/>
    <dgm:cxn modelId="{6FD709C7-3D0A-47A2-AE92-287973CA1252}" type="presOf" srcId="{77B7A7C1-6048-4A50-85D8-203C862D8CC5}" destId="{89EFF0A4-0F33-4759-888D-0E52A7DB5E0F}" srcOrd="0" destOrd="0" presId="urn:microsoft.com/office/officeart/2005/8/layout/hList1"/>
    <dgm:cxn modelId="{E54A9643-02CC-4ED8-B153-F624FB7812C9}" type="presOf" srcId="{E1988F2B-280F-4E2E-BA3E-001476C2326F}" destId="{62EF7890-3A43-43DE-A3EC-8D1D622E8633}" srcOrd="0" destOrd="0" presId="urn:microsoft.com/office/officeart/2005/8/layout/hList1"/>
    <dgm:cxn modelId="{0ADBCE4D-B8ED-4538-900B-F9FD53420A9D}" srcId="{40BFBC79-9730-446C-9733-1091B9ED44F1}" destId="{4F8F3E4D-465A-4C67-900A-742DEE56CA2A}" srcOrd="0" destOrd="0" parTransId="{11042058-9FCD-4B35-91F9-5E44333123C9}" sibTransId="{3C99CFBC-24EA-4A86-9432-E592D552BD49}"/>
    <dgm:cxn modelId="{3EBA50B8-233C-4C0E-A989-72A78E6EAF44}" type="presOf" srcId="{D2DCD9D4-DEAA-426C-8984-7E630EB2FF9A}" destId="{27F69F69-E227-4AE9-9641-8AD2CDE9A33E}" srcOrd="0" destOrd="2" presId="urn:microsoft.com/office/officeart/2005/8/layout/hList1"/>
    <dgm:cxn modelId="{81E43CA7-665A-442C-9429-C12D9CDC0CBA}" type="presOf" srcId="{C6DF4E7C-9729-4410-95CC-B71DF9B0222A}" destId="{CF57B544-69F2-49D6-A5AC-7C9C2C6C9FD2}" srcOrd="0" destOrd="1" presId="urn:microsoft.com/office/officeart/2005/8/layout/hList1"/>
    <dgm:cxn modelId="{0FDBB6D5-4E61-4307-ACE3-61CA99F5C592}" srcId="{AA7C324A-6636-4B08-983B-1DB38D12DA24}" destId="{AB3B3392-EED9-4CB4-B618-B754FF0DF87A}" srcOrd="3" destOrd="0" parTransId="{1A322B9C-4B24-452F-8D0F-60C9EEC8AB3F}" sibTransId="{3CA2ADCF-4D2D-436F-B87C-274A2FCB90A3}"/>
    <dgm:cxn modelId="{80DA351C-41BB-4574-BC52-D82254107E04}" type="presOf" srcId="{7C568B66-730A-4E56-88B2-FC46A5DF302F}" destId="{26560A27-4DF8-4178-A49D-7FCF744802EE}" srcOrd="0" destOrd="2" presId="urn:microsoft.com/office/officeart/2005/8/layout/hList1"/>
    <dgm:cxn modelId="{B0E3A58F-ACD8-4788-A57A-1A781CA93F8A}" type="presOf" srcId="{8BA467A5-AC75-4105-9EBE-90971A459C6E}" destId="{26560A27-4DF8-4178-A49D-7FCF744802EE}" srcOrd="0" destOrd="0" presId="urn:microsoft.com/office/officeart/2005/8/layout/hList1"/>
    <dgm:cxn modelId="{73761189-8AAC-4385-9C55-0368A7B75ABA}" type="presOf" srcId="{AA7C324A-6636-4B08-983B-1DB38D12DA24}" destId="{B867A121-D68C-4E55-B663-8BE360FB889A}" srcOrd="0" destOrd="0" presId="urn:microsoft.com/office/officeart/2005/8/layout/hList1"/>
    <dgm:cxn modelId="{3FCAA32C-7B89-418B-B617-DA86BB5A0B23}" type="presOf" srcId="{40BFBC79-9730-446C-9733-1091B9ED44F1}" destId="{D2A58217-C59D-42E1-9F40-C972F3C21365}" srcOrd="0" destOrd="0" presId="urn:microsoft.com/office/officeart/2005/8/layout/hList1"/>
    <dgm:cxn modelId="{047E58C2-03C8-4498-B5CA-2D51A21E67B6}" srcId="{89665CD6-09FF-4218-8E22-2083286A9BD9}" destId="{8BA467A5-AC75-4105-9EBE-90971A459C6E}" srcOrd="0" destOrd="0" parTransId="{550CE96E-0052-4F63-B7DD-54DB8301FEA2}" sibTransId="{DF7D6E37-1791-442A-BD48-F3F6C732D125}"/>
    <dgm:cxn modelId="{7C646974-E2EE-44E6-9D15-7115DB9DAA93}" srcId="{89665CD6-09FF-4218-8E22-2083286A9BD9}" destId="{DA39989B-BAA8-4C47-A179-991E7EC0F9A2}" srcOrd="1" destOrd="0" parTransId="{B4B52BD7-00DD-49EA-ACFD-0580500CD537}" sibTransId="{1D673D48-24F6-4928-84C4-83F77F809078}"/>
    <dgm:cxn modelId="{082CF696-1BB0-4375-9C5F-EE13B7D3BEE8}" type="presOf" srcId="{AB3B3392-EED9-4CB4-B618-B754FF0DF87A}" destId="{B83A941A-9061-47F1-AB49-CFAA0C2DE68E}" srcOrd="0" destOrd="0" presId="urn:microsoft.com/office/officeart/2005/8/layout/hList1"/>
    <dgm:cxn modelId="{5BEB3EF3-5E94-48F1-B3AF-766D03E6E133}" type="presOf" srcId="{1BEEE2B4-93F3-4CCC-ACFC-74DE6C7514E0}" destId="{AFDAF832-B160-42C5-805C-7E47EFF7B953}" srcOrd="0" destOrd="0" presId="urn:microsoft.com/office/officeart/2005/8/layout/hList1"/>
    <dgm:cxn modelId="{041B7F77-3E2E-4E88-A3B4-257CB5AF372E}" srcId="{AA7C324A-6636-4B08-983B-1DB38D12DA24}" destId="{ECE6D186-13D3-4177-939F-009F9EB76839}" srcOrd="6" destOrd="0" parTransId="{D42717A4-CD69-48E4-8050-FF645F318806}" sibTransId="{68502953-2D99-4697-AA4D-83861762B943}"/>
    <dgm:cxn modelId="{E4B563B3-DDDE-4AA9-A4D1-1AD3D9F17D5F}" srcId="{ECE6D186-13D3-4177-939F-009F9EB76839}" destId="{90372E1D-AC2B-4B17-A263-05E93EDE6357}" srcOrd="1" destOrd="0" parTransId="{266E9F87-5248-4D85-B23C-D314D19B9FCE}" sibTransId="{AEDABF62-5A39-47BA-9574-D3E9973D22CA}"/>
    <dgm:cxn modelId="{7D3B8AF9-C66C-401E-9AD9-7770728AE2AC}" type="presOf" srcId="{ECE6D186-13D3-4177-939F-009F9EB76839}" destId="{0DAC4573-28A6-43D1-97B9-BD69A77B2706}" srcOrd="0" destOrd="0" presId="urn:microsoft.com/office/officeart/2005/8/layout/hList1"/>
    <dgm:cxn modelId="{8C64E7A8-16E0-4EC1-93D5-E2D0DEE5F618}" srcId="{AA7C324A-6636-4B08-983B-1DB38D12DA24}" destId="{77B7A7C1-6048-4A50-85D8-203C862D8CC5}" srcOrd="2" destOrd="0" parTransId="{41B77ADE-7064-4FAA-AFDB-5ACA2B03C546}" sibTransId="{9794AC92-EAAA-4FDE-AC41-37A00F95F28A}"/>
    <dgm:cxn modelId="{BFBAC07C-E976-4632-9DD4-4A8C2F2EF0E0}" type="presOf" srcId="{0CBBEBC4-204A-4BA2-A9A4-34B73A446CEA}" destId="{A0F14CA2-AA1F-4ACC-93FD-4753C7C309F3}" srcOrd="0" destOrd="0" presId="urn:microsoft.com/office/officeart/2005/8/layout/hList1"/>
    <dgm:cxn modelId="{B4988EEF-8793-4808-8AA1-9FA16BBCD4C0}" type="presOf" srcId="{4F8F3E4D-465A-4C67-900A-742DEE56CA2A}" destId="{05BA57D2-D41F-46E9-A35A-979EB487828B}" srcOrd="0" destOrd="0" presId="urn:microsoft.com/office/officeart/2005/8/layout/hList1"/>
    <dgm:cxn modelId="{B05C9D95-2E4E-4D36-8726-5D721A12CF74}" srcId="{0CBBEBC4-204A-4BA2-A9A4-34B73A446CEA}" destId="{CF4E241F-BCC0-4CFB-88A1-254863FF59C6}" srcOrd="0" destOrd="0" parTransId="{0ACAD36C-5D70-48E4-96D4-7A4F966F9260}" sibTransId="{AF7E92A0-83BF-48E0-AC7C-2BD65A1C9ADC}"/>
    <dgm:cxn modelId="{6B4D1059-9181-45B9-AF7D-917C1556CCAB}" type="presOf" srcId="{F455C228-7888-4C6A-8483-0FEEB7C165EC}" destId="{9F91966B-E927-437E-AD4C-2E9D5C7381C2}" srcOrd="0" destOrd="2" presId="urn:microsoft.com/office/officeart/2005/8/layout/hList1"/>
    <dgm:cxn modelId="{9005405E-61E9-43C2-A2D9-374109403712}" srcId="{ECE6D186-13D3-4177-939F-009F9EB76839}" destId="{F455C228-7888-4C6A-8483-0FEEB7C165EC}" srcOrd="2" destOrd="0" parTransId="{97E29E5E-B860-4C7F-93C2-1766A4D228C5}" sibTransId="{5BA5B253-3AFD-47C8-AC8F-AA0F40BE59CA}"/>
    <dgm:cxn modelId="{BC10D4AB-EA18-4C81-8BAE-3E7EA318E5DA}" srcId="{1BEEE2B4-93F3-4CCC-ACFC-74DE6C7514E0}" destId="{E1988F2B-280F-4E2E-BA3E-001476C2326F}" srcOrd="0" destOrd="0" parTransId="{4A08B57A-9ED3-47AE-B461-45F0B149E17F}" sibTransId="{5C207019-729F-4940-8A0A-696E17F4B7E8}"/>
    <dgm:cxn modelId="{280360B2-B5FB-4DDF-B98C-088225AEFA3A}" type="presOf" srcId="{9256EC83-F3C5-4E5F-BD5F-19EBE7889C32}" destId="{9F91966B-E927-437E-AD4C-2E9D5C7381C2}" srcOrd="0" destOrd="0" presId="urn:microsoft.com/office/officeart/2005/8/layout/hList1"/>
    <dgm:cxn modelId="{92EFE43F-3903-4919-86D1-B3DC423E077C}" type="presParOf" srcId="{B867A121-D68C-4E55-B663-8BE360FB889A}" destId="{886B2B19-7E93-4163-B617-60571C9FBD2F}" srcOrd="0" destOrd="0" presId="urn:microsoft.com/office/officeart/2005/8/layout/hList1"/>
    <dgm:cxn modelId="{AF99121B-069B-481E-A424-EF2D3CBCC06F}" type="presParOf" srcId="{886B2B19-7E93-4163-B617-60571C9FBD2F}" destId="{A0F14CA2-AA1F-4ACC-93FD-4753C7C309F3}" srcOrd="0" destOrd="0" presId="urn:microsoft.com/office/officeart/2005/8/layout/hList1"/>
    <dgm:cxn modelId="{0BD9E00F-8D70-48A4-8B82-5DDC2680517B}" type="presParOf" srcId="{886B2B19-7E93-4163-B617-60571C9FBD2F}" destId="{5D72628B-D231-4184-AB21-F1351B42A126}" srcOrd="1" destOrd="0" presId="urn:microsoft.com/office/officeart/2005/8/layout/hList1"/>
    <dgm:cxn modelId="{B6894D39-FED2-4349-ACF6-FA2307C164E2}" type="presParOf" srcId="{B867A121-D68C-4E55-B663-8BE360FB889A}" destId="{ABF55798-E6CB-4B64-81DD-EF20B7858938}" srcOrd="1" destOrd="0" presId="urn:microsoft.com/office/officeart/2005/8/layout/hList1"/>
    <dgm:cxn modelId="{9B276463-8FD0-4F7C-BE7A-647F6CB0759E}" type="presParOf" srcId="{B867A121-D68C-4E55-B663-8BE360FB889A}" destId="{B7A79F51-7B8D-4C52-8E5E-4D8A7CA40083}" srcOrd="2" destOrd="0" presId="urn:microsoft.com/office/officeart/2005/8/layout/hList1"/>
    <dgm:cxn modelId="{23305EBA-FDAE-48AA-B2B7-76F1D26232F3}" type="presParOf" srcId="{B7A79F51-7B8D-4C52-8E5E-4D8A7CA40083}" destId="{AFDAF832-B160-42C5-805C-7E47EFF7B953}" srcOrd="0" destOrd="0" presId="urn:microsoft.com/office/officeart/2005/8/layout/hList1"/>
    <dgm:cxn modelId="{88270AC6-C16C-441A-9A5D-CE0DDFB82B77}" type="presParOf" srcId="{B7A79F51-7B8D-4C52-8E5E-4D8A7CA40083}" destId="{62EF7890-3A43-43DE-A3EC-8D1D622E8633}" srcOrd="1" destOrd="0" presId="urn:microsoft.com/office/officeart/2005/8/layout/hList1"/>
    <dgm:cxn modelId="{5F5E397C-71F0-4AA0-9721-7D4A3CCD8E5E}" type="presParOf" srcId="{B867A121-D68C-4E55-B663-8BE360FB889A}" destId="{F880BBF0-E6B1-44F3-A5C9-F8EE45A2DCC5}" srcOrd="3" destOrd="0" presId="urn:microsoft.com/office/officeart/2005/8/layout/hList1"/>
    <dgm:cxn modelId="{B114D54D-863C-4C77-8DBE-6028A2857872}" type="presParOf" srcId="{B867A121-D68C-4E55-B663-8BE360FB889A}" destId="{9C20F325-C836-46A8-B3B7-731A28AD81C0}" srcOrd="4" destOrd="0" presId="urn:microsoft.com/office/officeart/2005/8/layout/hList1"/>
    <dgm:cxn modelId="{79F316B5-054F-4D88-9EF2-39DCE5632612}" type="presParOf" srcId="{9C20F325-C836-46A8-B3B7-731A28AD81C0}" destId="{89EFF0A4-0F33-4759-888D-0E52A7DB5E0F}" srcOrd="0" destOrd="0" presId="urn:microsoft.com/office/officeart/2005/8/layout/hList1"/>
    <dgm:cxn modelId="{D791587B-73C6-493E-B102-D5AB421FF372}" type="presParOf" srcId="{9C20F325-C836-46A8-B3B7-731A28AD81C0}" destId="{27F69F69-E227-4AE9-9641-8AD2CDE9A33E}" srcOrd="1" destOrd="0" presId="urn:microsoft.com/office/officeart/2005/8/layout/hList1"/>
    <dgm:cxn modelId="{D46FC0FB-DD13-41C5-A3E2-165D8F0F3AB1}" type="presParOf" srcId="{B867A121-D68C-4E55-B663-8BE360FB889A}" destId="{31EEF4A3-B317-4DE3-BAB3-55F3058E3F21}" srcOrd="5" destOrd="0" presId="urn:microsoft.com/office/officeart/2005/8/layout/hList1"/>
    <dgm:cxn modelId="{919741B5-B616-4B6A-A181-2AEE48D43EEA}" type="presParOf" srcId="{B867A121-D68C-4E55-B663-8BE360FB889A}" destId="{6F8E820C-ADF3-4384-8CE4-39929EC4B02E}" srcOrd="6" destOrd="0" presId="urn:microsoft.com/office/officeart/2005/8/layout/hList1"/>
    <dgm:cxn modelId="{CEC18536-AD65-45C5-87A9-08D027F950F5}" type="presParOf" srcId="{6F8E820C-ADF3-4384-8CE4-39929EC4B02E}" destId="{B83A941A-9061-47F1-AB49-CFAA0C2DE68E}" srcOrd="0" destOrd="0" presId="urn:microsoft.com/office/officeart/2005/8/layout/hList1"/>
    <dgm:cxn modelId="{00348395-169E-438F-BFFE-8E4970151C74}" type="presParOf" srcId="{6F8E820C-ADF3-4384-8CE4-39929EC4B02E}" destId="{CF57B544-69F2-49D6-A5AC-7C9C2C6C9FD2}" srcOrd="1" destOrd="0" presId="urn:microsoft.com/office/officeart/2005/8/layout/hList1"/>
    <dgm:cxn modelId="{02DD579F-338C-4554-90E9-7A7CCB65D26F}" type="presParOf" srcId="{B867A121-D68C-4E55-B663-8BE360FB889A}" destId="{76980C27-2B36-44E5-8CF1-52DE031618A2}" srcOrd="7" destOrd="0" presId="urn:microsoft.com/office/officeart/2005/8/layout/hList1"/>
    <dgm:cxn modelId="{7DE02A9E-A7C1-4B48-9DD7-FD98B5481853}" type="presParOf" srcId="{B867A121-D68C-4E55-B663-8BE360FB889A}" destId="{8B5EC850-C787-4509-8A41-9607CC57E817}" srcOrd="8" destOrd="0" presId="urn:microsoft.com/office/officeart/2005/8/layout/hList1"/>
    <dgm:cxn modelId="{7670F030-1CF8-4EE1-A7C7-02F91818123F}" type="presParOf" srcId="{8B5EC850-C787-4509-8A41-9607CC57E817}" destId="{4B50C913-A5D6-4E1B-A36C-31267F71E284}" srcOrd="0" destOrd="0" presId="urn:microsoft.com/office/officeart/2005/8/layout/hList1"/>
    <dgm:cxn modelId="{371F439A-67BB-401B-B186-FE895836473D}" type="presParOf" srcId="{8B5EC850-C787-4509-8A41-9607CC57E817}" destId="{26560A27-4DF8-4178-A49D-7FCF744802EE}" srcOrd="1" destOrd="0" presId="urn:microsoft.com/office/officeart/2005/8/layout/hList1"/>
    <dgm:cxn modelId="{7204B93E-0EE7-4CA3-ADD4-74ABBC04ACCE}" type="presParOf" srcId="{B867A121-D68C-4E55-B663-8BE360FB889A}" destId="{B58BB0DD-6D9C-4073-B663-1B34A624A8EE}" srcOrd="9" destOrd="0" presId="urn:microsoft.com/office/officeart/2005/8/layout/hList1"/>
    <dgm:cxn modelId="{74CDD2E1-7AD0-494D-B781-FB23482BC388}" type="presParOf" srcId="{B867A121-D68C-4E55-B663-8BE360FB889A}" destId="{C4CC2F49-C2C3-4947-AC9F-5826C20B04A5}" srcOrd="10" destOrd="0" presId="urn:microsoft.com/office/officeart/2005/8/layout/hList1"/>
    <dgm:cxn modelId="{098CA0AC-05D6-49C8-9417-4084E38E7A8D}" type="presParOf" srcId="{C4CC2F49-C2C3-4947-AC9F-5826C20B04A5}" destId="{D2A58217-C59D-42E1-9F40-C972F3C21365}" srcOrd="0" destOrd="0" presId="urn:microsoft.com/office/officeart/2005/8/layout/hList1"/>
    <dgm:cxn modelId="{7891CAF8-E62E-44DC-8BE1-E90A301D9832}" type="presParOf" srcId="{C4CC2F49-C2C3-4947-AC9F-5826C20B04A5}" destId="{05BA57D2-D41F-46E9-A35A-979EB487828B}" srcOrd="1" destOrd="0" presId="urn:microsoft.com/office/officeart/2005/8/layout/hList1"/>
    <dgm:cxn modelId="{D15C6263-064E-42C8-AF5B-5C7552EA2247}" type="presParOf" srcId="{B867A121-D68C-4E55-B663-8BE360FB889A}" destId="{12DAAFF4-C30B-4168-B99B-3E4933C6CC18}" srcOrd="11" destOrd="0" presId="urn:microsoft.com/office/officeart/2005/8/layout/hList1"/>
    <dgm:cxn modelId="{FC6B4198-4D5D-43E0-BB71-E682FFE35E9A}" type="presParOf" srcId="{B867A121-D68C-4E55-B663-8BE360FB889A}" destId="{46819E67-C026-420F-B67C-BB39C8F4F6DF}" srcOrd="12" destOrd="0" presId="urn:microsoft.com/office/officeart/2005/8/layout/hList1"/>
    <dgm:cxn modelId="{D6390D7B-8FE4-439E-A483-D322F1674B90}" type="presParOf" srcId="{46819E67-C026-420F-B67C-BB39C8F4F6DF}" destId="{0DAC4573-28A6-43D1-97B9-BD69A77B2706}" srcOrd="0" destOrd="0" presId="urn:microsoft.com/office/officeart/2005/8/layout/hList1"/>
    <dgm:cxn modelId="{4DFB28F7-4A72-41D2-AEC8-90ADB9274939}" type="presParOf" srcId="{46819E67-C026-420F-B67C-BB39C8F4F6DF}" destId="{9F91966B-E927-437E-AD4C-2E9D5C7381C2}" srcOrd="1" destOrd="0" presId="urn:microsoft.com/office/officeart/2005/8/layout/hList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785139-07BB-4991-94B5-52281BDFACE7}">
      <dsp:nvSpPr>
        <dsp:cNvPr id="0" name=""/>
        <dsp:cNvSpPr/>
      </dsp:nvSpPr>
      <dsp:spPr>
        <a:xfrm>
          <a:off x="1799" y="283298"/>
          <a:ext cx="1564751" cy="538460"/>
        </a:xfrm>
        <a:prstGeom prst="chevron">
          <a:avLst/>
        </a:prstGeom>
        <a:solidFill>
          <a:srgbClr val="FF9696"/>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Limited</a:t>
          </a:r>
          <a:endParaRPr lang="en-US" sz="1800" b="1" kern="1200" dirty="0"/>
        </a:p>
      </dsp:txBody>
      <dsp:txXfrm>
        <a:off x="1799" y="283298"/>
        <a:ext cx="1564751" cy="538460"/>
      </dsp:txXfrm>
    </dsp:sp>
    <dsp:sp modelId="{6E626F24-4401-4CC2-B275-1B96794797F5}">
      <dsp:nvSpPr>
        <dsp:cNvPr id="0" name=""/>
        <dsp:cNvSpPr/>
      </dsp:nvSpPr>
      <dsp:spPr>
        <a:xfrm>
          <a:off x="1431935" y="283298"/>
          <a:ext cx="1346150" cy="538460"/>
        </a:xfrm>
        <a:prstGeom prst="chevron">
          <a:avLst/>
        </a:prstGeom>
        <a:solidFill>
          <a:srgbClr val="FF7878"/>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85547"/>
              <a:satOff val="0"/>
              <a:lumOff val="564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1431935" y="283298"/>
        <a:ext cx="1346150" cy="538460"/>
      </dsp:txXfrm>
    </dsp:sp>
    <dsp:sp modelId="{F835FF8A-76DF-4B06-8179-0D6A65D95B48}">
      <dsp:nvSpPr>
        <dsp:cNvPr id="0" name=""/>
        <dsp:cNvSpPr/>
      </dsp:nvSpPr>
      <dsp:spPr>
        <a:xfrm>
          <a:off x="2643471" y="283298"/>
          <a:ext cx="1346150" cy="538460"/>
        </a:xfrm>
        <a:prstGeom prst="chevron">
          <a:avLst/>
        </a:prstGeom>
        <a:solidFill>
          <a:srgbClr val="FF5A5A"/>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171094"/>
              <a:satOff val="0"/>
              <a:lumOff val="1129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2643471" y="283298"/>
        <a:ext cx="1346150" cy="538460"/>
      </dsp:txXfrm>
    </dsp:sp>
    <dsp:sp modelId="{7C3A0F82-8E55-4776-9FD0-C68F21F282AF}">
      <dsp:nvSpPr>
        <dsp:cNvPr id="0" name=""/>
        <dsp:cNvSpPr/>
      </dsp:nvSpPr>
      <dsp:spPr>
        <a:xfrm>
          <a:off x="3855006" y="283298"/>
          <a:ext cx="1346150" cy="538460"/>
        </a:xfrm>
        <a:prstGeom prst="chevron">
          <a:avLst/>
        </a:prstGeom>
        <a:solidFill>
          <a:srgbClr val="FF5A5A"/>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256642"/>
              <a:satOff val="0"/>
              <a:lumOff val="1693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3855006" y="283298"/>
        <a:ext cx="1346150" cy="538460"/>
      </dsp:txXfrm>
    </dsp:sp>
    <dsp:sp modelId="{E48244A0-A5BD-41D6-85D5-04453D77FD51}">
      <dsp:nvSpPr>
        <dsp:cNvPr id="0" name=""/>
        <dsp:cNvSpPr/>
      </dsp:nvSpPr>
      <dsp:spPr>
        <a:xfrm>
          <a:off x="5066541" y="283298"/>
          <a:ext cx="1346150" cy="538460"/>
        </a:xfrm>
        <a:prstGeom prst="chevron">
          <a:avLst/>
        </a:prstGeom>
        <a:solidFill>
          <a:srgbClr val="FF3C3C"/>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342189"/>
              <a:satOff val="0"/>
              <a:lumOff val="2258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5066541" y="283298"/>
        <a:ext cx="1346150" cy="538460"/>
      </dsp:txXfrm>
    </dsp:sp>
    <dsp:sp modelId="{0411ADDF-5D1C-4A27-81BF-50EE0E3B63DD}">
      <dsp:nvSpPr>
        <dsp:cNvPr id="0" name=""/>
        <dsp:cNvSpPr/>
      </dsp:nvSpPr>
      <dsp:spPr>
        <a:xfrm>
          <a:off x="6278076" y="283298"/>
          <a:ext cx="1346150" cy="538460"/>
        </a:xfrm>
        <a:prstGeom prst="chevron">
          <a:avLst/>
        </a:prstGeom>
        <a:solidFill>
          <a:srgbClr val="FF1E1E"/>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427736"/>
              <a:satOff val="0"/>
              <a:lumOff val="2822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6278076" y="283298"/>
        <a:ext cx="1346150" cy="538460"/>
      </dsp:txXfrm>
    </dsp:sp>
    <dsp:sp modelId="{9F013F1D-DA3A-4DA1-8443-8B3E72FD4AC5}">
      <dsp:nvSpPr>
        <dsp:cNvPr id="0" name=""/>
        <dsp:cNvSpPr/>
      </dsp:nvSpPr>
      <dsp:spPr>
        <a:xfrm>
          <a:off x="7489611" y="283298"/>
          <a:ext cx="1652587" cy="538460"/>
        </a:xfrm>
        <a:prstGeom prst="chevron">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513283"/>
              <a:satOff val="0"/>
              <a:lumOff val="338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Advanced</a:t>
          </a:r>
          <a:endParaRPr lang="en-US" sz="1400" b="1" kern="1200" dirty="0"/>
        </a:p>
      </dsp:txBody>
      <dsp:txXfrm>
        <a:off x="7489611" y="283298"/>
        <a:ext cx="1652587" cy="5384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14CA2-AA1F-4ACC-93FD-4753C7C309F3}">
      <dsp:nvSpPr>
        <dsp:cNvPr id="0" name=""/>
        <dsp:cNvSpPr/>
      </dsp:nvSpPr>
      <dsp:spPr>
        <a:xfrm>
          <a:off x="3798" y="160775"/>
          <a:ext cx="1126639" cy="288000"/>
        </a:xfrm>
        <a:prstGeom prst="rect">
          <a:avLst/>
        </a:prstGeom>
        <a:solidFill>
          <a:schemeClr val="accent1">
            <a:shade val="80000"/>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Mainframes</a:t>
          </a:r>
          <a:endParaRPr lang="en-US" sz="1000" kern="1200" dirty="0">
            <a:solidFill>
              <a:schemeClr val="bg1"/>
            </a:solidFill>
            <a:effectLst/>
          </a:endParaRPr>
        </a:p>
      </dsp:txBody>
      <dsp:txXfrm>
        <a:off x="3798" y="160775"/>
        <a:ext cx="1126639" cy="288000"/>
      </dsp:txXfrm>
    </dsp:sp>
    <dsp:sp modelId="{5D72628B-D231-4184-AB21-F1351B42A126}">
      <dsp:nvSpPr>
        <dsp:cNvPr id="0" name=""/>
        <dsp:cNvSpPr/>
      </dsp:nvSpPr>
      <dsp:spPr>
        <a:xfrm>
          <a:off x="3798"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Large, expensive</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Complex computations</a:t>
          </a:r>
          <a:endParaRPr lang="en-US" sz="1000" kern="1200" dirty="0">
            <a:effectLst/>
          </a:endParaRPr>
        </a:p>
      </dsp:txBody>
      <dsp:txXfrm>
        <a:off x="3798" y="448775"/>
        <a:ext cx="1126639" cy="1020609"/>
      </dsp:txXfrm>
    </dsp:sp>
    <dsp:sp modelId="{AFDAF832-B160-42C5-805C-7E47EFF7B953}">
      <dsp:nvSpPr>
        <dsp:cNvPr id="0" name=""/>
        <dsp:cNvSpPr/>
      </dsp:nvSpPr>
      <dsp:spPr>
        <a:xfrm>
          <a:off x="1288167" y="160775"/>
          <a:ext cx="1126639" cy="288000"/>
        </a:xfrm>
        <a:prstGeom prst="rect">
          <a:avLst/>
        </a:prstGeom>
        <a:solidFill>
          <a:schemeClr val="accent1">
            <a:shade val="80000"/>
            <a:hueOff val="-85547"/>
            <a:satOff val="0"/>
            <a:lumOff val="5646"/>
            <a:alphaOff val="0"/>
          </a:schemeClr>
        </a:solidFill>
        <a:ln w="55000" cap="flat" cmpd="thickThin" algn="ctr">
          <a:solidFill>
            <a:schemeClr val="accent1">
              <a:shade val="80000"/>
              <a:hueOff val="-85547"/>
              <a:satOff val="0"/>
              <a:lumOff val="56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Minicomputers</a:t>
          </a:r>
          <a:endParaRPr lang="en-US" sz="1000" kern="1200" dirty="0">
            <a:solidFill>
              <a:schemeClr val="bg1"/>
            </a:solidFill>
            <a:effectLst/>
          </a:endParaRPr>
        </a:p>
      </dsp:txBody>
      <dsp:txXfrm>
        <a:off x="1288167" y="160775"/>
        <a:ext cx="1126639" cy="288000"/>
      </dsp:txXfrm>
    </dsp:sp>
    <dsp:sp modelId="{62EF7890-3A43-43DE-A3EC-8D1D622E8633}">
      <dsp:nvSpPr>
        <dsp:cNvPr id="0" name=""/>
        <dsp:cNvSpPr/>
      </dsp:nvSpPr>
      <dsp:spPr>
        <a:xfrm>
          <a:off x="1288167"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Improved size</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Limited application</a:t>
          </a:r>
          <a:endParaRPr lang="en-US" sz="1000" kern="1200" dirty="0">
            <a:effectLst/>
          </a:endParaRPr>
        </a:p>
      </dsp:txBody>
      <dsp:txXfrm>
        <a:off x="1288167" y="448775"/>
        <a:ext cx="1126639" cy="1020609"/>
      </dsp:txXfrm>
    </dsp:sp>
    <dsp:sp modelId="{89EFF0A4-0F33-4759-888D-0E52A7DB5E0F}">
      <dsp:nvSpPr>
        <dsp:cNvPr id="0" name=""/>
        <dsp:cNvSpPr/>
      </dsp:nvSpPr>
      <dsp:spPr>
        <a:xfrm>
          <a:off x="2572537" y="160775"/>
          <a:ext cx="1126639" cy="288000"/>
        </a:xfrm>
        <a:prstGeom prst="rect">
          <a:avLst/>
        </a:prstGeom>
        <a:solidFill>
          <a:schemeClr val="accent1">
            <a:shade val="80000"/>
            <a:hueOff val="-171094"/>
            <a:satOff val="0"/>
            <a:lumOff val="11292"/>
            <a:alphaOff val="0"/>
          </a:schemeClr>
        </a:solidFill>
        <a:ln w="55000" cap="flat" cmpd="thickThin" algn="ctr">
          <a:solidFill>
            <a:schemeClr val="accent1">
              <a:shade val="80000"/>
              <a:hueOff val="-171094"/>
              <a:satOff val="0"/>
              <a:lumOff val="112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PC</a:t>
          </a:r>
          <a:endParaRPr lang="en-US" sz="1000" kern="1200" dirty="0">
            <a:solidFill>
              <a:schemeClr val="bg1"/>
            </a:solidFill>
            <a:effectLst/>
          </a:endParaRPr>
        </a:p>
      </dsp:txBody>
      <dsp:txXfrm>
        <a:off x="2572537" y="160775"/>
        <a:ext cx="1126639" cy="288000"/>
      </dsp:txXfrm>
    </dsp:sp>
    <dsp:sp modelId="{27F69F69-E227-4AE9-9641-8AD2CDE9A33E}">
      <dsp:nvSpPr>
        <dsp:cNvPr id="0" name=""/>
        <dsp:cNvSpPr/>
      </dsp:nvSpPr>
      <dsp:spPr>
        <a:xfrm>
          <a:off x="2572537"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For individual use</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Broader application</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Steep learning curve</a:t>
          </a:r>
          <a:endParaRPr lang="en-US" sz="1000" kern="1200" dirty="0">
            <a:effectLst/>
          </a:endParaRPr>
        </a:p>
      </dsp:txBody>
      <dsp:txXfrm>
        <a:off x="2572537" y="448775"/>
        <a:ext cx="1126639" cy="1020609"/>
      </dsp:txXfrm>
    </dsp:sp>
    <dsp:sp modelId="{B83A941A-9061-47F1-AB49-CFAA0C2DE68E}">
      <dsp:nvSpPr>
        <dsp:cNvPr id="0" name=""/>
        <dsp:cNvSpPr/>
      </dsp:nvSpPr>
      <dsp:spPr>
        <a:xfrm>
          <a:off x="3856906" y="160775"/>
          <a:ext cx="1126639" cy="288000"/>
        </a:xfrm>
        <a:prstGeom prst="rect">
          <a:avLst/>
        </a:prstGeom>
        <a:solidFill>
          <a:schemeClr val="accent1">
            <a:shade val="80000"/>
            <a:hueOff val="-256642"/>
            <a:satOff val="0"/>
            <a:lumOff val="16938"/>
            <a:alphaOff val="0"/>
          </a:schemeClr>
        </a:solidFill>
        <a:ln w="55000" cap="flat" cmpd="thickThin" algn="ctr">
          <a:solidFill>
            <a:schemeClr val="accent1">
              <a:shade val="80000"/>
              <a:hueOff val="-256642"/>
              <a:satOff val="0"/>
              <a:lumOff val="169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GUI</a:t>
          </a:r>
          <a:endParaRPr lang="en-US" sz="1000" kern="1200" dirty="0">
            <a:solidFill>
              <a:schemeClr val="bg1"/>
            </a:solidFill>
            <a:effectLst/>
          </a:endParaRPr>
        </a:p>
      </dsp:txBody>
      <dsp:txXfrm>
        <a:off x="3856906" y="160775"/>
        <a:ext cx="1126639" cy="288000"/>
      </dsp:txXfrm>
    </dsp:sp>
    <dsp:sp modelId="{CF57B544-69F2-49D6-A5AC-7C9C2C6C9FD2}">
      <dsp:nvSpPr>
        <dsp:cNvPr id="0" name=""/>
        <dsp:cNvSpPr/>
      </dsp:nvSpPr>
      <dsp:spPr>
        <a:xfrm>
          <a:off x="3856906"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Personalized and visual</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Easy to learn and use</a:t>
          </a:r>
          <a:endParaRPr lang="en-US" sz="1000" kern="1200" dirty="0">
            <a:effectLst/>
          </a:endParaRPr>
        </a:p>
      </dsp:txBody>
      <dsp:txXfrm>
        <a:off x="3856906" y="448775"/>
        <a:ext cx="1126639" cy="1020609"/>
      </dsp:txXfrm>
    </dsp:sp>
    <dsp:sp modelId="{4B50C913-A5D6-4E1B-A36C-31267F71E284}">
      <dsp:nvSpPr>
        <dsp:cNvPr id="0" name=""/>
        <dsp:cNvSpPr/>
      </dsp:nvSpPr>
      <dsp:spPr>
        <a:xfrm>
          <a:off x="5141275" y="160775"/>
          <a:ext cx="1126639" cy="288000"/>
        </a:xfrm>
        <a:prstGeom prst="rect">
          <a:avLst/>
        </a:prstGeom>
        <a:solidFill>
          <a:schemeClr val="accent1">
            <a:shade val="80000"/>
            <a:hueOff val="-342189"/>
            <a:satOff val="0"/>
            <a:lumOff val="22583"/>
            <a:alphaOff val="0"/>
          </a:schemeClr>
        </a:solidFill>
        <a:ln w="55000" cap="flat" cmpd="thickThin" algn="ctr">
          <a:solidFill>
            <a:schemeClr val="accent1">
              <a:shade val="80000"/>
              <a:hueOff val="-342189"/>
              <a:satOff val="0"/>
              <a:lumOff val="225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Web</a:t>
          </a:r>
          <a:endParaRPr lang="en-US" sz="1000" kern="1200" dirty="0">
            <a:solidFill>
              <a:schemeClr val="bg1"/>
            </a:solidFill>
            <a:effectLst/>
          </a:endParaRPr>
        </a:p>
      </dsp:txBody>
      <dsp:txXfrm>
        <a:off x="5141275" y="160775"/>
        <a:ext cx="1126639" cy="288000"/>
      </dsp:txXfrm>
    </dsp:sp>
    <dsp:sp modelId="{26560A27-4DF8-4178-A49D-7FCF744802EE}">
      <dsp:nvSpPr>
        <dsp:cNvPr id="0" name=""/>
        <dsp:cNvSpPr/>
      </dsp:nvSpPr>
      <dsp:spPr>
        <a:xfrm>
          <a:off x="5141275"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Socialized, community</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Connected</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Scalable access to info</a:t>
          </a:r>
          <a:endParaRPr lang="en-US" sz="1000" kern="1200" dirty="0">
            <a:effectLst/>
          </a:endParaRPr>
        </a:p>
      </dsp:txBody>
      <dsp:txXfrm>
        <a:off x="5141275" y="448775"/>
        <a:ext cx="1126639" cy="1020609"/>
      </dsp:txXfrm>
    </dsp:sp>
    <dsp:sp modelId="{D2A58217-C59D-42E1-9F40-C972F3C21365}">
      <dsp:nvSpPr>
        <dsp:cNvPr id="0" name=""/>
        <dsp:cNvSpPr/>
      </dsp:nvSpPr>
      <dsp:spPr>
        <a:xfrm>
          <a:off x="6425645" y="160775"/>
          <a:ext cx="1126639" cy="288000"/>
        </a:xfrm>
        <a:prstGeom prst="rect">
          <a:avLst/>
        </a:prstGeom>
        <a:solidFill>
          <a:schemeClr val="accent1">
            <a:shade val="80000"/>
            <a:hueOff val="-427736"/>
            <a:satOff val="0"/>
            <a:lumOff val="28229"/>
            <a:alphaOff val="0"/>
          </a:schemeClr>
        </a:solidFill>
        <a:ln w="55000" cap="flat" cmpd="thickThin" algn="ctr">
          <a:solidFill>
            <a:schemeClr val="accent1">
              <a:shade val="80000"/>
              <a:hueOff val="-427736"/>
              <a:satOff val="0"/>
              <a:lumOff val="28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Device/embedded</a:t>
          </a:r>
          <a:endParaRPr lang="en-US" sz="1000" kern="1200" dirty="0">
            <a:solidFill>
              <a:schemeClr val="bg1"/>
            </a:solidFill>
            <a:effectLst/>
          </a:endParaRPr>
        </a:p>
      </dsp:txBody>
      <dsp:txXfrm>
        <a:off x="6425645" y="160775"/>
        <a:ext cx="1126639" cy="288000"/>
      </dsp:txXfrm>
    </dsp:sp>
    <dsp:sp modelId="{05BA57D2-D41F-46E9-A35A-979EB487828B}">
      <dsp:nvSpPr>
        <dsp:cNvPr id="0" name=""/>
        <dsp:cNvSpPr/>
      </dsp:nvSpPr>
      <dsp:spPr>
        <a:xfrm>
          <a:off x="6425645"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Anytime anywhere connected</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Reach multiple economies</a:t>
          </a:r>
          <a:endParaRPr lang="en-US" sz="1000" kern="1200" dirty="0">
            <a:effectLst/>
          </a:endParaRPr>
        </a:p>
      </dsp:txBody>
      <dsp:txXfrm>
        <a:off x="6425645" y="448775"/>
        <a:ext cx="1126639" cy="1020609"/>
      </dsp:txXfrm>
    </dsp:sp>
    <dsp:sp modelId="{0DAC4573-28A6-43D1-97B9-BD69A77B2706}">
      <dsp:nvSpPr>
        <dsp:cNvPr id="0" name=""/>
        <dsp:cNvSpPr/>
      </dsp:nvSpPr>
      <dsp:spPr>
        <a:xfrm>
          <a:off x="7710014" y="160775"/>
          <a:ext cx="1126639" cy="288000"/>
        </a:xfrm>
        <a:prstGeom prst="rect">
          <a:avLst/>
        </a:prstGeom>
        <a:solidFill>
          <a:schemeClr val="accent1">
            <a:shade val="80000"/>
            <a:hueOff val="-513283"/>
            <a:satOff val="0"/>
            <a:lumOff val="33875"/>
            <a:alphaOff val="0"/>
          </a:schemeClr>
        </a:solidFill>
        <a:ln w="55000" cap="flat" cmpd="thickThin" algn="ctr">
          <a:solidFill>
            <a:schemeClr val="accent1">
              <a:shade val="80000"/>
              <a:hueOff val="-513283"/>
              <a:satOff val="0"/>
              <a:lumOff val="338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effectLst/>
            </a:rPr>
            <a:t>Parallel computing</a:t>
          </a:r>
          <a:endParaRPr lang="en-US" sz="1000" kern="1200" dirty="0">
            <a:solidFill>
              <a:schemeClr val="bg1"/>
            </a:solidFill>
            <a:effectLst/>
          </a:endParaRPr>
        </a:p>
      </dsp:txBody>
      <dsp:txXfrm>
        <a:off x="7710014" y="160775"/>
        <a:ext cx="1126639" cy="288000"/>
      </dsp:txXfrm>
    </dsp:sp>
    <dsp:sp modelId="{9F91966B-E927-437E-AD4C-2E9D5C7381C2}">
      <dsp:nvSpPr>
        <dsp:cNvPr id="0" name=""/>
        <dsp:cNvSpPr/>
      </dsp:nvSpPr>
      <dsp:spPr>
        <a:xfrm>
          <a:off x="7710014" y="448775"/>
          <a:ext cx="1126639" cy="102060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effectLst/>
            </a:rPr>
            <a:t>Multi-sensory experience</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Natural interaction</a:t>
          </a:r>
          <a:endParaRPr lang="en-US" sz="1000" kern="1200" dirty="0">
            <a:effectLst/>
          </a:endParaRPr>
        </a:p>
        <a:p>
          <a:pPr marL="57150" lvl="1" indent="-57150" algn="l" defTabSz="444500">
            <a:lnSpc>
              <a:spcPct val="90000"/>
            </a:lnSpc>
            <a:spcBef>
              <a:spcPct val="0"/>
            </a:spcBef>
            <a:spcAft>
              <a:spcPct val="15000"/>
            </a:spcAft>
            <a:buChar char="••"/>
          </a:pPr>
          <a:r>
            <a:rPr lang="en-US" sz="1000" kern="1200" dirty="0" smtClean="0">
              <a:effectLst/>
            </a:rPr>
            <a:t>Adaptive, context-aware</a:t>
          </a:r>
          <a:endParaRPr lang="en-US" sz="1000" kern="1200" dirty="0">
            <a:effectLst/>
          </a:endParaRPr>
        </a:p>
      </dsp:txBody>
      <dsp:txXfrm>
        <a:off x="7710014" y="448775"/>
        <a:ext cx="1126639" cy="10206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7/2/2009</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7/2/2009</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Virtual Studio Connections</a:t>
            </a:r>
            <a:endParaRPr lang="en-US"/>
          </a:p>
        </p:txBody>
      </p:sp>
      <p:sp>
        <p:nvSpPr>
          <p:cNvPr id="5" name="Footer Placeholder 4"/>
          <p:cNvSpPr>
            <a:spLocks noGrp="1"/>
          </p:cNvSpPr>
          <p:nvPr>
            <p:ph type="ftr" sz="quarter" idx="11"/>
          </p:nvPr>
        </p:nvSpPr>
        <p:spPr/>
        <p:txBody>
          <a:bodyPr/>
          <a:lstStyle/>
          <a:p>
            <a:pPr>
              <a:defRPr/>
            </a:pPr>
            <a:r>
              <a:rPr lang="en-US" smtClean="0"/>
              <a:t>Updates will be available at http://www.devconnections.com/updates/Orlando_08/VS</a:t>
            </a:r>
            <a:endParaRPr lang="en-US"/>
          </a:p>
        </p:txBody>
      </p:sp>
      <p:sp>
        <p:nvSpPr>
          <p:cNvPr id="6" name="Slide Number Placeholder 5"/>
          <p:cNvSpPr>
            <a:spLocks noGrp="1"/>
          </p:cNvSpPr>
          <p:nvPr>
            <p:ph type="sldNum" sz="quarter" idx="12"/>
          </p:nvPr>
        </p:nvSpPr>
        <p:spPr/>
        <p:txBody>
          <a:bodyPr/>
          <a:lstStyle/>
          <a:p>
            <a:pPr>
              <a:defRPr/>
            </a:pPr>
            <a:fld id="{0772150D-8CFB-4835-82AB-A0A83A744DF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AC248039-9E8B-422F-8B1A-4AF677A6F4FF}" type="slidenum">
              <a:rPr lang="en-US" sz="1200" kern="1200">
                <a:solidFill>
                  <a:prstClr val="black"/>
                </a:solidFill>
                <a:latin typeface="Calibri"/>
                <a:ea typeface="+mn-ea"/>
                <a:cs typeface="+mn-cs"/>
              </a:rPr>
              <a:pPr algn="r" rtl="0"/>
              <a:t>12</a:t>
            </a:fld>
            <a:endParaRPr lang="en-US" sz="1200" kern="120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AFC36-E5A0-4F6A-A44F-B685348E919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94AAFC36-E5A0-4F6A-A44F-B685348E919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AAFC36-E5A0-4F6A-A44F-B685348E919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gn="l" rtl="0">
              <a:defRPr/>
            </a:pPr>
            <a:r>
              <a:rPr lang="en-US" dirty="0">
                <a:solidFill>
                  <a:prstClr val="black"/>
                </a:solidFill>
                <a:latin typeface="Calibri"/>
              </a:rPr>
              <a:t>TechReady7 Breakout </a:t>
            </a:r>
            <a:r>
              <a:rPr lang="en-US" dirty="0" err="1">
                <a:solidFill>
                  <a:prstClr val="black"/>
                </a:solidFill>
                <a:latin typeface="Calibri"/>
              </a:rPr>
              <a:t>Chalktalk</a:t>
            </a:r>
            <a:r>
              <a:rPr lang="en-US" dirty="0">
                <a:solidFill>
                  <a:prstClr val="black"/>
                </a:solidFill>
                <a:latin typeface="Calibri"/>
              </a:rPr>
              <a:t> Template</a:t>
            </a:r>
          </a:p>
        </p:txBody>
      </p:sp>
      <p:sp>
        <p:nvSpPr>
          <p:cNvPr id="5" name="Date Placeholder 4"/>
          <p:cNvSpPr>
            <a:spLocks noGrp="1"/>
          </p:cNvSpPr>
          <p:nvPr>
            <p:ph type="dt" idx="11"/>
          </p:nvPr>
        </p:nvSpPr>
        <p:spPr/>
        <p:txBody>
          <a:bodyPr/>
          <a:lstStyle/>
          <a:p>
            <a:pPr algn="r" rtl="0">
              <a:defRPr/>
            </a:pPr>
            <a:fld id="{0F1BBA4F-922E-4054-B879-7A09F6F5CFDB}" type="datetimeFigureOut">
              <a:rPr lang="en-US">
                <a:solidFill>
                  <a:prstClr val="black"/>
                </a:solidFill>
                <a:latin typeface="Calibri"/>
              </a:rPr>
              <a:pPr algn="r" rtl="0">
                <a:defRPr/>
              </a:pPr>
              <a:t>7/2/2009</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algn="l" rtl="0">
              <a:defRPr/>
            </a:pPr>
            <a:r>
              <a:rPr lang="en-US" sz="1200" dirty="0">
                <a:solidFill>
                  <a:prstClr val="black"/>
                </a:solidFill>
                <a:latin typeface="Calibri"/>
              </a:rPr>
              <a:t>© 2008 Microsoft Corporation. All rights reserved. Microsoft, Windows, Windows Vista and other product names are or may be registered trademarks and/or trademarks in the U.S. and/or other countries.</a:t>
            </a:r>
          </a:p>
          <a:p>
            <a:pPr algn="l" rtl="0">
              <a:defRPr/>
            </a:pPr>
            <a:r>
              <a:rPr lang="en-US" sz="1200" dirty="0">
                <a:solidFill>
                  <a:prstClr val="black"/>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prstClr val="black"/>
                </a:solidFill>
                <a:latin typeface="Calibri"/>
              </a:rPr>
            </a:br>
            <a:r>
              <a:rPr lang="en-US" sz="1200" dirty="0">
                <a:solidFill>
                  <a:prstClr val="black"/>
                </a:solidFill>
                <a:latin typeface="Calibri"/>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a:defRPr/>
            </a:pPr>
            <a:fld id="{0B428B36-6815-4683-8EF4-AD499A39A4B0}" type="slidenum">
              <a:rPr lang="en-US">
                <a:solidFill>
                  <a:prstClr val="black"/>
                </a:solidFill>
                <a:latin typeface="Calibri"/>
              </a:rPr>
              <a:pPr algn="r" rtl="0">
                <a:defRPr/>
              </a:pPr>
              <a:t>2</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4F77D9-BD26-4F49-8021-DA3ADAEA8E1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buFont typeface="Arial" pitchFamily="34" charset="0"/>
              <a:buNone/>
            </a:pPr>
            <a:endParaRPr lang="en-US" b="0" i="0" u="none" baseline="0" dirty="0" smtClean="0"/>
          </a:p>
        </p:txBody>
      </p:sp>
      <p:sp>
        <p:nvSpPr>
          <p:cNvPr id="4" name="Slide Number Placeholder 3"/>
          <p:cNvSpPr>
            <a:spLocks noGrp="1"/>
          </p:cNvSpPr>
          <p:nvPr>
            <p:ph type="sldNum" sz="quarter" idx="10"/>
          </p:nvPr>
        </p:nvSpPr>
        <p:spPr/>
        <p:txBody>
          <a:bodyPr/>
          <a:lstStyle/>
          <a:p>
            <a:fld id="{6A4F77D9-BD26-4F49-8021-DA3ADAEA8E1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buFont typeface="Arial" pitchFamily="34" charset="0"/>
              <a:buNone/>
            </a:pPr>
            <a:endParaRPr lang="en-US" b="0" i="0" u="none" baseline="0" dirty="0" smtClean="0"/>
          </a:p>
        </p:txBody>
      </p:sp>
      <p:sp>
        <p:nvSpPr>
          <p:cNvPr id="4" name="Slide Number Placeholder 3"/>
          <p:cNvSpPr>
            <a:spLocks noGrp="1"/>
          </p:cNvSpPr>
          <p:nvPr>
            <p:ph type="sldNum" sz="quarter" idx="10"/>
          </p:nvPr>
        </p:nvSpPr>
        <p:spPr/>
        <p:txBody>
          <a:bodyPr/>
          <a:lstStyle/>
          <a:p>
            <a:fld id="{6A4F77D9-BD26-4F49-8021-DA3ADAEA8E1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27</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12F4EB-ECC2-440E-8FBB-7EEA26DEB0D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US" sz="1200" b="0" dirty="0" smtClean="0"/>
          </a:p>
        </p:txBody>
      </p:sp>
      <p:sp>
        <p:nvSpPr>
          <p:cNvPr id="4" name="Slide Number Placeholder 3"/>
          <p:cNvSpPr>
            <a:spLocks noGrp="1"/>
          </p:cNvSpPr>
          <p:nvPr>
            <p:ph type="sldNum" sz="quarter" idx="10"/>
          </p:nvPr>
        </p:nvSpPr>
        <p:spPr/>
        <p:txBody>
          <a:bodyPr/>
          <a:lstStyle/>
          <a:p>
            <a:fld id="{691D32CB-453C-466B-8F95-E5054B63A2E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691D32CB-453C-466B-8F95-E5054B63A2E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691D32CB-453C-466B-8F95-E5054B63A2E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5F536A-9B67-4A7C-9A15-6D54EA55F383}"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7/2/2009 6:00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7/2/2009 6:00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7/2/2009 6:00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Virtual Studio Connections</a:t>
            </a:r>
            <a:endParaRPr lang="en-US"/>
          </a:p>
        </p:txBody>
      </p:sp>
      <p:sp>
        <p:nvSpPr>
          <p:cNvPr id="5" name="Footer Placeholder 4"/>
          <p:cNvSpPr>
            <a:spLocks noGrp="1"/>
          </p:cNvSpPr>
          <p:nvPr>
            <p:ph type="ftr" sz="quarter" idx="11"/>
          </p:nvPr>
        </p:nvSpPr>
        <p:spPr/>
        <p:txBody>
          <a:bodyPr/>
          <a:lstStyle/>
          <a:p>
            <a:pPr>
              <a:defRPr/>
            </a:pPr>
            <a:r>
              <a:rPr lang="en-US" smtClean="0"/>
              <a:t>Updates will be available at http://www.devconnections.com/updates/Orlando_08/VS</a:t>
            </a:r>
            <a:endParaRPr lang="en-US"/>
          </a:p>
        </p:txBody>
      </p:sp>
      <p:sp>
        <p:nvSpPr>
          <p:cNvPr id="6" name="Slide Number Placeholder 5"/>
          <p:cNvSpPr>
            <a:spLocks noGrp="1"/>
          </p:cNvSpPr>
          <p:nvPr>
            <p:ph type="sldNum" sz="quarter" idx="12"/>
          </p:nvPr>
        </p:nvSpPr>
        <p:spPr/>
        <p:txBody>
          <a:bodyPr/>
          <a:lstStyle/>
          <a:p>
            <a:pPr>
              <a:defRPr/>
            </a:pPr>
            <a:fld id="{0772150D-8CFB-4835-82AB-A0A83A744DF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7" name="Picture 6" descr="Bottom_Bar_01.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7054" y="228600"/>
            <a:ext cx="8756946" cy="664797"/>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919346"/>
          </a:xfrm>
        </p:spPr>
        <p:txBody>
          <a:bodyPr/>
          <a:lstStyle>
            <a:lvl1pPr>
              <a:lnSpc>
                <a:spcPct val="90000"/>
              </a:lnSpc>
              <a:buNone/>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756946" cy="664797"/>
          </a:xfrm>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2.png"/>
          <p:cNvPicPr>
            <a:picLocks noChangeAspect="1"/>
          </p:cNvPicPr>
          <p:nvPr userDrawn="1"/>
        </p:nvPicPr>
        <p:blipFill>
          <a:blip r:embed="rId3"/>
          <a:stretch>
            <a:fillRect/>
          </a:stretch>
        </p:blipFill>
        <p:spPr>
          <a:xfrm>
            <a:off x="0" y="5741789"/>
            <a:ext cx="9144000" cy="1116211"/>
          </a:xfrm>
          <a:prstGeom prst="rect">
            <a:avLst/>
          </a:prstGeom>
        </p:spPr>
      </p:pic>
      <p:sp>
        <p:nvSpPr>
          <p:cNvPr id="8" name="Title 1"/>
          <p:cNvSpPr>
            <a:spLocks noGrp="1"/>
          </p:cNvSpPr>
          <p:nvPr>
            <p:ph type="ctrTitle"/>
          </p:nvPr>
        </p:nvSpPr>
        <p:spPr>
          <a:xfrm>
            <a:off x="3422822" y="4038600"/>
            <a:ext cx="5644978" cy="2286000"/>
          </a:xfrm>
        </p:spPr>
        <p:txBody>
          <a:bodyPr anchor="t" anchorCtr="0">
            <a:noAutofit/>
          </a:bodyPr>
          <a:lstStyle>
            <a:lvl1pPr>
              <a:lnSpc>
                <a:spcPct val="78000"/>
              </a:lnSpc>
              <a:spcBef>
                <a:spcPts val="0"/>
              </a:spcBef>
              <a:spcAft>
                <a:spcPts val="0"/>
              </a:spcAft>
              <a:defRPr sz="3600"/>
            </a:lvl1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demo</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756946" cy="66479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DE1CA1B-3290-4FEB-A86E-86AAC3275C8C}" type="datetimeFigureOut">
              <a:rPr lang="en-US" smtClean="0"/>
              <a:pPr/>
              <a:t>7/2/2009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E4F9B0-4B12-47A6-AC9E-C5AAF95BAEB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6" name="Picture 5"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ontentForgroundOrange.png"/>
          <p:cNvPicPr>
            <a:picLocks noChangeAspect="1"/>
          </p:cNvPicPr>
          <p:nvPr/>
        </p:nvPicPr>
        <p:blipFill>
          <a:blip r:embed="rId10"/>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10"/>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8" r:id="rId1"/>
    <p:sldLayoutId id="2147483741" r:id="rId2"/>
    <p:sldLayoutId id="2147483744" r:id="rId3"/>
    <p:sldLayoutId id="2147483746" r:id="rId4"/>
    <p:sldLayoutId id="2147483739" r:id="rId5"/>
    <p:sldLayoutId id="2147483747" r:id="rId6"/>
    <p:sldLayoutId id="2147483748" r:id="rId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7.wmf"/><Relationship Id="rId21" Type="http://schemas.openxmlformats.org/officeDocument/2006/relationships/image" Target="../media/image15.jpeg"/><Relationship Id="rId7" Type="http://schemas.openxmlformats.org/officeDocument/2006/relationships/image" Target="../media/image11.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1.xml"/><Relationship Id="rId16" Type="http://schemas.openxmlformats.org/officeDocument/2006/relationships/diagramQuickStyle" Target="../diagrams/quickStyle2.xml"/><Relationship Id="rId20"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diagramQuickStyle" Target="../diagrams/quickStyle1.xml"/><Relationship Id="rId5" Type="http://schemas.openxmlformats.org/officeDocument/2006/relationships/image" Target="../media/image9.wmf"/><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13.jpeg"/><Relationship Id="rId4" Type="http://schemas.openxmlformats.org/officeDocument/2006/relationships/image" Target="../media/image8.wmf"/><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hyperlink" Target="http://msdn.com/concurrenc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danielmoth.com/Blo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37820" y="1570496"/>
            <a:ext cx="9026338" cy="1165140"/>
          </a:xfrm>
          <a:custGeom>
            <a:avLst/>
            <a:gdLst>
              <a:gd name="connsiteX0" fmla="*/ 0 w 12837459"/>
              <a:gd name="connsiteY0" fmla="*/ 2205317 h 2205317"/>
              <a:gd name="connsiteX1" fmla="*/ 5396753 w 12837459"/>
              <a:gd name="connsiteY1" fmla="*/ 1541929 h 2205317"/>
              <a:gd name="connsiteX2" fmla="*/ 5576047 w 12837459"/>
              <a:gd name="connsiteY2" fmla="*/ 1039906 h 2205317"/>
              <a:gd name="connsiteX3" fmla="*/ 10739718 w 12837459"/>
              <a:gd name="connsiteY3" fmla="*/ 699247 h 2205317"/>
              <a:gd name="connsiteX4" fmla="*/ 10954871 w 12837459"/>
              <a:gd name="connsiteY4" fmla="*/ 268941 h 2205317"/>
              <a:gd name="connsiteX5" fmla="*/ 12837459 w 12837459"/>
              <a:gd name="connsiteY5" fmla="*/ 0 h 2205317"/>
              <a:gd name="connsiteX0" fmla="*/ 0 w 12837459"/>
              <a:gd name="connsiteY0" fmla="*/ 2205317 h 2205317"/>
              <a:gd name="connsiteX1" fmla="*/ 5396753 w 12837459"/>
              <a:gd name="connsiteY1" fmla="*/ 1541929 h 2205317"/>
              <a:gd name="connsiteX2" fmla="*/ 5576047 w 12837459"/>
              <a:gd name="connsiteY2" fmla="*/ 1039906 h 2205317"/>
              <a:gd name="connsiteX3" fmla="*/ 10526946 w 12837459"/>
              <a:gd name="connsiteY3" fmla="*/ 1009771 h 2205317"/>
              <a:gd name="connsiteX4" fmla="*/ 10954871 w 12837459"/>
              <a:gd name="connsiteY4" fmla="*/ 268941 h 2205317"/>
              <a:gd name="connsiteX5" fmla="*/ 12837459 w 12837459"/>
              <a:gd name="connsiteY5" fmla="*/ 0 h 2205317"/>
              <a:gd name="connsiteX0" fmla="*/ 0 w 12837459"/>
              <a:gd name="connsiteY0" fmla="*/ 2205317 h 2205317"/>
              <a:gd name="connsiteX1" fmla="*/ 5396753 w 12837459"/>
              <a:gd name="connsiteY1" fmla="*/ 1852454 h 2205317"/>
              <a:gd name="connsiteX2" fmla="*/ 5576047 w 12837459"/>
              <a:gd name="connsiteY2" fmla="*/ 1039906 h 2205317"/>
              <a:gd name="connsiteX3" fmla="*/ 10526946 w 12837459"/>
              <a:gd name="connsiteY3" fmla="*/ 1009771 h 2205317"/>
              <a:gd name="connsiteX4" fmla="*/ 10954871 w 12837459"/>
              <a:gd name="connsiteY4" fmla="*/ 268941 h 2205317"/>
              <a:gd name="connsiteX5" fmla="*/ 12837459 w 12837459"/>
              <a:gd name="connsiteY5" fmla="*/ 0 h 2205317"/>
              <a:gd name="connsiteX0" fmla="*/ 0 w 12837459"/>
              <a:gd name="connsiteY0" fmla="*/ 2205317 h 2205317"/>
              <a:gd name="connsiteX1" fmla="*/ 5396753 w 12837459"/>
              <a:gd name="connsiteY1" fmla="*/ 1852454 h 2205317"/>
              <a:gd name="connsiteX2" fmla="*/ 5576047 w 12837459"/>
              <a:gd name="connsiteY2" fmla="*/ 1350431 h 2205317"/>
              <a:gd name="connsiteX3" fmla="*/ 10526946 w 12837459"/>
              <a:gd name="connsiteY3" fmla="*/ 1009771 h 2205317"/>
              <a:gd name="connsiteX4" fmla="*/ 10954871 w 12837459"/>
              <a:gd name="connsiteY4" fmla="*/ 268941 h 2205317"/>
              <a:gd name="connsiteX5" fmla="*/ 12837459 w 12837459"/>
              <a:gd name="connsiteY5" fmla="*/ 0 h 2205317"/>
              <a:gd name="connsiteX0" fmla="*/ 0 w 12837459"/>
              <a:gd name="connsiteY0" fmla="*/ 2205317 h 2205317"/>
              <a:gd name="connsiteX1" fmla="*/ 5396753 w 12837459"/>
              <a:gd name="connsiteY1" fmla="*/ 1852454 h 2205317"/>
              <a:gd name="connsiteX2" fmla="*/ 5576047 w 12837459"/>
              <a:gd name="connsiteY2" fmla="*/ 1350431 h 2205317"/>
              <a:gd name="connsiteX3" fmla="*/ 10742802 w 12837459"/>
              <a:gd name="connsiteY3" fmla="*/ 1009771 h 2205317"/>
              <a:gd name="connsiteX4" fmla="*/ 10954871 w 12837459"/>
              <a:gd name="connsiteY4" fmla="*/ 268941 h 2205317"/>
              <a:gd name="connsiteX5" fmla="*/ 12837459 w 12837459"/>
              <a:gd name="connsiteY5" fmla="*/ 0 h 220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7459" h="2205317">
                <a:moveTo>
                  <a:pt x="0" y="2205317"/>
                </a:moveTo>
                <a:lnTo>
                  <a:pt x="5396753" y="1852454"/>
                </a:lnTo>
                <a:lnTo>
                  <a:pt x="5576047" y="1350431"/>
                </a:lnTo>
                <a:lnTo>
                  <a:pt x="10742802" y="1009771"/>
                </a:lnTo>
                <a:lnTo>
                  <a:pt x="10954871" y="268941"/>
                </a:lnTo>
                <a:lnTo>
                  <a:pt x="12837459" y="0"/>
                </a:lnTo>
              </a:path>
            </a:pathLst>
          </a:custGeom>
          <a:noFill/>
          <a:ln w="76200">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64291" tIns="32146" rIns="64291" bIns="32146" numCol="1" rtlCol="0" anchor="t" anchorCtr="0" compatLnSpc="1">
            <a:prstTxWarp prst="textNoShape">
              <a:avLst/>
            </a:prstTxWarp>
          </a:bodyPr>
          <a:lstStyle/>
          <a:p>
            <a:pPr algn="l" defTabSz="642915" rtl="0" fontAlgn="base">
              <a:spcBef>
                <a:spcPct val="0"/>
              </a:spcBef>
              <a:spcAft>
                <a:spcPct val="0"/>
              </a:spcAft>
            </a:pPr>
            <a:endParaRPr lang="en-US" sz="3400" kern="1200" dirty="0">
              <a:solidFill>
                <a:srgbClr val="FFFFFF"/>
              </a:solidFill>
              <a:ea typeface="+mn-ea"/>
              <a:cs typeface="+mn-cs"/>
              <a:sym typeface="Segoe Light" pitchFamily="64" charset="0"/>
            </a:endParaRPr>
          </a:p>
        </p:txBody>
      </p:sp>
      <p:sp>
        <p:nvSpPr>
          <p:cNvPr id="14" name="Title 13"/>
          <p:cNvSpPr>
            <a:spLocks noGrp="1"/>
          </p:cNvSpPr>
          <p:nvPr>
            <p:ph type="title"/>
          </p:nvPr>
        </p:nvSpPr>
        <p:spPr/>
        <p:txBody>
          <a:bodyPr/>
          <a:lstStyle/>
          <a:p>
            <a:r>
              <a:rPr lang="en-US" smtClean="0"/>
              <a:t>Parallel Computing Initiative</a:t>
            </a:r>
            <a:endParaRPr lang="en-US" dirty="0" smtClean="0"/>
          </a:p>
        </p:txBody>
      </p:sp>
      <p:pic>
        <p:nvPicPr>
          <p:cNvPr id="40962" name="Picture 2" descr="C:\Users\bartde\AppData\Local\Microsoft\Windows\Temporary Internet Files\Content.IE5\17ANFCST\MCBS01666_0000[1].wmf"/>
          <p:cNvPicPr>
            <a:picLocks noChangeAspect="1" noChangeArrowheads="1"/>
          </p:cNvPicPr>
          <p:nvPr/>
        </p:nvPicPr>
        <p:blipFill>
          <a:blip r:embed="rId3"/>
          <a:srcRect/>
          <a:stretch>
            <a:fillRect/>
          </a:stretch>
        </p:blipFill>
        <p:spPr bwMode="auto">
          <a:xfrm>
            <a:off x="141334" y="1871875"/>
            <a:ext cx="954367" cy="954367"/>
          </a:xfrm>
          <a:prstGeom prst="rect">
            <a:avLst/>
          </a:prstGeom>
          <a:noFill/>
        </p:spPr>
      </p:pic>
      <p:pic>
        <p:nvPicPr>
          <p:cNvPr id="40963" name="Picture 3" descr="C:\Users\bartde\AppData\Local\Microsoft\Windows\Temporary Internet Files\Content.IE5\A2WABGBU\MCj04260500000[1].wmf"/>
          <p:cNvPicPr>
            <a:picLocks noChangeAspect="1" noChangeArrowheads="1"/>
          </p:cNvPicPr>
          <p:nvPr/>
        </p:nvPicPr>
        <p:blipFill>
          <a:blip r:embed="rId4"/>
          <a:srcRect/>
          <a:stretch>
            <a:fillRect/>
          </a:stretch>
        </p:blipFill>
        <p:spPr bwMode="auto">
          <a:xfrm>
            <a:off x="1457750" y="1821646"/>
            <a:ext cx="916716" cy="954367"/>
          </a:xfrm>
          <a:prstGeom prst="rect">
            <a:avLst/>
          </a:prstGeom>
          <a:noFill/>
        </p:spPr>
      </p:pic>
      <p:pic>
        <p:nvPicPr>
          <p:cNvPr id="40964" name="Picture 4" descr="C:\Program Files\Microsoft Office\MEDIA\CAGCAT10\j0285750.wmf"/>
          <p:cNvPicPr>
            <a:picLocks noChangeAspect="1" noChangeArrowheads="1"/>
          </p:cNvPicPr>
          <p:nvPr/>
        </p:nvPicPr>
        <p:blipFill>
          <a:blip r:embed="rId5"/>
          <a:srcRect/>
          <a:stretch>
            <a:fillRect/>
          </a:stretch>
        </p:blipFill>
        <p:spPr bwMode="auto">
          <a:xfrm>
            <a:off x="2663266" y="1922105"/>
            <a:ext cx="1012627" cy="753448"/>
          </a:xfrm>
          <a:prstGeom prst="rect">
            <a:avLst/>
          </a:prstGeom>
          <a:noFill/>
        </p:spPr>
      </p:pic>
      <p:pic>
        <p:nvPicPr>
          <p:cNvPr id="40966" name="Picture 6" descr="http://webwereld.nl/attachments/free/Microsoft_Windows_1.0_gui.jpg"/>
          <p:cNvPicPr>
            <a:picLocks noChangeAspect="1" noChangeArrowheads="1"/>
          </p:cNvPicPr>
          <p:nvPr/>
        </p:nvPicPr>
        <p:blipFill>
          <a:blip r:embed="rId6"/>
          <a:srcRect/>
          <a:stretch>
            <a:fillRect/>
          </a:stretch>
        </p:blipFill>
        <p:spPr bwMode="auto">
          <a:xfrm>
            <a:off x="3969242" y="1972335"/>
            <a:ext cx="1023706" cy="753448"/>
          </a:xfrm>
          <a:prstGeom prst="rect">
            <a:avLst/>
          </a:prstGeom>
          <a:noFill/>
        </p:spPr>
      </p:pic>
      <p:pic>
        <p:nvPicPr>
          <p:cNvPr id="40968" name="Picture 8" descr="C:\Users\bartde\AppData\Local\Microsoft\Windows\Temporary Internet Files\Content.IE5\A2WABGBU\MCj04315550000[1].png"/>
          <p:cNvPicPr>
            <a:picLocks noChangeAspect="1" noChangeArrowheads="1"/>
          </p:cNvPicPr>
          <p:nvPr/>
        </p:nvPicPr>
        <p:blipFill>
          <a:blip r:embed="rId7"/>
          <a:srcRect/>
          <a:stretch>
            <a:fillRect/>
          </a:stretch>
        </p:blipFill>
        <p:spPr bwMode="auto">
          <a:xfrm>
            <a:off x="5275218" y="1922105"/>
            <a:ext cx="1004597" cy="1004597"/>
          </a:xfrm>
          <a:prstGeom prst="rect">
            <a:avLst/>
          </a:prstGeom>
          <a:noFill/>
        </p:spPr>
      </p:pic>
      <p:pic>
        <p:nvPicPr>
          <p:cNvPr id="40969" name="Picture 9" descr="C:\Users\bartde\AppData\Local\Microsoft\Windows\Temporary Internet Files\Content.IE5\17ANFCST\MCj04325700000[1].png"/>
          <p:cNvPicPr>
            <a:picLocks noChangeAspect="1" noChangeArrowheads="1"/>
          </p:cNvPicPr>
          <p:nvPr/>
        </p:nvPicPr>
        <p:blipFill>
          <a:blip r:embed="rId8"/>
          <a:srcRect/>
          <a:stretch>
            <a:fillRect/>
          </a:stretch>
        </p:blipFill>
        <p:spPr bwMode="auto">
          <a:xfrm>
            <a:off x="6530964" y="1821645"/>
            <a:ext cx="1054827" cy="1054827"/>
          </a:xfrm>
          <a:prstGeom prst="rect">
            <a:avLst/>
          </a:prstGeom>
          <a:noFill/>
        </p:spPr>
      </p:pic>
      <p:graphicFrame>
        <p:nvGraphicFramePr>
          <p:cNvPr id="16" name="Content Placeholder 3"/>
          <p:cNvGraphicFramePr>
            <a:graphicFrameLocks/>
          </p:cNvGraphicFramePr>
          <p:nvPr/>
        </p:nvGraphicFramePr>
        <p:xfrm>
          <a:off x="1" y="2826242"/>
          <a:ext cx="9143999" cy="11050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Diagram 16"/>
          <p:cNvGraphicFramePr/>
          <p:nvPr/>
        </p:nvGraphicFramePr>
        <p:xfrm>
          <a:off x="151774" y="3958723"/>
          <a:ext cx="8840453" cy="16301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9" name="Picture 6" descr="http://www.xbitlabs.com/images/cpu/core2duo-e6300/processor.jpg"/>
          <p:cNvPicPr>
            <a:picLocks noChangeAspect="1" noChangeArrowheads="1"/>
          </p:cNvPicPr>
          <p:nvPr/>
        </p:nvPicPr>
        <p:blipFill>
          <a:blip r:embed="rId19" cstate="print"/>
          <a:srcRect/>
          <a:stretch>
            <a:fillRect/>
          </a:stretch>
        </p:blipFill>
        <p:spPr bwMode="auto">
          <a:xfrm>
            <a:off x="7786710" y="1871875"/>
            <a:ext cx="1106141" cy="10010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8" descr="http://i.dell.com/images/global/products/precn/sv_precn_intel_processor.jpg"/>
          <p:cNvPicPr>
            <a:picLocks noChangeAspect="1" noChangeArrowheads="1"/>
          </p:cNvPicPr>
          <p:nvPr/>
        </p:nvPicPr>
        <p:blipFill>
          <a:blip r:embed="rId20"/>
          <a:srcRect l="7353" r="9313" b="22145"/>
          <a:stretch>
            <a:fillRect/>
          </a:stretch>
        </p:blipFill>
        <p:spPr bwMode="auto">
          <a:xfrm>
            <a:off x="7786710" y="1570496"/>
            <a:ext cx="1148589" cy="10134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 name="Picture 10" descr="http://www.jeffooi.com/Core2-Extreme-Quadx500.jpg"/>
          <p:cNvPicPr>
            <a:picLocks noChangeAspect="1" noChangeArrowheads="1"/>
          </p:cNvPicPr>
          <p:nvPr/>
        </p:nvPicPr>
        <p:blipFill>
          <a:blip r:embed="rId21" cstate="print"/>
          <a:srcRect/>
          <a:stretch>
            <a:fillRect/>
          </a:stretch>
        </p:blipFill>
        <p:spPr bwMode="auto">
          <a:xfrm>
            <a:off x="7836940" y="1285995"/>
            <a:ext cx="1105057" cy="945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0DAC4573-28A6-43D1-97B9-BD69A77B2706}"/>
                                            </p:graphicEl>
                                          </p:spTgt>
                                        </p:tgtEl>
                                        <p:attrNameLst>
                                          <p:attrName>style.visibility</p:attrName>
                                        </p:attrNameLst>
                                      </p:cBhvr>
                                      <p:to>
                                        <p:strVal val="visible"/>
                                      </p:to>
                                    </p:set>
                                    <p:animEffect transition="in" filter="fade">
                                      <p:cBhvr>
                                        <p:cTn id="7" dur="2000"/>
                                        <p:tgtEl>
                                          <p:spTgt spid="17">
                                            <p:graphicEl>
                                              <a:dgm id="{0DAC4573-28A6-43D1-97B9-BD69A77B2706}"/>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graphicEl>
                                              <a:dgm id="{9F91966B-E927-437E-AD4C-2E9D5C7381C2}"/>
                                            </p:graphicEl>
                                          </p:spTgt>
                                        </p:tgtEl>
                                        <p:attrNameLst>
                                          <p:attrName>style.visibility</p:attrName>
                                        </p:attrNameLst>
                                      </p:cBhvr>
                                      <p:to>
                                        <p:strVal val="visible"/>
                                      </p:to>
                                    </p:set>
                                    <p:animEffect transition="in" filter="fade">
                                      <p:cBhvr>
                                        <p:cTn id="11" dur="2000"/>
                                        <p:tgtEl>
                                          <p:spTgt spid="17">
                                            <p:graphicEl>
                                              <a:dgm id="{9F91966B-E927-437E-AD4C-2E9D5C7381C2}"/>
                                            </p:graphic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Mode Scheduler For Tasks</a:t>
            </a:r>
            <a:endParaRPr lang="en-US" dirty="0"/>
          </a:p>
        </p:txBody>
      </p:sp>
      <p:sp>
        <p:nvSpPr>
          <p:cNvPr id="60" name="Rectangle 59"/>
          <p:cNvSpPr/>
          <p:nvPr/>
        </p:nvSpPr>
        <p:spPr>
          <a:xfrm>
            <a:off x="914400" y="1447800"/>
            <a:ext cx="7315200" cy="4114800"/>
          </a:xfrm>
          <a:prstGeom prst="rect">
            <a:avLst/>
          </a:prstGeom>
          <a:gradFill rotWithShape="1">
            <a:gsLst>
              <a:gs pos="0">
                <a:srgbClr val="1F6691">
                  <a:shade val="47500"/>
                  <a:satMod val="137000"/>
                </a:srgbClr>
              </a:gs>
              <a:gs pos="55000">
                <a:srgbClr val="1F6691">
                  <a:shade val="69000"/>
                  <a:satMod val="137000"/>
                </a:srgbClr>
              </a:gs>
              <a:gs pos="100000">
                <a:srgbClr val="1F6691">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t"/>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Calibri"/>
                <a:ea typeface="+mn-ea"/>
                <a:cs typeface="+mn-cs"/>
              </a:rPr>
              <a:t>CLR Thread Pool: Work-Stealing</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1" name="Oval 60"/>
          <p:cNvSpPr/>
          <p:nvPr/>
        </p:nvSpPr>
        <p:spPr>
          <a:xfrm>
            <a:off x="3429000" y="4495800"/>
            <a:ext cx="1913659" cy="914400"/>
          </a:xfrm>
          <a:prstGeom prst="ellipse">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Worker Thread 1</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2" name="Oval 61"/>
          <p:cNvSpPr/>
          <p:nvPr/>
        </p:nvSpPr>
        <p:spPr>
          <a:xfrm>
            <a:off x="6019800" y="4495800"/>
            <a:ext cx="2024495" cy="914400"/>
          </a:xfrm>
          <a:prstGeom prst="ellipse">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Worker Thread p</a:t>
            </a:r>
          </a:p>
        </p:txBody>
      </p:sp>
      <p:sp>
        <p:nvSpPr>
          <p:cNvPr id="63" name="TextBox 62"/>
          <p:cNvSpPr txBox="1"/>
          <p:nvPr/>
        </p:nvSpPr>
        <p:spPr>
          <a:xfrm>
            <a:off x="5486400" y="4724400"/>
            <a:ext cx="457200" cy="369320"/>
          </a:xfrm>
          <a:prstGeom prst="rect">
            <a:avLst/>
          </a:prstGeom>
          <a:noFill/>
        </p:spPr>
        <p:txBody>
          <a:bodyPr wrap="square" lIns="91429" tIns="45714" rIns="91429" bIns="45714" rtlCol="0">
            <a:spAutoFit/>
          </a:bodyPr>
          <a:lstStyle/>
          <a:p>
            <a:pPr algn="l" defTabSz="914363" rtl="0"/>
            <a:r>
              <a:rPr lang="en-US" kern="1200" dirty="0">
                <a:solidFill>
                  <a:srgbClr val="FFFFFF"/>
                </a:solidFill>
                <a:effectLst>
                  <a:glow rad="63500">
                    <a:srgbClr val="B45082">
                      <a:satMod val="175000"/>
                      <a:alpha val="40000"/>
                    </a:srgbClr>
                  </a:glow>
                </a:effectLst>
                <a:latin typeface="Calibri"/>
                <a:ea typeface="+mn-ea"/>
                <a:cs typeface="+mn-cs"/>
              </a:rPr>
              <a:t>…</a:t>
            </a:r>
          </a:p>
        </p:txBody>
      </p:sp>
      <p:sp>
        <p:nvSpPr>
          <p:cNvPr id="64" name="Oval 63"/>
          <p:cNvSpPr/>
          <p:nvPr/>
        </p:nvSpPr>
        <p:spPr>
          <a:xfrm>
            <a:off x="484853" y="5655082"/>
            <a:ext cx="2059132" cy="914400"/>
          </a:xfrm>
          <a:prstGeom prst="ellipse">
            <a:avLst/>
          </a:prstGeom>
          <a:solidFill>
            <a:srgbClr val="1F6691"/>
          </a:solidFill>
          <a:ln w="48500" cap="flat" cmpd="thickThin" algn="ctr">
            <a:noFill/>
            <a:prstDash val="solid"/>
          </a:ln>
          <a:effectLst>
            <a:outerShdw blurRad="45000" dist="25000" dir="5400000" rotWithShape="0">
              <a:srgbClr val="000000">
                <a:alpha val="38000"/>
              </a:srgbClr>
            </a:outerShdw>
          </a:effectLst>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Program Thread</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65" name="Group 64"/>
          <p:cNvGrpSpPr/>
          <p:nvPr/>
        </p:nvGrpSpPr>
        <p:grpSpPr>
          <a:xfrm>
            <a:off x="381000" y="5655082"/>
            <a:ext cx="2269609" cy="914400"/>
            <a:chOff x="185103" y="5661378"/>
            <a:chExt cx="2269609" cy="914400"/>
          </a:xfrm>
        </p:grpSpPr>
        <p:sp>
          <p:nvSpPr>
            <p:cNvPr id="66" name="Curved Down Arrow 65"/>
            <p:cNvSpPr/>
            <p:nvPr/>
          </p:nvSpPr>
          <p:spPr bwMode="auto">
            <a:xfrm>
              <a:off x="254791" y="5661378"/>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67" name="Curved Down Arrow 66"/>
            <p:cNvSpPr/>
            <p:nvPr/>
          </p:nvSpPr>
          <p:spPr bwMode="auto">
            <a:xfrm flipH="1" flipV="1">
              <a:off x="185103" y="6127257"/>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grpSp>
      <p:grpSp>
        <p:nvGrpSpPr>
          <p:cNvPr id="68" name="Group 67"/>
          <p:cNvGrpSpPr/>
          <p:nvPr/>
        </p:nvGrpSpPr>
        <p:grpSpPr>
          <a:xfrm>
            <a:off x="3318510" y="4495800"/>
            <a:ext cx="2143125" cy="914400"/>
            <a:chOff x="185103" y="5661378"/>
            <a:chExt cx="2269609" cy="914400"/>
          </a:xfrm>
        </p:grpSpPr>
        <p:sp>
          <p:nvSpPr>
            <p:cNvPr id="69" name="Curved Down Arrow 68"/>
            <p:cNvSpPr/>
            <p:nvPr/>
          </p:nvSpPr>
          <p:spPr bwMode="auto">
            <a:xfrm>
              <a:off x="254791" y="5661378"/>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70" name="Curved Down Arrow 69"/>
            <p:cNvSpPr/>
            <p:nvPr/>
          </p:nvSpPr>
          <p:spPr bwMode="auto">
            <a:xfrm flipH="1" flipV="1">
              <a:off x="185103" y="6127257"/>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grpSp>
      <p:grpSp>
        <p:nvGrpSpPr>
          <p:cNvPr id="71" name="Group 70"/>
          <p:cNvGrpSpPr/>
          <p:nvPr/>
        </p:nvGrpSpPr>
        <p:grpSpPr>
          <a:xfrm>
            <a:off x="5909311" y="4495800"/>
            <a:ext cx="2255520" cy="914400"/>
            <a:chOff x="183198" y="5661378"/>
            <a:chExt cx="2271514" cy="914400"/>
          </a:xfrm>
        </p:grpSpPr>
        <p:sp>
          <p:nvSpPr>
            <p:cNvPr id="72" name="Curved Down Arrow 71"/>
            <p:cNvSpPr/>
            <p:nvPr/>
          </p:nvSpPr>
          <p:spPr bwMode="auto">
            <a:xfrm>
              <a:off x="254791" y="5661378"/>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73" name="Curved Down Arrow 72"/>
            <p:cNvSpPr/>
            <p:nvPr/>
          </p:nvSpPr>
          <p:spPr bwMode="auto">
            <a:xfrm flipH="1" flipV="1">
              <a:off x="183198" y="6127257"/>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grpSp>
      <p:sp>
        <p:nvSpPr>
          <p:cNvPr id="74" name="Rectangle 73"/>
          <p:cNvSpPr/>
          <p:nvPr/>
        </p:nvSpPr>
        <p:spPr>
          <a:xfrm>
            <a:off x="1371600" y="2590800"/>
            <a:ext cx="1066800" cy="1524000"/>
          </a:xfrm>
          <a:prstGeom prst="rect">
            <a:avLst/>
          </a:prstGeom>
          <a:gradFill rotWithShape="1">
            <a:gsLst>
              <a:gs pos="0">
                <a:srgbClr val="FFD72F">
                  <a:shade val="47500"/>
                  <a:satMod val="137000"/>
                </a:srgbClr>
              </a:gs>
              <a:gs pos="55000">
                <a:srgbClr val="FFD72F">
                  <a:shade val="69000"/>
                  <a:satMod val="137000"/>
                </a:srgbClr>
              </a:gs>
              <a:gs pos="100000">
                <a:srgbClr val="FFD72F">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Global</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Queue</a:t>
            </a:r>
            <a:endParaRPr kumimoji="0" lang="en-US" sz="1800" b="1" i="0" u="none" strike="noStrike" kern="1200" cap="none" spc="0" normalizeH="0" baseline="0" noProof="0" dirty="0">
              <a:ln>
                <a:noFill/>
              </a:ln>
              <a:solidFill>
                <a:srgbClr val="6A2433"/>
              </a:solidFill>
              <a:effectLst/>
              <a:uLnTx/>
              <a:uFillTx/>
              <a:latin typeface="Calibri"/>
              <a:ea typeface="+mn-ea"/>
              <a:cs typeface="+mn-cs"/>
            </a:endParaRPr>
          </a:p>
        </p:txBody>
      </p:sp>
      <p:sp>
        <p:nvSpPr>
          <p:cNvPr id="75" name="Rectangle 74"/>
          <p:cNvSpPr/>
          <p:nvPr/>
        </p:nvSpPr>
        <p:spPr>
          <a:xfrm>
            <a:off x="4114800" y="2209800"/>
            <a:ext cx="1066800" cy="1524000"/>
          </a:xfrm>
          <a:prstGeom prst="rect">
            <a:avLst/>
          </a:prstGeom>
          <a:gradFill rotWithShape="1">
            <a:gsLst>
              <a:gs pos="0">
                <a:srgbClr val="FFD72F">
                  <a:shade val="47500"/>
                  <a:satMod val="137000"/>
                </a:srgbClr>
              </a:gs>
              <a:gs pos="55000">
                <a:srgbClr val="FFD72F">
                  <a:shade val="69000"/>
                  <a:satMod val="137000"/>
                </a:srgbClr>
              </a:gs>
              <a:gs pos="100000">
                <a:srgbClr val="FFD72F">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Local</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Queue</a:t>
            </a:r>
            <a:endParaRPr kumimoji="0" lang="en-US" sz="1800" b="1" i="0" u="none" strike="noStrike" kern="1200" cap="none" spc="0" normalizeH="0" baseline="0" noProof="0" dirty="0">
              <a:ln>
                <a:noFill/>
              </a:ln>
              <a:solidFill>
                <a:srgbClr val="6A2433"/>
              </a:solidFill>
              <a:effectLst/>
              <a:uLnTx/>
              <a:uFillTx/>
              <a:latin typeface="Calibri"/>
              <a:ea typeface="+mn-ea"/>
              <a:cs typeface="+mn-cs"/>
            </a:endParaRPr>
          </a:p>
        </p:txBody>
      </p:sp>
      <p:sp>
        <p:nvSpPr>
          <p:cNvPr id="76" name="Rectangle 75"/>
          <p:cNvSpPr/>
          <p:nvPr/>
        </p:nvSpPr>
        <p:spPr>
          <a:xfrm>
            <a:off x="6705600" y="2209800"/>
            <a:ext cx="1066800" cy="1524000"/>
          </a:xfrm>
          <a:prstGeom prst="rect">
            <a:avLst/>
          </a:prstGeom>
          <a:gradFill rotWithShape="1">
            <a:gsLst>
              <a:gs pos="0">
                <a:srgbClr val="FFD72F">
                  <a:shade val="47500"/>
                  <a:satMod val="137000"/>
                </a:srgbClr>
              </a:gs>
              <a:gs pos="55000">
                <a:srgbClr val="FFD72F">
                  <a:shade val="69000"/>
                  <a:satMod val="137000"/>
                </a:srgbClr>
              </a:gs>
              <a:gs pos="100000">
                <a:srgbClr val="FFD72F">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Local</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Queue</a:t>
            </a:r>
            <a:endParaRPr kumimoji="0" lang="en-US" sz="1800" b="1" i="0" u="none" strike="noStrike" kern="1200" cap="none" spc="0" normalizeH="0" baseline="0" noProof="0" dirty="0">
              <a:ln>
                <a:noFill/>
              </a:ln>
              <a:solidFill>
                <a:srgbClr val="6A2433"/>
              </a:solidFill>
              <a:effectLst/>
              <a:uLnTx/>
              <a:uFillTx/>
              <a:latin typeface="Calibri"/>
              <a:ea typeface="+mn-ea"/>
              <a:cs typeface="+mn-cs"/>
            </a:endParaRPr>
          </a:p>
        </p:txBody>
      </p:sp>
      <p:sp>
        <p:nvSpPr>
          <p:cNvPr id="77" name="TextBox 76"/>
          <p:cNvSpPr txBox="1"/>
          <p:nvPr/>
        </p:nvSpPr>
        <p:spPr>
          <a:xfrm>
            <a:off x="5715000" y="2667000"/>
            <a:ext cx="609600" cy="369320"/>
          </a:xfrm>
          <a:prstGeom prst="rect">
            <a:avLst/>
          </a:prstGeom>
          <a:noFill/>
        </p:spPr>
        <p:txBody>
          <a:bodyPr wrap="square" lIns="91429" tIns="45714" rIns="91429" bIns="45714" rtlCol="0">
            <a:spAutoFit/>
          </a:bodyPr>
          <a:lstStyle/>
          <a:p>
            <a:pPr algn="l" defTabSz="914363" rtl="0"/>
            <a:r>
              <a:rPr lang="en-US" kern="1200" dirty="0">
                <a:solidFill>
                  <a:srgbClr val="FFFFFF"/>
                </a:solidFill>
                <a:effectLst>
                  <a:glow rad="63500">
                    <a:srgbClr val="B45082">
                      <a:satMod val="175000"/>
                      <a:alpha val="40000"/>
                    </a:srgbClr>
                  </a:glow>
                </a:effectLst>
                <a:latin typeface="Calibri"/>
                <a:ea typeface="+mn-ea"/>
                <a:cs typeface="+mn-cs"/>
              </a:rPr>
              <a:t>…</a:t>
            </a:r>
          </a:p>
        </p:txBody>
      </p:sp>
      <p:cxnSp>
        <p:nvCxnSpPr>
          <p:cNvPr id="78" name="Straight Connector 77"/>
          <p:cNvCxnSpPr>
            <a:endCxn id="75" idx="2"/>
          </p:cNvCxnSpPr>
          <p:nvPr/>
        </p:nvCxnSpPr>
        <p:spPr>
          <a:xfrm rot="5400000" flipH="1" flipV="1">
            <a:off x="4136015" y="3983615"/>
            <a:ext cx="762000" cy="262370"/>
          </a:xfrm>
          <a:prstGeom prst="line">
            <a:avLst/>
          </a:prstGeom>
          <a:noFill/>
          <a:ln w="6350" cap="rnd" cmpd="sng" algn="ctr">
            <a:solidFill>
              <a:srgbClr val="FFD72F"/>
            </a:solidFill>
            <a:prstDash val="dash"/>
          </a:ln>
          <a:effectLst/>
        </p:spPr>
      </p:cxnSp>
      <p:cxnSp>
        <p:nvCxnSpPr>
          <p:cNvPr id="79" name="Straight Connector 78"/>
          <p:cNvCxnSpPr>
            <a:endCxn id="76" idx="2"/>
          </p:cNvCxnSpPr>
          <p:nvPr/>
        </p:nvCxnSpPr>
        <p:spPr>
          <a:xfrm rot="5400000" flipH="1" flipV="1">
            <a:off x="6754524" y="4011324"/>
            <a:ext cx="762000" cy="206952"/>
          </a:xfrm>
          <a:prstGeom prst="line">
            <a:avLst/>
          </a:prstGeom>
          <a:noFill/>
          <a:ln w="6350" cap="rnd" cmpd="sng" algn="ctr">
            <a:solidFill>
              <a:srgbClr val="FFD72F"/>
            </a:solidFill>
            <a:prstDash val="dash"/>
          </a:ln>
          <a:effectLst/>
        </p:spPr>
      </p:cxnSp>
      <p:sp>
        <p:nvSpPr>
          <p:cNvPr id="80" name="Rectangle 79"/>
          <p:cNvSpPr/>
          <p:nvPr/>
        </p:nvSpPr>
        <p:spPr>
          <a:xfrm>
            <a:off x="228600" y="56388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1</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1" name="Rectangle 80"/>
          <p:cNvSpPr/>
          <p:nvPr/>
        </p:nvSpPr>
        <p:spPr>
          <a:xfrm>
            <a:off x="381000" y="57912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2</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2" name="Rectangle 81"/>
          <p:cNvSpPr/>
          <p:nvPr/>
        </p:nvSpPr>
        <p:spPr>
          <a:xfrm>
            <a:off x="3886200" y="54864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3</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3" name="Rectangle 82"/>
          <p:cNvSpPr/>
          <p:nvPr/>
        </p:nvSpPr>
        <p:spPr>
          <a:xfrm>
            <a:off x="4038600" y="57150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5</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4" name="Rectangle 83"/>
          <p:cNvSpPr/>
          <p:nvPr/>
        </p:nvSpPr>
        <p:spPr>
          <a:xfrm>
            <a:off x="3429000" y="55626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4</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5" name="Rectangle 84"/>
          <p:cNvSpPr/>
          <p:nvPr/>
        </p:nvSpPr>
        <p:spPr>
          <a:xfrm>
            <a:off x="6629400" y="5181600"/>
            <a:ext cx="914400" cy="381000"/>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w="6350" cap="rnd" cmpd="sng" algn="ctr">
            <a:solidFill>
              <a:srgbClr val="C41665">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a:ea typeface="+mn-ea"/>
                <a:cs typeface="+mn-cs"/>
              </a:rPr>
              <a:t>Task 6</a:t>
            </a: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Tree>
  </p:cSld>
  <p:clrMapOvr>
    <a:masterClrMapping/>
  </p:clrMapOvr>
  <p:transition advTm="18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778E-17 5.10062E-6 L 0.13333 -0.28868 " pathEditMode="relative" ptsTypes="AA">
                                      <p:cBhvr>
                                        <p:cTn id="10" dur="500" fill="hold"/>
                                        <p:tgtEl>
                                          <p:spTgt spid="8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13333 -0.28869 L 0.13333 -0.36086 " pathEditMode="relative" rAng="0" ptsTypes="AA">
                                      <p:cBhvr>
                                        <p:cTn id="18" dur="500" fill="hold"/>
                                        <p:tgtEl>
                                          <p:spTgt spid="80"/>
                                        </p:tgtEl>
                                        <p:attrNameLst>
                                          <p:attrName>ppt_x</p:attrName>
                                          <p:attrName>ppt_y</p:attrName>
                                        </p:attrNameLst>
                                      </p:cBhvr>
                                      <p:rCtr x="0" y="-36"/>
                                    </p:animMotion>
                                  </p:childTnLst>
                                </p:cTn>
                              </p:par>
                              <p:par>
                                <p:cTn id="19" presetID="0" presetClass="path" presetSubtype="0" accel="50000" decel="50000" fill="hold" grpId="0" nodeType="withEffect">
                                  <p:stCondLst>
                                    <p:cond delay="0"/>
                                  </p:stCondLst>
                                  <p:childTnLst>
                                    <p:animMotion origin="layout" path="M 3.33333E-6 -1.70021E-6 L 0.11666 -0.322 " pathEditMode="relative" ptsTypes="AA">
                                      <p:cBhvr>
                                        <p:cTn id="20" dur="500" fill="hold"/>
                                        <p:tgtEl>
                                          <p:spTgt spid="81"/>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3333 -0.36086 L 0.66667 -0.07217 " pathEditMode="relative" rAng="0" ptsTypes="AA">
                                      <p:cBhvr>
                                        <p:cTn id="24" dur="500" fill="hold"/>
                                        <p:tgtEl>
                                          <p:spTgt spid="80"/>
                                        </p:tgtEl>
                                        <p:attrNameLst>
                                          <p:attrName>ppt_x</p:attrName>
                                          <p:attrName>ppt_y</p:attrName>
                                        </p:attrNameLst>
                                      </p:cBhvr>
                                      <p:rCtr x="267" y="144"/>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2" nodeType="clickEffect">
                                  <p:stCondLst>
                                    <p:cond delay="0"/>
                                  </p:stCondLst>
                                  <p:childTnLst>
                                    <p:animMotion origin="layout" path="M 0.11666 -0.3109 L 0.35833 -0.09438 " pathEditMode="relative" rAng="0" ptsTypes="AA">
                                      <p:cBhvr>
                                        <p:cTn id="28" dur="500" fill="hold"/>
                                        <p:tgtEl>
                                          <p:spTgt spid="81"/>
                                        </p:tgtEl>
                                        <p:attrNameLst>
                                          <p:attrName>ppt_x</p:attrName>
                                          <p:attrName>ppt_y</p:attrName>
                                        </p:attrNameLst>
                                      </p:cBhvr>
                                      <p:rCtr x="121" y="10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 -3.53227E-6 L 0.03333 -0.32755 " pathEditMode="relative" rAng="0" ptsTypes="AA">
                                      <p:cBhvr>
                                        <p:cTn id="34" dur="500" fill="hold"/>
                                        <p:tgtEl>
                                          <p:spTgt spid="82"/>
                                        </p:tgtEl>
                                        <p:attrNameLst>
                                          <p:attrName>ppt_x</p:attrName>
                                          <p:attrName>ppt_y</p:attrName>
                                        </p:attrNameLst>
                                      </p:cBhvr>
                                      <p:rCtr x="17" y="-16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2" nodeType="clickEffect">
                                  <p:stCondLst>
                                    <p:cond delay="0"/>
                                  </p:stCondLst>
                                  <p:childTnLst>
                                    <p:animMotion origin="layout" path="M 0.03333 -0.32755 L 0.03333 -0.39417 " pathEditMode="relative" rAng="0" ptsTypes="AA">
                                      <p:cBhvr>
                                        <p:cTn id="38" dur="500" fill="hold"/>
                                        <p:tgtEl>
                                          <p:spTgt spid="82"/>
                                        </p:tgtEl>
                                        <p:attrNameLst>
                                          <p:attrName>ppt_x</p:attrName>
                                          <p:attrName>ppt_y</p:attrName>
                                        </p:attrNameLst>
                                      </p:cBhvr>
                                      <p:rCtr x="0" y="-33"/>
                                    </p:animMotion>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5.55112E-17 0.00555 L 0.08333 -0.34412 " pathEditMode="relative" rAng="0" ptsTypes="AA">
                                      <p:cBhvr>
                                        <p:cTn id="42" dur="500" fill="hold"/>
                                        <p:tgtEl>
                                          <p:spTgt spid="84"/>
                                        </p:tgtEl>
                                        <p:attrNameLst>
                                          <p:attrName>ppt_x</p:attrName>
                                          <p:attrName>ppt_y</p:attrName>
                                        </p:attrNameLst>
                                      </p:cBhvr>
                                      <p:rCtr x="42" y="-17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8333 -0.34482 L 0.08333 -0.41142 " pathEditMode="relative" rAng="0" ptsTypes="AA">
                                      <p:cBhvr>
                                        <p:cTn id="46" dur="500" fill="hold"/>
                                        <p:tgtEl>
                                          <p:spTgt spid="84"/>
                                        </p:tgtEl>
                                        <p:attrNameLst>
                                          <p:attrName>ppt_x</p:attrName>
                                          <p:attrName>ppt_y</p:attrName>
                                        </p:attrNameLst>
                                      </p:cBhvr>
                                      <p:rCtr x="0" y="-33"/>
                                    </p:animMotion>
                                  </p:childTnLst>
                                </p:cTn>
                              </p:par>
                              <p:par>
                                <p:cTn id="47" presetID="0" presetClass="path" presetSubtype="0" accel="50000" decel="50000" fill="hold" grpId="3" nodeType="withEffect">
                                  <p:stCondLst>
                                    <p:cond delay="0"/>
                                  </p:stCondLst>
                                  <p:childTnLst>
                                    <p:animMotion origin="layout" path="M 0.03333 -0.39417 L 0.03333 -0.46079 " pathEditMode="relative" rAng="0" ptsTypes="AA">
                                      <p:cBhvr>
                                        <p:cTn id="48" dur="500" fill="hold"/>
                                        <p:tgtEl>
                                          <p:spTgt spid="82"/>
                                        </p:tgtEl>
                                        <p:attrNameLst>
                                          <p:attrName>ppt_x</p:attrName>
                                          <p:attrName>ppt_y</p:attrName>
                                        </p:attrNameLst>
                                      </p:cBhvr>
                                      <p:rCtr x="0" y="-33"/>
                                    </p:animMotion>
                                  </p:childTnLst>
                                </p:cTn>
                              </p:par>
                              <p:par>
                                <p:cTn id="49" presetID="1" presetClass="entr" presetSubtype="0" fill="hold" grpId="1"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0" presetClass="path" presetSubtype="0" accel="50000" decel="50000" fill="hold" grpId="0" nodeType="withEffect">
                                  <p:stCondLst>
                                    <p:cond delay="0"/>
                                  </p:stCondLst>
                                  <p:childTnLst>
                                    <p:animMotion origin="layout" path="M 3.33333E-6 8.29979E-6 L 0.01666 -0.36641 " pathEditMode="relative" ptsTypes="AA">
                                      <p:cBhvr>
                                        <p:cTn id="52" dur="500" fill="hold"/>
                                        <p:tgtEl>
                                          <p:spTgt spid="83"/>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3" nodeType="clickEffect">
                                  <p:stCondLst>
                                    <p:cond delay="0"/>
                                  </p:stCondLst>
                                  <p:childTnLst>
                                    <p:animEffect transition="out" filter="fade">
                                      <p:cBhvr>
                                        <p:cTn id="56" dur="500"/>
                                        <p:tgtEl>
                                          <p:spTgt spid="81"/>
                                        </p:tgtEl>
                                      </p:cBhvr>
                                    </p:animEffect>
                                    <p:set>
                                      <p:cBhvr>
                                        <p:cTn id="57" dur="1" fill="hold">
                                          <p:stCondLst>
                                            <p:cond delay="499"/>
                                          </p:stCondLst>
                                        </p:cTn>
                                        <p:tgtEl>
                                          <p:spTgt spid="8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2" nodeType="clickEffect">
                                  <p:stCondLst>
                                    <p:cond delay="0"/>
                                  </p:stCondLst>
                                  <p:childTnLst>
                                    <p:animMotion origin="layout" path="M 0.01666 -0.36086 L -0.03334 -0.07217 " pathEditMode="relative" rAng="0" ptsTypes="AA">
                                      <p:cBhvr>
                                        <p:cTn id="61" dur="500" fill="hold"/>
                                        <p:tgtEl>
                                          <p:spTgt spid="83"/>
                                        </p:tgtEl>
                                        <p:attrNameLst>
                                          <p:attrName>ppt_x</p:attrName>
                                          <p:attrName>ppt_y</p:attrName>
                                        </p:attrNameLst>
                                      </p:cBhvr>
                                      <p:rCtr x="-25" y="144"/>
                                    </p:animMotion>
                                  </p:childTnLst>
                                </p:cTn>
                              </p:par>
                              <p:par>
                                <p:cTn id="62" presetID="0" presetClass="path" presetSubtype="0" accel="50000" decel="50000" fill="hold" grpId="3" nodeType="withEffect">
                                  <p:stCondLst>
                                    <p:cond delay="0"/>
                                  </p:stCondLst>
                                  <p:childTnLst>
                                    <p:animMotion origin="layout" path="M 0.08333 -0.40518 L 0.08333 -0.33857 " pathEditMode="relative" rAng="0" ptsTypes="AA">
                                      <p:cBhvr>
                                        <p:cTn id="63" dur="500" fill="hold"/>
                                        <p:tgtEl>
                                          <p:spTgt spid="84"/>
                                        </p:tgtEl>
                                        <p:attrNameLst>
                                          <p:attrName>ppt_x</p:attrName>
                                          <p:attrName>ppt_y</p:attrName>
                                        </p:attrNameLst>
                                      </p:cBhvr>
                                      <p:rCtr x="0" y="33"/>
                                    </p:animMotion>
                                  </p:childTnLst>
                                </p:cTn>
                              </p:par>
                              <p:par>
                                <p:cTn id="64" presetID="0" presetClass="path" presetSubtype="0" accel="50000" decel="50000" fill="hold" grpId="4" nodeType="withEffect">
                                  <p:stCondLst>
                                    <p:cond delay="0"/>
                                  </p:stCondLst>
                                  <p:childTnLst>
                                    <p:animMotion origin="layout" path="M 0.03333 -0.46079 L 0.03333 -0.39417 " pathEditMode="relative" rAng="0" ptsTypes="AA">
                                      <p:cBhvr>
                                        <p:cTn id="65" dur="500" fill="hold"/>
                                        <p:tgtEl>
                                          <p:spTgt spid="82"/>
                                        </p:tgtEl>
                                        <p:attrNameLst>
                                          <p:attrName>ppt_x</p:attrName>
                                          <p:attrName>ppt_y</p:attrName>
                                        </p:attrNameLst>
                                      </p:cBhvr>
                                      <p:rCtr x="0" y="33"/>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4" nodeType="clickEffect">
                                  <p:stCondLst>
                                    <p:cond delay="0"/>
                                  </p:stCondLst>
                                  <p:childTnLst>
                                    <p:animEffect transition="out" filter="fade">
                                      <p:cBhvr>
                                        <p:cTn id="69" dur="500"/>
                                        <p:tgtEl>
                                          <p:spTgt spid="80"/>
                                        </p:tgtEl>
                                      </p:cBhvr>
                                    </p:animEffect>
                                    <p:set>
                                      <p:cBhvr>
                                        <p:cTn id="70" dur="1" fill="hold">
                                          <p:stCondLst>
                                            <p:cond delay="499"/>
                                          </p:stCondLst>
                                        </p:cTn>
                                        <p:tgtEl>
                                          <p:spTgt spid="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5" nodeType="clickEffect">
                                  <p:stCondLst>
                                    <p:cond delay="0"/>
                                  </p:stCondLst>
                                  <p:childTnLst>
                                    <p:animMotion origin="layout" path="M 0.03333 -0.39417 L 0.26667 -0.03886 " pathEditMode="relative" rAng="0" ptsTypes="AA">
                                      <p:cBhvr>
                                        <p:cTn id="74" dur="500" fill="hold"/>
                                        <p:tgtEl>
                                          <p:spTgt spid="82"/>
                                        </p:tgtEl>
                                        <p:attrNameLst>
                                          <p:attrName>ppt_x</p:attrName>
                                          <p:attrName>ppt_y</p:attrName>
                                        </p:attrNameLst>
                                      </p:cBhvr>
                                      <p:rCtr x="117" y="178"/>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1.60962E-6 L 0.01667 -0.28862 " pathEditMode="relative" rAng="0" ptsTypes="AA">
                                      <p:cBhvr>
                                        <p:cTn id="80" dur="500" fill="hold"/>
                                        <p:tgtEl>
                                          <p:spTgt spid="85"/>
                                        </p:tgtEl>
                                        <p:attrNameLst>
                                          <p:attrName>ppt_x</p:attrName>
                                          <p:attrName>ppt_y</p:attrName>
                                        </p:attrNameLst>
                                      </p:cBhvr>
                                      <p:rCtr x="8"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0" grpId="2" animBg="1"/>
      <p:bldP spid="80" grpId="3" animBg="1"/>
      <p:bldP spid="80" grpId="4" animBg="1"/>
      <p:bldP spid="81" grpId="0" animBg="1"/>
      <p:bldP spid="81" grpId="1" animBg="1"/>
      <p:bldP spid="81" grpId="2" animBg="1"/>
      <p:bldP spid="81" grpId="3" animBg="1"/>
      <p:bldP spid="82" grpId="0" animBg="1"/>
      <p:bldP spid="82" grpId="1" animBg="1"/>
      <p:bldP spid="82" grpId="2" animBg="1"/>
      <p:bldP spid="82" grpId="3" animBg="1"/>
      <p:bldP spid="82" grpId="4" animBg="1"/>
      <p:bldP spid="82" grpId="5" animBg="1"/>
      <p:bldP spid="83" grpId="0" animBg="1"/>
      <p:bldP spid="83" grpId="1" animBg="1"/>
      <p:bldP spid="83" grpId="2" animBg="1"/>
      <p:bldP spid="84" grpId="0" animBg="1"/>
      <p:bldP spid="84" grpId="1" animBg="1"/>
      <p:bldP spid="84" grpId="2" animBg="1"/>
      <p:bldP spid="84" grpId="3" animBg="1"/>
      <p:bldP spid="85" grpId="0" animBg="1"/>
      <p:bldP spid="8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7092" y="4038600"/>
            <a:ext cx="5150708" cy="2286000"/>
          </a:xfrm>
        </p:spPr>
        <p:txBody>
          <a:bodyPr/>
          <a:lstStyle/>
          <a:p>
            <a:r>
              <a:rPr dirty="0" smtClean="0"/>
              <a:t>Task: </a:t>
            </a:r>
            <a:r>
              <a:rPr b="1" u="sng" dirty="0" smtClean="0"/>
              <a:t>Rich</a:t>
            </a:r>
            <a:r>
              <a:rPr b="1" dirty="0" smtClean="0"/>
              <a:t> API</a:t>
            </a:r>
            <a:endParaRPr lang="en-US" b="1" dirty="0"/>
          </a:p>
        </p:txBody>
      </p:sp>
      <p:sp>
        <p:nvSpPr>
          <p:cNvPr id="3" name="Text Placeholder 2"/>
          <p:cNvSpPr>
            <a:spLocks noGrp="1"/>
          </p:cNvSpPr>
          <p:nvPr>
            <p:ph type="body" sz="quarter" idx="10"/>
          </p:nvPr>
        </p:nvSpPr>
        <p:spPr/>
        <p:txBody>
          <a:bodyPr/>
          <a:lstStyle/>
          <a:p>
            <a:r>
              <a:rPr smtClean="0"/>
              <a:t>demo</a:t>
            </a:r>
            <a:endParaRPr lang="en-US" dirty="0"/>
          </a:p>
        </p:txBody>
      </p:sp>
      <p:pic>
        <p:nvPicPr>
          <p:cNvPr id="6" name="Picture 5" descr="resized_money.jpg"/>
          <p:cNvPicPr>
            <a:picLocks noChangeAspect="1"/>
          </p:cNvPicPr>
          <p:nvPr/>
        </p:nvPicPr>
        <p:blipFill>
          <a:blip r:embed="rId3"/>
          <a:stretch>
            <a:fillRect/>
          </a:stretch>
        </p:blipFill>
        <p:spPr>
          <a:xfrm>
            <a:off x="387349" y="3848100"/>
            <a:ext cx="3222625" cy="26702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66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06915" y="3090240"/>
            <a:ext cx="8659499" cy="3430304"/>
          </a:xfrm>
          <a:prstGeom prst="rect">
            <a:avLst/>
          </a:prstGeom>
          <a:solidFill>
            <a:schemeClr val="tx1">
              <a:alpha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ndParaRPr>
          </a:p>
        </p:txBody>
      </p:sp>
      <p:sp>
        <p:nvSpPr>
          <p:cNvPr id="4" name="Title 3"/>
          <p:cNvSpPr>
            <a:spLocks noGrp="1"/>
          </p:cNvSpPr>
          <p:nvPr>
            <p:ph type="title"/>
          </p:nvPr>
        </p:nvSpPr>
        <p:spPr/>
        <p:txBody>
          <a:bodyPr/>
          <a:lstStyle/>
          <a:p>
            <a:r>
              <a:rPr lang="en-US" smtClean="0"/>
              <a:t>Task-based Programming Summary</a:t>
            </a:r>
            <a:endParaRPr lang="en-US" dirty="0"/>
          </a:p>
        </p:txBody>
      </p:sp>
      <p:sp>
        <p:nvSpPr>
          <p:cNvPr id="15" name="Rectangle 14"/>
          <p:cNvSpPr/>
          <p:nvPr/>
        </p:nvSpPr>
        <p:spPr bwMode="auto">
          <a:xfrm>
            <a:off x="206916" y="1569151"/>
            <a:ext cx="8729823" cy="569554"/>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ndParaRPr>
          </a:p>
        </p:txBody>
      </p:sp>
      <p:sp>
        <p:nvSpPr>
          <p:cNvPr id="12" name="Rounded Rectangle 11"/>
          <p:cNvSpPr/>
          <p:nvPr/>
        </p:nvSpPr>
        <p:spPr bwMode="auto">
          <a:xfrm>
            <a:off x="196031" y="904691"/>
            <a:ext cx="4375970" cy="6971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err="1" smtClean="0">
                <a:solidFill>
                  <a:srgbClr val="FFFFFF"/>
                </a:solidFill>
              </a:rPr>
              <a:t>ThreadPool</a:t>
            </a:r>
            <a:endParaRPr lang="en-GB" sz="3200" dirty="0" smtClean="0">
              <a:solidFill>
                <a:srgbClr val="FFFFFF"/>
              </a:solidFill>
            </a:endParaRPr>
          </a:p>
        </p:txBody>
      </p:sp>
      <p:sp>
        <p:nvSpPr>
          <p:cNvPr id="13" name="Rectangle 12"/>
          <p:cNvSpPr>
            <a:spLocks noChangeArrowheads="1"/>
          </p:cNvSpPr>
          <p:nvPr/>
        </p:nvSpPr>
        <p:spPr bwMode="auto">
          <a:xfrm>
            <a:off x="300870" y="1706544"/>
            <a:ext cx="6697300" cy="369326"/>
          </a:xfrm>
          <a:prstGeom prst="rect">
            <a:avLst/>
          </a:prstGeom>
          <a:solidFill>
            <a:srgbClr val="FFFFFF"/>
          </a:solidFill>
          <a:ln w="19050">
            <a:no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182880" tIns="45717" rIns="91434" bIns="45717" numCol="1" anchor="ctr">
            <a:spAutoFit/>
          </a:bodyPr>
          <a:lstStyle/>
          <a:p>
            <a:pPr algn="l" rtl="0" eaLnBrk="0" hangingPunct="0"/>
            <a:r>
              <a:rPr lang="en-US" b="1" dirty="0" err="1">
                <a:solidFill>
                  <a:schemeClr val="accent4">
                    <a:lumMod val="75000"/>
                  </a:schemeClr>
                </a:solidFill>
                <a:latin typeface="Lucida Console" pitchFamily="49" charset="0"/>
              </a:rPr>
              <a:t>ThreadPool</a:t>
            </a:r>
            <a:r>
              <a:rPr lang="en-US" b="1" kern="1200" dirty="0" err="1">
                <a:solidFill>
                  <a:prstClr val="black"/>
                </a:solidFill>
                <a:latin typeface="Lucida Console" pitchFamily="49" charset="0"/>
                <a:ea typeface="+mn-ea"/>
                <a:cs typeface="+mn-cs"/>
              </a:rPr>
              <a:t>.QueueUserWorkItem</a:t>
            </a:r>
            <a:r>
              <a:rPr lang="en-US" b="1" kern="1200" dirty="0">
                <a:solidFill>
                  <a:prstClr val="black"/>
                </a:solidFill>
                <a:latin typeface="Lucida Console" pitchFamily="49" charset="0"/>
                <a:ea typeface="+mn-ea"/>
                <a:cs typeface="+mn-cs"/>
              </a:rPr>
              <a:t>(…);</a:t>
            </a:r>
          </a:p>
        </p:txBody>
      </p:sp>
      <p:sp>
        <p:nvSpPr>
          <p:cNvPr id="14" name="Rounded Rectangle 13"/>
          <p:cNvSpPr/>
          <p:nvPr/>
        </p:nvSpPr>
        <p:spPr bwMode="auto">
          <a:xfrm>
            <a:off x="196463" y="2427958"/>
            <a:ext cx="4364651" cy="69711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err="1" smtClean="0">
                <a:solidFill>
                  <a:srgbClr val="FFFFFF"/>
                </a:solidFill>
              </a:rPr>
              <a:t>System.Threading.Tasks</a:t>
            </a:r>
            <a:endParaRPr lang="en-GB" sz="3200" dirty="0" smtClean="0">
              <a:solidFill>
                <a:srgbClr val="FFFFFF"/>
              </a:solidFill>
            </a:endParaRPr>
          </a:p>
        </p:txBody>
      </p:sp>
      <p:sp>
        <p:nvSpPr>
          <p:cNvPr id="18" name="Rectangle 17"/>
          <p:cNvSpPr>
            <a:spLocks noChangeArrowheads="1"/>
          </p:cNvSpPr>
          <p:nvPr/>
        </p:nvSpPr>
        <p:spPr bwMode="auto">
          <a:xfrm>
            <a:off x="302752" y="3656263"/>
            <a:ext cx="4010833" cy="369326"/>
          </a:xfrm>
          <a:prstGeom prst="rect">
            <a:avLst/>
          </a:prstGeom>
          <a:solidFill>
            <a:srgbClr val="FFFFFF"/>
          </a:solidFill>
          <a:ln w="19050">
            <a:solidFill>
              <a:schemeClr val="accent6"/>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182880" tIns="45717" rIns="91434" bIns="45717" numCol="1" anchor="ctr">
            <a:spAutoFit/>
          </a:bodyPr>
          <a:lstStyle/>
          <a:p>
            <a:pPr algn="l" rtl="0" eaLnBrk="0" hangingPunct="0"/>
            <a:r>
              <a:rPr lang="en-US" b="1" dirty="0" err="1" smtClean="0">
                <a:solidFill>
                  <a:schemeClr val="accent4">
                    <a:lumMod val="75000"/>
                  </a:schemeClr>
                </a:solidFill>
                <a:latin typeface="Lucida Console" pitchFamily="49" charset="0"/>
              </a:rPr>
              <a:t>Task</a:t>
            </a:r>
            <a:r>
              <a:rPr lang="en-US" b="1" kern="1200" dirty="0" err="1" smtClean="0">
                <a:solidFill>
                  <a:prstClr val="black"/>
                </a:solidFill>
                <a:latin typeface="Lucida Console" pitchFamily="49" charset="0"/>
                <a:ea typeface="+mn-ea"/>
                <a:cs typeface="+mn-cs"/>
              </a:rPr>
              <a:t>.Factory.StartNew</a:t>
            </a:r>
            <a:r>
              <a:rPr lang="en-US" b="1" kern="1200" dirty="0">
                <a:solidFill>
                  <a:prstClr val="black"/>
                </a:solidFill>
                <a:latin typeface="Lucida Console" pitchFamily="49" charset="0"/>
                <a:ea typeface="+mn-ea"/>
                <a:cs typeface="+mn-cs"/>
              </a:rPr>
              <a:t>(…);</a:t>
            </a:r>
          </a:p>
        </p:txBody>
      </p:sp>
      <p:sp>
        <p:nvSpPr>
          <p:cNvPr id="21" name="Rounded Rectangle 20"/>
          <p:cNvSpPr/>
          <p:nvPr/>
        </p:nvSpPr>
        <p:spPr bwMode="auto">
          <a:xfrm>
            <a:off x="280343" y="3299256"/>
            <a:ext cx="1449066" cy="36576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Starting</a:t>
            </a:r>
          </a:p>
        </p:txBody>
      </p:sp>
      <p:sp>
        <p:nvSpPr>
          <p:cNvPr id="16" name="Rectangle 15"/>
          <p:cNvSpPr>
            <a:spLocks noChangeArrowheads="1"/>
          </p:cNvSpPr>
          <p:nvPr/>
        </p:nvSpPr>
        <p:spPr bwMode="auto">
          <a:xfrm>
            <a:off x="4439594" y="3668888"/>
            <a:ext cx="4349440" cy="923324"/>
          </a:xfrm>
          <a:prstGeom prst="rect">
            <a:avLst/>
          </a:prstGeom>
          <a:solidFill>
            <a:srgbClr val="FFFFFF"/>
          </a:solidFill>
          <a:ln w="19050">
            <a:solidFill>
              <a:schemeClr val="accent6"/>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182880" tIns="45717" rIns="91434" bIns="45717" numCol="1" anchor="ctr">
            <a:spAutoFit/>
          </a:bodyPr>
          <a:lstStyle/>
          <a:p>
            <a:pPr algn="l" rtl="0" eaLnBrk="0" hangingPunct="0"/>
            <a:r>
              <a:rPr lang="en-US" b="1" kern="1200" dirty="0" err="1">
                <a:solidFill>
                  <a:srgbClr val="C0504D"/>
                </a:solidFill>
                <a:latin typeface="Lucida Console" pitchFamily="49" charset="0"/>
                <a:ea typeface="+mn-ea"/>
                <a:cs typeface="+mn-cs"/>
              </a:rPr>
              <a:t>var</a:t>
            </a:r>
            <a:r>
              <a:rPr lang="en-US" b="1" kern="1200" dirty="0">
                <a:solidFill>
                  <a:prstClr val="black"/>
                </a:solidFill>
                <a:latin typeface="Lucida Console" pitchFamily="49" charset="0"/>
                <a:ea typeface="+mn-ea"/>
                <a:cs typeface="+mn-cs"/>
              </a:rPr>
              <a:t> p = </a:t>
            </a:r>
            <a:r>
              <a:rPr lang="en-US" b="1" dirty="0" smtClean="0">
                <a:solidFill>
                  <a:srgbClr val="C0504D"/>
                </a:solidFill>
                <a:latin typeface="Lucida Console" pitchFamily="49" charset="0"/>
              </a:rPr>
              <a:t>new</a:t>
            </a:r>
            <a:r>
              <a:rPr lang="en-US" b="1" kern="1200" dirty="0" smtClean="0">
                <a:solidFill>
                  <a:prstClr val="black"/>
                </a:solidFill>
                <a:latin typeface="Lucida Console" pitchFamily="49" charset="0"/>
                <a:ea typeface="+mn-ea"/>
                <a:cs typeface="+mn-cs"/>
              </a:rPr>
              <a:t> </a:t>
            </a:r>
            <a:r>
              <a:rPr lang="en-US" b="1" dirty="0" smtClean="0">
                <a:solidFill>
                  <a:schemeClr val="accent4">
                    <a:lumMod val="75000"/>
                  </a:schemeClr>
                </a:solidFill>
                <a:latin typeface="Lucida Console" pitchFamily="49" charset="0"/>
              </a:rPr>
              <a:t>Task</a:t>
            </a:r>
            <a:r>
              <a:rPr lang="en-US" b="1" kern="1200" dirty="0" smtClean="0">
                <a:solidFill>
                  <a:prstClr val="black"/>
                </a:solidFill>
                <a:latin typeface="Lucida Console" pitchFamily="49" charset="0"/>
                <a:ea typeface="+mn-ea"/>
                <a:cs typeface="+mn-cs"/>
              </a:rPr>
              <a:t>(() </a:t>
            </a:r>
            <a:r>
              <a:rPr lang="en-US" b="1" kern="1200" dirty="0">
                <a:solidFill>
                  <a:prstClr val="black"/>
                </a:solidFill>
                <a:latin typeface="Lucida Console" pitchFamily="49" charset="0"/>
                <a:ea typeface="+mn-ea"/>
                <a:cs typeface="+mn-cs"/>
              </a:rPr>
              <a:t>=&gt; {</a:t>
            </a:r>
          </a:p>
          <a:p>
            <a:pPr algn="l" rtl="0" eaLnBrk="0" hangingPunct="0"/>
            <a:r>
              <a:rPr lang="en-US" b="1" kern="1200" dirty="0">
                <a:solidFill>
                  <a:prstClr val="black"/>
                </a:solidFill>
                <a:latin typeface="Lucida Console" pitchFamily="49" charset="0"/>
                <a:ea typeface="+mn-ea"/>
                <a:cs typeface="+mn-cs"/>
              </a:rPr>
              <a:t>    </a:t>
            </a:r>
            <a:r>
              <a:rPr lang="en-US" b="1" kern="1200" dirty="0" err="1">
                <a:solidFill>
                  <a:srgbClr val="C0504D"/>
                </a:solidFill>
                <a:latin typeface="Lucida Console" pitchFamily="49" charset="0"/>
                <a:ea typeface="+mn-ea"/>
                <a:cs typeface="+mn-cs"/>
              </a:rPr>
              <a:t>var</a:t>
            </a:r>
            <a:r>
              <a:rPr lang="en-US" b="1" kern="1200" dirty="0">
                <a:solidFill>
                  <a:prstClr val="black"/>
                </a:solidFill>
                <a:latin typeface="Lucida Console" pitchFamily="49" charset="0"/>
                <a:ea typeface="+mn-ea"/>
                <a:cs typeface="+mn-cs"/>
              </a:rPr>
              <a:t> </a:t>
            </a:r>
            <a:r>
              <a:rPr lang="en-US" b="1" kern="1200" dirty="0" smtClean="0">
                <a:solidFill>
                  <a:prstClr val="black"/>
                </a:solidFill>
                <a:latin typeface="Lucida Console" pitchFamily="49" charset="0"/>
                <a:ea typeface="+mn-ea"/>
                <a:cs typeface="+mn-cs"/>
              </a:rPr>
              <a:t>t </a:t>
            </a:r>
            <a:r>
              <a:rPr lang="en-US" b="1" kern="1200" dirty="0">
                <a:solidFill>
                  <a:prstClr val="black"/>
                </a:solidFill>
                <a:latin typeface="Lucida Console" pitchFamily="49" charset="0"/>
                <a:ea typeface="+mn-ea"/>
                <a:cs typeface="+mn-cs"/>
              </a:rPr>
              <a:t>= </a:t>
            </a:r>
            <a:r>
              <a:rPr lang="en-US" b="1" dirty="0" smtClean="0">
                <a:solidFill>
                  <a:srgbClr val="C0504D"/>
                </a:solidFill>
                <a:latin typeface="Lucida Console" pitchFamily="49" charset="0"/>
              </a:rPr>
              <a:t>new</a:t>
            </a:r>
            <a:r>
              <a:rPr lang="en-US" b="1" kern="1200" dirty="0" smtClean="0">
                <a:solidFill>
                  <a:prstClr val="black"/>
                </a:solidFill>
                <a:latin typeface="Lucida Console" pitchFamily="49" charset="0"/>
                <a:ea typeface="+mn-ea"/>
                <a:cs typeface="+mn-cs"/>
              </a:rPr>
              <a:t> </a:t>
            </a:r>
            <a:r>
              <a:rPr lang="en-US" b="1" dirty="0" smtClean="0">
                <a:solidFill>
                  <a:schemeClr val="accent4">
                    <a:lumMod val="75000"/>
                  </a:schemeClr>
                </a:solidFill>
                <a:latin typeface="Lucida Console" pitchFamily="49" charset="0"/>
              </a:rPr>
              <a:t>Task</a:t>
            </a:r>
            <a:r>
              <a:rPr lang="en-US" b="1" kern="1200" dirty="0" smtClean="0">
                <a:solidFill>
                  <a:prstClr val="black"/>
                </a:solidFill>
                <a:latin typeface="Lucida Console" pitchFamily="49" charset="0"/>
                <a:ea typeface="+mn-ea"/>
                <a:cs typeface="+mn-cs"/>
              </a:rPr>
              <a:t>(…);</a:t>
            </a:r>
            <a:r>
              <a:rPr lang="en-US" b="1" kern="1200" dirty="0">
                <a:solidFill>
                  <a:prstClr val="black"/>
                </a:solidFill>
                <a:latin typeface="Lucida Console" pitchFamily="49" charset="0"/>
                <a:ea typeface="+mn-ea"/>
                <a:cs typeface="+mn-cs"/>
              </a:rPr>
              <a:t/>
            </a:r>
            <a:br>
              <a:rPr lang="en-US" b="1" kern="1200" dirty="0">
                <a:solidFill>
                  <a:prstClr val="black"/>
                </a:solidFill>
                <a:latin typeface="Lucida Console" pitchFamily="49" charset="0"/>
                <a:ea typeface="+mn-ea"/>
                <a:cs typeface="+mn-cs"/>
              </a:rPr>
            </a:br>
            <a:r>
              <a:rPr lang="en-US" b="1" kern="1200" dirty="0" smtClean="0">
                <a:solidFill>
                  <a:prstClr val="black"/>
                </a:solidFill>
                <a:latin typeface="Lucida Console" pitchFamily="49" charset="0"/>
                <a:ea typeface="+mn-ea"/>
                <a:cs typeface="+mn-cs"/>
              </a:rPr>
              <a:t>});</a:t>
            </a:r>
          </a:p>
        </p:txBody>
      </p:sp>
      <p:sp>
        <p:nvSpPr>
          <p:cNvPr id="22" name="Rounded Rectangle 21"/>
          <p:cNvSpPr/>
          <p:nvPr/>
        </p:nvSpPr>
        <p:spPr bwMode="auto">
          <a:xfrm>
            <a:off x="4440108" y="3299256"/>
            <a:ext cx="1928189" cy="36576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Parent/Child</a:t>
            </a:r>
          </a:p>
        </p:txBody>
      </p:sp>
      <p:grpSp>
        <p:nvGrpSpPr>
          <p:cNvPr id="5" name="Group 26"/>
          <p:cNvGrpSpPr/>
          <p:nvPr/>
        </p:nvGrpSpPr>
        <p:grpSpPr>
          <a:xfrm>
            <a:off x="4403037" y="4880113"/>
            <a:ext cx="4385997" cy="1528363"/>
            <a:chOff x="6325850" y="5060054"/>
            <a:chExt cx="3890885" cy="1646226"/>
          </a:xfrm>
        </p:grpSpPr>
        <p:sp>
          <p:nvSpPr>
            <p:cNvPr id="17" name="Rectangle 16"/>
            <p:cNvSpPr>
              <a:spLocks noChangeArrowheads="1"/>
            </p:cNvSpPr>
            <p:nvPr/>
          </p:nvSpPr>
          <p:spPr bwMode="auto">
            <a:xfrm>
              <a:off x="6341261" y="5413391"/>
              <a:ext cx="3875474" cy="1292889"/>
            </a:xfrm>
            <a:prstGeom prst="rect">
              <a:avLst/>
            </a:prstGeom>
            <a:solidFill>
              <a:srgbClr val="FFFFFF"/>
            </a:solidFill>
            <a:ln w="19050">
              <a:solidFill>
                <a:schemeClr val="accent6"/>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182880" tIns="45717" rIns="91434" bIns="45717" numCol="1" anchor="ctr">
              <a:spAutoFit/>
            </a:bodyPr>
            <a:lstStyle/>
            <a:p>
              <a:pPr eaLnBrk="0" hangingPunct="0"/>
              <a:r>
                <a:rPr lang="en-US" b="1" dirty="0" smtClean="0">
                  <a:solidFill>
                    <a:schemeClr val="accent4">
                      <a:lumMod val="75000"/>
                    </a:schemeClr>
                  </a:solidFill>
                  <a:latin typeface="Lucida Console" pitchFamily="49" charset="0"/>
                </a:rPr>
                <a:t>Task</a:t>
              </a:r>
              <a:r>
                <a:rPr lang="en-US" b="1" dirty="0" smtClean="0">
                  <a:solidFill>
                    <a:schemeClr val="bg1"/>
                  </a:solidFill>
                  <a:latin typeface="Lucida Console" pitchFamily="49" charset="0"/>
                </a:rPr>
                <a:t>&lt;</a:t>
              </a:r>
              <a:r>
                <a:rPr lang="en-US" b="1" dirty="0" err="1" smtClean="0">
                  <a:solidFill>
                    <a:srgbClr val="C0504D"/>
                  </a:solidFill>
                  <a:latin typeface="Lucida Console" pitchFamily="49" charset="0"/>
                </a:rPr>
                <a:t>int</a:t>
              </a:r>
              <a:r>
                <a:rPr lang="en-US" b="1" dirty="0" smtClean="0">
                  <a:solidFill>
                    <a:schemeClr val="bg1"/>
                  </a:solidFill>
                  <a:latin typeface="Lucida Console" pitchFamily="49" charset="0"/>
                </a:rPr>
                <a:t>&gt;</a:t>
              </a:r>
              <a:r>
                <a:rPr lang="en-US" b="1" kern="1200" dirty="0" smtClean="0">
                  <a:solidFill>
                    <a:prstClr val="black"/>
                  </a:solidFill>
                  <a:latin typeface="Lucida Console" pitchFamily="49" charset="0"/>
                  <a:ea typeface="+mn-ea"/>
                  <a:cs typeface="+mn-cs"/>
                </a:rPr>
                <a:t> f </a:t>
              </a:r>
              <a:r>
                <a:rPr lang="en-US" b="1" kern="1200" dirty="0">
                  <a:solidFill>
                    <a:prstClr val="black"/>
                  </a:solidFill>
                  <a:latin typeface="Lucida Console" pitchFamily="49" charset="0"/>
                  <a:ea typeface="+mn-ea"/>
                  <a:cs typeface="+mn-cs"/>
                </a:rPr>
                <a:t>= </a:t>
              </a:r>
            </a:p>
            <a:p>
              <a:pPr algn="l" rtl="0" eaLnBrk="0" hangingPunct="0"/>
              <a:r>
                <a:rPr lang="en-US" b="1" kern="1200" dirty="0">
                  <a:solidFill>
                    <a:prstClr val="black"/>
                  </a:solidFill>
                  <a:latin typeface="Lucida Console" pitchFamily="49" charset="0"/>
                  <a:ea typeface="+mn-ea"/>
                  <a:cs typeface="+mn-cs"/>
                </a:rPr>
                <a:t>  </a:t>
              </a:r>
              <a:r>
                <a:rPr lang="en-US" b="1" dirty="0" smtClean="0">
                  <a:solidFill>
                    <a:srgbClr val="C0504D"/>
                  </a:solidFill>
                  <a:latin typeface="Lucida Console" pitchFamily="49" charset="0"/>
                </a:rPr>
                <a:t>new</a:t>
              </a:r>
              <a:r>
                <a:rPr lang="en-US" b="1" kern="1200" dirty="0" smtClean="0">
                  <a:solidFill>
                    <a:prstClr val="black"/>
                  </a:solidFill>
                  <a:latin typeface="Lucida Console" pitchFamily="49" charset="0"/>
                  <a:ea typeface="+mn-ea"/>
                  <a:cs typeface="+mn-cs"/>
                </a:rPr>
                <a:t> </a:t>
              </a:r>
              <a:r>
                <a:rPr lang="en-US" b="1" dirty="0" smtClean="0">
                  <a:solidFill>
                    <a:schemeClr val="accent4">
                      <a:lumMod val="75000"/>
                    </a:schemeClr>
                  </a:solidFill>
                  <a:latin typeface="Lucida Console" pitchFamily="49" charset="0"/>
                </a:rPr>
                <a:t>Task</a:t>
              </a:r>
              <a:r>
                <a:rPr lang="en-US" b="1" dirty="0" smtClean="0">
                  <a:solidFill>
                    <a:schemeClr val="bg1"/>
                  </a:solidFill>
                  <a:latin typeface="Lucida Console" pitchFamily="49" charset="0"/>
                </a:rPr>
                <a:t>&lt;</a:t>
              </a:r>
              <a:r>
                <a:rPr lang="en-US" b="1" dirty="0" err="1" smtClean="0">
                  <a:solidFill>
                    <a:srgbClr val="C0504D"/>
                  </a:solidFill>
                  <a:latin typeface="Lucida Console" pitchFamily="49" charset="0"/>
                </a:rPr>
                <a:t>int</a:t>
              </a:r>
              <a:r>
                <a:rPr lang="en-US" b="1" dirty="0" smtClean="0">
                  <a:solidFill>
                    <a:schemeClr val="bg1"/>
                  </a:solidFill>
                  <a:latin typeface="Lucida Console" pitchFamily="49" charset="0"/>
                </a:rPr>
                <a:t>&gt;</a:t>
              </a:r>
              <a:r>
                <a:rPr lang="en-US" b="1" kern="1200" dirty="0" smtClean="0">
                  <a:solidFill>
                    <a:prstClr val="black"/>
                  </a:solidFill>
                  <a:latin typeface="Lucida Console" pitchFamily="49" charset="0"/>
                  <a:ea typeface="+mn-ea"/>
                  <a:cs typeface="+mn-cs"/>
                </a:rPr>
                <a:t>(() </a:t>
              </a:r>
              <a:r>
                <a:rPr lang="en-US" b="1" kern="1200" dirty="0">
                  <a:solidFill>
                    <a:prstClr val="black"/>
                  </a:solidFill>
                  <a:latin typeface="Lucida Console" pitchFamily="49" charset="0"/>
                  <a:ea typeface="+mn-ea"/>
                  <a:cs typeface="+mn-cs"/>
                </a:rPr>
                <a:t>=&gt; C());</a:t>
              </a:r>
            </a:p>
            <a:p>
              <a:pPr algn="l" rtl="0" eaLnBrk="0" hangingPunct="0"/>
              <a:r>
                <a:rPr lang="en-US" b="1" kern="1200" dirty="0">
                  <a:solidFill>
                    <a:prstClr val="black"/>
                  </a:solidFill>
                  <a:latin typeface="Lucida Console" pitchFamily="49" charset="0"/>
                  <a:ea typeface="+mn-ea"/>
                  <a:cs typeface="+mn-cs"/>
                </a:rPr>
                <a:t>…</a:t>
              </a:r>
            </a:p>
            <a:p>
              <a:pPr algn="l" rtl="0" eaLnBrk="0" hangingPunct="0"/>
              <a:r>
                <a:rPr lang="en-US" b="1" kern="1200" dirty="0" err="1">
                  <a:solidFill>
                    <a:srgbClr val="C0504D"/>
                  </a:solidFill>
                  <a:latin typeface="Lucida Console" pitchFamily="49" charset="0"/>
                  <a:ea typeface="+mn-ea"/>
                  <a:cs typeface="+mn-cs"/>
                </a:rPr>
                <a:t>int</a:t>
              </a:r>
              <a:r>
                <a:rPr lang="en-US" b="1" kern="1200" dirty="0">
                  <a:solidFill>
                    <a:prstClr val="black"/>
                  </a:solidFill>
                  <a:latin typeface="Lucida Console" pitchFamily="49" charset="0"/>
                  <a:ea typeface="+mn-ea"/>
                  <a:cs typeface="+mn-cs"/>
                </a:rPr>
                <a:t> result = </a:t>
              </a:r>
              <a:r>
                <a:rPr lang="en-US" b="1" kern="1200" dirty="0" err="1" smtClean="0">
                  <a:solidFill>
                    <a:prstClr val="black"/>
                  </a:solidFill>
                  <a:latin typeface="Lucida Console" pitchFamily="49" charset="0"/>
                  <a:ea typeface="+mn-ea"/>
                  <a:cs typeface="+mn-cs"/>
                </a:rPr>
                <a:t>f.Result</a:t>
              </a:r>
              <a:r>
                <a:rPr lang="en-US" b="1" kern="1200" dirty="0" smtClean="0">
                  <a:solidFill>
                    <a:prstClr val="black"/>
                  </a:solidFill>
                  <a:latin typeface="Lucida Console" pitchFamily="49" charset="0"/>
                  <a:ea typeface="+mn-ea"/>
                  <a:cs typeface="+mn-cs"/>
                </a:rPr>
                <a:t>;</a:t>
              </a:r>
              <a:endParaRPr lang="en-US" b="1" kern="1200" dirty="0">
                <a:solidFill>
                  <a:prstClr val="black"/>
                </a:solidFill>
                <a:latin typeface="Lucida Console" pitchFamily="49" charset="0"/>
                <a:ea typeface="+mn-ea"/>
                <a:cs typeface="+mn-cs"/>
              </a:endParaRPr>
            </a:p>
          </p:txBody>
        </p:sp>
        <p:sp>
          <p:nvSpPr>
            <p:cNvPr id="23" name="Rounded Rectangle 22"/>
            <p:cNvSpPr/>
            <p:nvPr/>
          </p:nvSpPr>
          <p:spPr bwMode="auto">
            <a:xfrm>
              <a:off x="6325850" y="5060054"/>
              <a:ext cx="2302182" cy="34244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Tasks with results</a:t>
              </a:r>
            </a:p>
          </p:txBody>
        </p:sp>
      </p:grpSp>
      <p:grpSp>
        <p:nvGrpSpPr>
          <p:cNvPr id="6" name="Group 27"/>
          <p:cNvGrpSpPr/>
          <p:nvPr/>
        </p:nvGrpSpPr>
        <p:grpSpPr>
          <a:xfrm>
            <a:off x="302752" y="4617266"/>
            <a:ext cx="4010832" cy="1800373"/>
            <a:chOff x="5235075" y="3424456"/>
            <a:chExt cx="3957798" cy="1800373"/>
          </a:xfrm>
        </p:grpSpPr>
        <p:sp>
          <p:nvSpPr>
            <p:cNvPr id="19" name="Rectangle 18"/>
            <p:cNvSpPr>
              <a:spLocks noChangeArrowheads="1"/>
            </p:cNvSpPr>
            <p:nvPr/>
          </p:nvSpPr>
          <p:spPr bwMode="auto">
            <a:xfrm>
              <a:off x="5235075" y="3747508"/>
              <a:ext cx="3957798" cy="1477321"/>
            </a:xfrm>
            <a:prstGeom prst="rect">
              <a:avLst/>
            </a:prstGeom>
            <a:solidFill>
              <a:srgbClr val="FFFFFF"/>
            </a:solidFill>
            <a:ln w="19050">
              <a:solidFill>
                <a:schemeClr val="accent6"/>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lIns="182880" tIns="45717" rIns="91434" bIns="45717" numCol="1" anchor="ctr">
              <a:spAutoFit/>
            </a:bodyPr>
            <a:lstStyle/>
            <a:p>
              <a:pPr eaLnBrk="0" hangingPunct="0"/>
              <a:r>
                <a:rPr lang="en-US" b="1" dirty="0">
                  <a:solidFill>
                    <a:schemeClr val="accent4">
                      <a:lumMod val="75000"/>
                    </a:schemeClr>
                  </a:solidFill>
                  <a:latin typeface="Lucida Console" pitchFamily="49" charset="0"/>
                </a:rPr>
                <a:t>Task</a:t>
              </a:r>
              <a:r>
                <a:rPr lang="en-US" b="1" kern="1200" dirty="0">
                  <a:solidFill>
                    <a:prstClr val="black"/>
                  </a:solidFill>
                  <a:latin typeface="Lucida Console" pitchFamily="49" charset="0"/>
                  <a:ea typeface="+mn-ea"/>
                  <a:cs typeface="+mn-cs"/>
                </a:rPr>
                <a:t> </a:t>
              </a:r>
              <a:r>
                <a:rPr lang="en-US" b="1" kern="1200" dirty="0" smtClean="0">
                  <a:solidFill>
                    <a:prstClr val="black"/>
                  </a:solidFill>
                  <a:latin typeface="Lucida Console" pitchFamily="49" charset="0"/>
                  <a:ea typeface="+mn-ea"/>
                  <a:cs typeface="+mn-cs"/>
                </a:rPr>
                <a:t>t </a:t>
              </a:r>
              <a:r>
                <a:rPr lang="en-US" b="1" kern="1200" dirty="0">
                  <a:solidFill>
                    <a:prstClr val="black"/>
                  </a:solidFill>
                  <a:latin typeface="Lucida Console" pitchFamily="49" charset="0"/>
                  <a:ea typeface="+mn-ea"/>
                  <a:cs typeface="+mn-cs"/>
                </a:rPr>
                <a:t>= </a:t>
              </a:r>
              <a:r>
                <a:rPr lang="en-US" b="1" dirty="0" smtClean="0">
                  <a:solidFill>
                    <a:prstClr val="black"/>
                  </a:solidFill>
                  <a:latin typeface="Lucida Console" pitchFamily="49" charset="0"/>
                </a:rPr>
                <a:t>…</a:t>
              </a:r>
              <a:endParaRPr lang="en-US" b="1" kern="1200" dirty="0">
                <a:solidFill>
                  <a:prstClr val="black"/>
                </a:solidFill>
                <a:latin typeface="Lucida Console" pitchFamily="49" charset="0"/>
                <a:ea typeface="+mn-ea"/>
                <a:cs typeface="+mn-cs"/>
              </a:endParaRPr>
            </a:p>
            <a:p>
              <a:pPr algn="l" rtl="0" eaLnBrk="0" hangingPunct="0"/>
              <a:endParaRPr lang="en-US" b="1" kern="1200" dirty="0">
                <a:solidFill>
                  <a:prstClr val="black"/>
                </a:solidFill>
                <a:latin typeface="Lucida Console" pitchFamily="49" charset="0"/>
                <a:ea typeface="+mn-ea"/>
                <a:cs typeface="+mn-cs"/>
              </a:endParaRPr>
            </a:p>
            <a:p>
              <a:pPr algn="l" rtl="0" eaLnBrk="0" hangingPunct="0"/>
              <a:r>
                <a:rPr lang="en-US" b="1" dirty="0">
                  <a:solidFill>
                    <a:schemeClr val="accent4">
                      <a:lumMod val="75000"/>
                    </a:schemeClr>
                  </a:solidFill>
                  <a:latin typeface="Lucida Console" pitchFamily="49" charset="0"/>
                </a:rPr>
                <a:t>Task</a:t>
              </a:r>
              <a:r>
                <a:rPr lang="en-US" b="1" kern="1200" dirty="0">
                  <a:solidFill>
                    <a:prstClr val="black"/>
                  </a:solidFill>
                  <a:latin typeface="Lucida Console" pitchFamily="49" charset="0"/>
                  <a:ea typeface="+mn-ea"/>
                  <a:cs typeface="+mn-cs"/>
                </a:rPr>
                <a:t> </a:t>
              </a:r>
              <a:r>
                <a:rPr lang="en-US" b="1" kern="1200" dirty="0" smtClean="0">
                  <a:solidFill>
                    <a:prstClr val="black"/>
                  </a:solidFill>
                  <a:latin typeface="Lucida Console" pitchFamily="49" charset="0"/>
                  <a:ea typeface="+mn-ea"/>
                  <a:cs typeface="+mn-cs"/>
                </a:rPr>
                <a:t>p </a:t>
              </a:r>
              <a:r>
                <a:rPr lang="en-US" b="1" kern="1200" dirty="0">
                  <a:solidFill>
                    <a:prstClr val="black"/>
                  </a:solidFill>
                  <a:latin typeface="Lucida Console" pitchFamily="49" charset="0"/>
                  <a:ea typeface="+mn-ea"/>
                  <a:cs typeface="+mn-cs"/>
                </a:rPr>
                <a:t>= </a:t>
              </a:r>
              <a:r>
                <a:rPr lang="en-US" b="1" kern="1200" dirty="0" err="1" smtClean="0">
                  <a:solidFill>
                    <a:prstClr val="black"/>
                  </a:solidFill>
                  <a:latin typeface="Lucida Console" pitchFamily="49" charset="0"/>
                  <a:ea typeface="+mn-ea"/>
                  <a:cs typeface="+mn-cs"/>
                </a:rPr>
                <a:t>t.ContinueWith</a:t>
              </a:r>
              <a:r>
                <a:rPr lang="en-US" b="1" kern="1200" dirty="0">
                  <a:solidFill>
                    <a:prstClr val="black"/>
                  </a:solidFill>
                  <a:latin typeface="Lucida Console" pitchFamily="49" charset="0"/>
                  <a:ea typeface="+mn-ea"/>
                  <a:cs typeface="+mn-cs"/>
                </a:rPr>
                <a:t>(…);</a:t>
              </a:r>
            </a:p>
            <a:p>
              <a:pPr algn="l" rtl="0" eaLnBrk="0" hangingPunct="0"/>
              <a:r>
                <a:rPr lang="en-US" b="1" kern="1200" dirty="0" err="1" smtClean="0">
                  <a:solidFill>
                    <a:prstClr val="black"/>
                  </a:solidFill>
                  <a:latin typeface="Lucida Console" pitchFamily="49" charset="0"/>
                  <a:ea typeface="+mn-ea"/>
                  <a:cs typeface="+mn-cs"/>
                </a:rPr>
                <a:t>t.Wait</a:t>
              </a:r>
              <a:r>
                <a:rPr lang="en-US" b="1" kern="1200" dirty="0" smtClean="0">
                  <a:solidFill>
                    <a:prstClr val="black"/>
                  </a:solidFill>
                  <a:latin typeface="Lucida Console" pitchFamily="49" charset="0"/>
                  <a:ea typeface="+mn-ea"/>
                  <a:cs typeface="+mn-cs"/>
                </a:rPr>
                <a:t>(2000</a:t>
              </a:r>
              <a:r>
                <a:rPr lang="en-US" b="1" kern="1200" dirty="0">
                  <a:solidFill>
                    <a:prstClr val="black"/>
                  </a:solidFill>
                  <a:latin typeface="Lucida Console" pitchFamily="49" charset="0"/>
                  <a:ea typeface="+mn-ea"/>
                  <a:cs typeface="+mn-cs"/>
                </a:rPr>
                <a:t>);</a:t>
              </a:r>
            </a:p>
            <a:p>
              <a:pPr algn="l" rtl="0" eaLnBrk="0" hangingPunct="0"/>
              <a:r>
                <a:rPr lang="en-US" b="1" kern="1200" dirty="0" err="1" smtClean="0">
                  <a:solidFill>
                    <a:prstClr val="black"/>
                  </a:solidFill>
                  <a:latin typeface="Lucida Console" pitchFamily="49" charset="0"/>
                  <a:ea typeface="+mn-ea"/>
                  <a:cs typeface="+mn-cs"/>
                </a:rPr>
                <a:t>t.Cancel</a:t>
              </a:r>
              <a:r>
                <a:rPr lang="en-US" b="1" kern="1200" dirty="0">
                  <a:solidFill>
                    <a:prstClr val="black"/>
                  </a:solidFill>
                  <a:latin typeface="Lucida Console" pitchFamily="49" charset="0"/>
                  <a:ea typeface="+mn-ea"/>
                  <a:cs typeface="+mn-cs"/>
                </a:rPr>
                <a:t>();</a:t>
              </a:r>
              <a:endParaRPr lang="en-US" b="1" kern="1200" dirty="0">
                <a:solidFill>
                  <a:srgbClr val="4F81BD">
                    <a:lumMod val="50000"/>
                  </a:srgbClr>
                </a:solidFill>
                <a:latin typeface="Lucida Console" pitchFamily="49" charset="0"/>
                <a:ea typeface="+mn-ea"/>
                <a:cs typeface="+mn-cs"/>
              </a:endParaRPr>
            </a:p>
          </p:txBody>
        </p:sp>
        <p:sp>
          <p:nvSpPr>
            <p:cNvPr id="24" name="Rounded Rectangle 23"/>
            <p:cNvSpPr/>
            <p:nvPr/>
          </p:nvSpPr>
          <p:spPr bwMode="auto">
            <a:xfrm>
              <a:off x="5235075" y="3424456"/>
              <a:ext cx="3016257" cy="33988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Continue/Wait/Cancel</a:t>
              </a:r>
            </a:p>
          </p:txBody>
        </p:sp>
      </p:gr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sp>
        <p:nvSpPr>
          <p:cNvPr id="4" name="Title 3"/>
          <p:cNvSpPr>
            <a:spLocks noGrp="1"/>
          </p:cNvSpPr>
          <p:nvPr>
            <p:ph type="title"/>
          </p:nvPr>
        </p:nvSpPr>
        <p:spPr/>
        <p:txBody>
          <a:bodyPr/>
          <a:lstStyle/>
          <a:p>
            <a:r>
              <a:rPr smtClean="0"/>
              <a:t>AGENDA CHECKPOINT</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r>
              <a:rPr lang="en-US" dirty="0" smtClean="0"/>
              <a:t>1. Set the scene</a:t>
            </a:r>
          </a:p>
          <a:p>
            <a:pPr marL="514350" indent="-514350"/>
            <a:r>
              <a:rPr lang="en-US" dirty="0" smtClean="0"/>
              <a:t>2. Task-based Programming</a:t>
            </a:r>
          </a:p>
          <a:p>
            <a:pPr marL="514350" indent="-514350"/>
            <a:r>
              <a:rPr lang="en-US" dirty="0" smtClean="0"/>
              <a:t>3. Debugger</a:t>
            </a:r>
          </a:p>
          <a:p>
            <a:pPr marL="514350" indent="-514350"/>
            <a:r>
              <a:rPr lang="en-US" dirty="0" smtClean="0"/>
              <a:t>4. Profiler</a:t>
            </a:r>
          </a:p>
          <a:p>
            <a:pPr marL="514350" indent="-514350"/>
            <a:r>
              <a:rPr lang="en-US" dirty="0" smtClean="0"/>
              <a:t>5. Structured Parallelism</a:t>
            </a:r>
          </a:p>
          <a:p>
            <a:pPr marL="514350" indent="-514350"/>
            <a:r>
              <a:rPr lang="en-US" dirty="0" smtClean="0"/>
              <a:t>6. PLINQ</a:t>
            </a:r>
          </a:p>
        </p:txBody>
      </p:sp>
      <p:grpSp>
        <p:nvGrpSpPr>
          <p:cNvPr id="2" name="Group 194"/>
          <p:cNvGrpSpPr>
            <a:grpSpLocks/>
          </p:cNvGrpSpPr>
          <p:nvPr/>
        </p:nvGrpSpPr>
        <p:grpSpPr bwMode="auto">
          <a:xfrm>
            <a:off x="3810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3" name="Group 194"/>
          <p:cNvGrpSpPr>
            <a:grpSpLocks/>
          </p:cNvGrpSpPr>
          <p:nvPr/>
        </p:nvGrpSpPr>
        <p:grpSpPr bwMode="auto">
          <a:xfrm>
            <a:off x="381000" y="1905000"/>
            <a:ext cx="533400" cy="572029"/>
            <a:chOff x="1844" y="1821"/>
            <a:chExt cx="545" cy="463"/>
          </a:xfrm>
        </p:grpSpPr>
        <p:sp>
          <p:nvSpPr>
            <p:cNvPr id="1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Debugging Parallel Apps in VS2010</a:t>
            </a:r>
            <a:endParaRPr lang="en-US" dirty="0"/>
          </a:p>
        </p:txBody>
      </p:sp>
      <p:sp>
        <p:nvSpPr>
          <p:cNvPr id="3" name="Content Placeholder 2"/>
          <p:cNvSpPr>
            <a:spLocks noGrp="1"/>
          </p:cNvSpPr>
          <p:nvPr>
            <p:ph idx="1"/>
          </p:nvPr>
        </p:nvSpPr>
        <p:spPr>
          <a:xfrm>
            <a:off x="381000" y="1412874"/>
            <a:ext cx="8382000" cy="3422475"/>
          </a:xfrm>
        </p:spPr>
        <p:txBody>
          <a:bodyPr/>
          <a:lstStyle/>
          <a:p>
            <a:r>
              <a:rPr lang="en-US" dirty="0" smtClean="0"/>
              <a:t>Two new debugger toolwindows</a:t>
            </a:r>
          </a:p>
          <a:p>
            <a:pPr lvl="1"/>
            <a:r>
              <a:rPr lang="en-US" dirty="0" smtClean="0"/>
              <a:t>Support both native and managed</a:t>
            </a:r>
          </a:p>
          <a:p>
            <a:pPr lvl="1"/>
            <a:endParaRPr lang="en-US" dirty="0" smtClean="0"/>
          </a:p>
          <a:p>
            <a:r>
              <a:rPr lang="en-US" dirty="0" smtClean="0"/>
              <a:t>“Parallel Stacks”</a:t>
            </a:r>
          </a:p>
          <a:p>
            <a:pPr lvl="1"/>
            <a:r>
              <a:rPr lang="en-US" dirty="0" smtClean="0"/>
              <a:t>Call stacks of all threads or tasks</a:t>
            </a:r>
          </a:p>
          <a:p>
            <a:r>
              <a:rPr lang="en-US" dirty="0" smtClean="0"/>
              <a:t>“Parallel Tasks”</a:t>
            </a:r>
          </a:p>
          <a:p>
            <a:pPr lvl="1"/>
            <a:r>
              <a:rPr lang="en-US" dirty="0" smtClean="0"/>
              <a:t>Scheduled, Running and Waiting</a:t>
            </a:r>
          </a:p>
        </p:txBody>
      </p:sp>
      <p:pic>
        <p:nvPicPr>
          <p:cNvPr id="3075" name="Picture 3" descr="E:\TechnicalPCP\Debugger\beta1_walkthrough\menu_DebugWindows.pn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450773" y="2394857"/>
            <a:ext cx="5197291" cy="3977985"/>
          </a:xfrm>
          <a:prstGeom prst="rect">
            <a:avLst/>
          </a:prstGeom>
          <a:noFill/>
          <a:ln>
            <a:noFill/>
          </a:ln>
        </p:spPr>
      </p:pic>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0020" y="4038600"/>
            <a:ext cx="5097780" cy="2286000"/>
          </a:xfrm>
        </p:spPr>
        <p:txBody>
          <a:bodyPr/>
          <a:lstStyle/>
          <a:p>
            <a:r>
              <a:rPr smtClean="0"/>
              <a:t>New </a:t>
            </a:r>
            <a:r>
              <a:rPr b="1" u="sng" smtClean="0"/>
              <a:t>Debug</a:t>
            </a:r>
            <a:r>
              <a:rPr smtClean="0"/>
              <a:t>ger toolwindows</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pic>
        <p:nvPicPr>
          <p:cNvPr id="8" name="Picture 7" descr="resized_bug.jpg"/>
          <p:cNvPicPr>
            <a:picLocks noChangeAspect="1"/>
          </p:cNvPicPr>
          <p:nvPr/>
        </p:nvPicPr>
        <p:blipFill>
          <a:blip r:embed="rId3"/>
          <a:stretch>
            <a:fillRect/>
          </a:stretch>
        </p:blipFill>
        <p:spPr>
          <a:xfrm>
            <a:off x="387350" y="3848100"/>
            <a:ext cx="3084368" cy="2476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54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06"/>
          <p:cNvGrpSpPr/>
          <p:nvPr/>
        </p:nvGrpSpPr>
        <p:grpSpPr>
          <a:xfrm>
            <a:off x="152400" y="1219200"/>
            <a:ext cx="3368675" cy="2045732"/>
            <a:chOff x="152400" y="1219200"/>
            <a:chExt cx="3368675" cy="2045732"/>
          </a:xfrm>
          <a:scene3d>
            <a:camera prst="orthographicFront">
              <a:rot lat="0" lon="0" rev="0"/>
            </a:camera>
            <a:lightRig rig="contrasting" dir="t">
              <a:rot lat="0" lon="0" rev="1500000"/>
            </a:lightRig>
          </a:scene3d>
        </p:grpSpPr>
        <p:pic>
          <p:nvPicPr>
            <p:cNvPr id="2063" name="Picture 15" descr="E:\TechnicalPCP\Debugger\beta1_walkthrough\stacks_cmenu.png"/>
            <p:cNvPicPr>
              <a:picLocks noChangeAspect="1" noChangeArrowheads="1"/>
            </p:cNvPicPr>
            <p:nvPr/>
          </p:nvPicPr>
          <p:blipFill>
            <a:blip r:embed="rId3" cstate="print">
              <a:clrChange>
                <a:clrFrom>
                  <a:srgbClr val="000000">
                    <a:alpha val="0"/>
                  </a:srgbClr>
                </a:clrFrom>
                <a:clrTo>
                  <a:srgbClr val="000000">
                    <a:alpha val="0"/>
                  </a:srgbClr>
                </a:clrTo>
              </a:clrChange>
            </a:blip>
            <a:srcRect/>
            <a:stretch>
              <a:fillRect/>
            </a:stretch>
          </p:blipFill>
          <p:spPr bwMode="auto">
            <a:xfrm>
              <a:off x="152400" y="1219200"/>
              <a:ext cx="3368675" cy="1744662"/>
            </a:xfrm>
            <a:prstGeom prst="rect">
              <a:avLst/>
            </a:prstGeom>
            <a:noFill/>
            <a:ln>
              <a:solidFill>
                <a:schemeClr val="tx2"/>
              </a:solidFill>
            </a:ln>
            <a:effectLst>
              <a:outerShdw blurRad="149987" dist="250190" dir="8460000" algn="ctr">
                <a:srgbClr val="000000">
                  <a:alpha val="28000"/>
                </a:srgbClr>
              </a:outerShdw>
            </a:effectLst>
            <a:sp3d prstMaterial="metal">
              <a:bevelT w="88900" h="88900"/>
            </a:sp3d>
          </p:spPr>
        </p:pic>
        <p:sp>
          <p:nvSpPr>
            <p:cNvPr id="106" name="TextBox 105"/>
            <p:cNvSpPr txBox="1"/>
            <p:nvPr/>
          </p:nvSpPr>
          <p:spPr>
            <a:xfrm>
              <a:off x="381000" y="2895600"/>
              <a:ext cx="1509388" cy="369332"/>
            </a:xfrm>
            <a:prstGeom prst="rect">
              <a:avLst/>
            </a:prstGeom>
            <a:noFill/>
            <a:ln>
              <a:solidFill>
                <a:schemeClr val="tx2"/>
              </a:solidFill>
            </a:ln>
            <a:effectLst>
              <a:outerShdw blurRad="149987" dist="250190" dir="8460000" algn="ctr">
                <a:srgbClr val="000000">
                  <a:alpha val="28000"/>
                </a:srgbClr>
              </a:outerShdw>
            </a:effectLst>
            <a:sp3d prstMaterial="metal">
              <a:bevelT w="88900" h="88900"/>
            </a:sp3d>
          </p:spPr>
          <p:txBody>
            <a:bodyPr wrap="none" rtlCol="0">
              <a:spAutoFit/>
            </a:bodyPr>
            <a:lstStyle/>
            <a:p>
              <a:r>
                <a:rPr lang="en-US" dirty="0" smtClean="0"/>
                <a:t>Context menu</a:t>
              </a:r>
              <a:endParaRPr lang="en-US" dirty="0"/>
            </a:p>
          </p:txBody>
        </p:sp>
      </p:grpSp>
      <p:sp>
        <p:nvSpPr>
          <p:cNvPr id="2" name="Title 1"/>
          <p:cNvSpPr>
            <a:spLocks noGrp="1"/>
          </p:cNvSpPr>
          <p:nvPr>
            <p:ph type="title"/>
          </p:nvPr>
        </p:nvSpPr>
        <p:spPr/>
        <p:txBody>
          <a:bodyPr/>
          <a:lstStyle/>
          <a:p>
            <a:r>
              <a:rPr lang="en-US" smtClean="0"/>
              <a:t>Parallel Stacks</a:t>
            </a:r>
            <a:endParaRPr lang="en-US" dirty="0"/>
          </a:p>
        </p:txBody>
      </p:sp>
      <p:pic>
        <p:nvPicPr>
          <p:cNvPr id="2058" name="Picture 10" descr="E:\TechnicalPCP\Debugger\beta1_walkthrough\stacks_forSlide.png"/>
          <p:cNvPicPr>
            <a:picLocks noChangeAspect="1" noChangeArrowheads="1"/>
          </p:cNvPicPr>
          <p:nvPr/>
        </p:nvPicPr>
        <p:blipFill>
          <a:blip r:embed="rId4" cstate="print"/>
          <a:srcRect/>
          <a:stretch>
            <a:fillRect/>
          </a:stretch>
        </p:blipFill>
        <p:spPr bwMode="auto">
          <a:xfrm>
            <a:off x="2133600" y="2057400"/>
            <a:ext cx="4754563" cy="4160837"/>
          </a:xfrm>
          <a:prstGeom prst="rect">
            <a:avLst/>
          </a:prstGeom>
          <a:noFill/>
        </p:spPr>
      </p:pic>
      <p:grpSp>
        <p:nvGrpSpPr>
          <p:cNvPr id="9" name="Group 87"/>
          <p:cNvGrpSpPr/>
          <p:nvPr/>
        </p:nvGrpSpPr>
        <p:grpSpPr>
          <a:xfrm>
            <a:off x="3657600" y="1447800"/>
            <a:ext cx="3678160" cy="990600"/>
            <a:chOff x="3657600" y="1447800"/>
            <a:chExt cx="3678160" cy="990600"/>
          </a:xfrm>
        </p:grpSpPr>
        <p:pic>
          <p:nvPicPr>
            <p:cNvPr id="2060" name="Picture 12" descr="E:\TechnicalPCP\Debugger\beta1_walkthrough\ToggleTopDown_tooltip.png"/>
            <p:cNvPicPr>
              <a:picLocks noChangeAspect="1" noChangeArrowheads="1"/>
            </p:cNvPicPr>
            <p:nvPr/>
          </p:nvPicPr>
          <p:blipFill>
            <a:blip r:embed="rId5" cstate="print"/>
            <a:srcRect/>
            <a:stretch>
              <a:fillRect/>
            </a:stretch>
          </p:blipFill>
          <p:spPr bwMode="auto">
            <a:xfrm>
              <a:off x="5181600" y="1447800"/>
              <a:ext cx="2154160" cy="252400"/>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31" name="Straight Connector 30"/>
            <p:cNvCxnSpPr/>
            <p:nvPr/>
          </p:nvCxnSpPr>
          <p:spPr>
            <a:xfrm rot="10800000" flipV="1">
              <a:off x="3657600" y="1752600"/>
              <a:ext cx="2438400" cy="6858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0" name="Group 86"/>
          <p:cNvGrpSpPr/>
          <p:nvPr/>
        </p:nvGrpSpPr>
        <p:grpSpPr>
          <a:xfrm>
            <a:off x="3429000" y="1752600"/>
            <a:ext cx="1812926" cy="685803"/>
            <a:chOff x="3429000" y="1752600"/>
            <a:chExt cx="1812926" cy="685803"/>
          </a:xfrm>
        </p:grpSpPr>
        <p:pic>
          <p:nvPicPr>
            <p:cNvPr id="2054" name="Picture 6"/>
            <p:cNvPicPr>
              <a:picLocks noChangeAspect="1" noChangeArrowheads="1"/>
            </p:cNvPicPr>
            <p:nvPr/>
          </p:nvPicPr>
          <p:blipFill>
            <a:blip r:embed="rId6" cstate="print"/>
            <a:srcRect/>
            <a:stretch>
              <a:fillRect/>
            </a:stretch>
          </p:blipFill>
          <p:spPr bwMode="auto">
            <a:xfrm>
              <a:off x="3962400" y="1752600"/>
              <a:ext cx="1279526" cy="243638"/>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34" name="Straight Connector 33"/>
            <p:cNvCxnSpPr>
              <a:stCxn id="2054" idx="2"/>
            </p:cNvCxnSpPr>
            <p:nvPr/>
          </p:nvCxnSpPr>
          <p:spPr>
            <a:xfrm rot="5400000">
              <a:off x="3794500" y="1630739"/>
              <a:ext cx="442164" cy="1173163"/>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1" name="Group 85"/>
          <p:cNvGrpSpPr/>
          <p:nvPr/>
        </p:nvGrpSpPr>
        <p:grpSpPr>
          <a:xfrm>
            <a:off x="3276600" y="1371600"/>
            <a:ext cx="1735804" cy="1066800"/>
            <a:chOff x="3276600" y="1371600"/>
            <a:chExt cx="1735804" cy="1066800"/>
          </a:xfrm>
        </p:grpSpPr>
        <p:pic>
          <p:nvPicPr>
            <p:cNvPr id="2055" name="Picture 7"/>
            <p:cNvPicPr>
              <a:picLocks noChangeAspect="1" noChangeArrowheads="1"/>
            </p:cNvPicPr>
            <p:nvPr/>
          </p:nvPicPr>
          <p:blipFill>
            <a:blip r:embed="rId7" cstate="print"/>
            <a:srcRect/>
            <a:stretch>
              <a:fillRect/>
            </a:stretch>
          </p:blipFill>
          <p:spPr bwMode="auto">
            <a:xfrm>
              <a:off x="3810000" y="1371600"/>
              <a:ext cx="1202404" cy="234872"/>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37" name="Straight Connector 36"/>
            <p:cNvCxnSpPr/>
            <p:nvPr/>
          </p:nvCxnSpPr>
          <p:spPr>
            <a:xfrm rot="5400000">
              <a:off x="3086100" y="1790700"/>
              <a:ext cx="838200" cy="4572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3" name="Group 88"/>
          <p:cNvGrpSpPr/>
          <p:nvPr/>
        </p:nvGrpSpPr>
        <p:grpSpPr>
          <a:xfrm>
            <a:off x="3962400" y="1752600"/>
            <a:ext cx="4508426" cy="685798"/>
            <a:chOff x="3962400" y="1752600"/>
            <a:chExt cx="4508426" cy="685798"/>
          </a:xfrm>
        </p:grpSpPr>
        <p:pic>
          <p:nvPicPr>
            <p:cNvPr id="2053" name="Picture 5"/>
            <p:cNvPicPr>
              <a:picLocks noChangeAspect="1" noChangeArrowheads="1"/>
            </p:cNvPicPr>
            <p:nvPr/>
          </p:nvPicPr>
          <p:blipFill>
            <a:blip r:embed="rId8" cstate="print"/>
            <a:srcRect/>
            <a:stretch>
              <a:fillRect/>
            </a:stretch>
          </p:blipFill>
          <p:spPr bwMode="auto">
            <a:xfrm>
              <a:off x="6400800" y="1752600"/>
              <a:ext cx="2070026" cy="243638"/>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0" name="Straight Connector 39"/>
            <p:cNvCxnSpPr/>
            <p:nvPr/>
          </p:nvCxnSpPr>
          <p:spPr>
            <a:xfrm rot="10800000" flipV="1">
              <a:off x="3962400" y="1904999"/>
              <a:ext cx="2362200" cy="53339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4" name="Group 89"/>
          <p:cNvGrpSpPr/>
          <p:nvPr/>
        </p:nvGrpSpPr>
        <p:grpSpPr>
          <a:xfrm>
            <a:off x="4267200" y="2079008"/>
            <a:ext cx="4385368" cy="511792"/>
            <a:chOff x="4267200" y="2079008"/>
            <a:chExt cx="4385368" cy="511792"/>
          </a:xfrm>
        </p:grpSpPr>
        <p:pic>
          <p:nvPicPr>
            <p:cNvPr id="2052" name="Picture 4"/>
            <p:cNvPicPr>
              <a:picLocks noChangeAspect="1" noChangeArrowheads="1"/>
            </p:cNvPicPr>
            <p:nvPr/>
          </p:nvPicPr>
          <p:blipFill>
            <a:blip r:embed="rId9" cstate="print"/>
            <a:srcRect/>
            <a:stretch>
              <a:fillRect/>
            </a:stretch>
          </p:blipFill>
          <p:spPr bwMode="auto">
            <a:xfrm>
              <a:off x="7315200" y="2079008"/>
              <a:ext cx="1337368" cy="261164"/>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3" name="Straight Connector 42"/>
            <p:cNvCxnSpPr/>
            <p:nvPr/>
          </p:nvCxnSpPr>
          <p:spPr>
            <a:xfrm rot="10800000" flipV="1">
              <a:off x="4267200" y="2286000"/>
              <a:ext cx="2971800" cy="3048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5" name="Group 92"/>
          <p:cNvGrpSpPr/>
          <p:nvPr/>
        </p:nvGrpSpPr>
        <p:grpSpPr>
          <a:xfrm>
            <a:off x="5791200" y="2362200"/>
            <a:ext cx="3095431" cy="646331"/>
            <a:chOff x="5791200" y="2362200"/>
            <a:chExt cx="3095431" cy="646331"/>
          </a:xfrm>
        </p:grpSpPr>
        <p:sp>
          <p:nvSpPr>
            <p:cNvPr id="5" name="TextBox 4"/>
            <p:cNvSpPr txBox="1"/>
            <p:nvPr/>
          </p:nvSpPr>
          <p:spPr>
            <a:xfrm>
              <a:off x="7239000" y="2362200"/>
              <a:ext cx="1647631" cy="646331"/>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active frame of </a:t>
              </a:r>
            </a:p>
            <a:p>
              <a:r>
                <a:rPr lang="en-US" dirty="0" smtClean="0"/>
                <a:t>other thread(s)</a:t>
              </a:r>
              <a:endParaRPr lang="en-US" dirty="0"/>
            </a:p>
          </p:txBody>
        </p:sp>
        <p:cxnSp>
          <p:nvCxnSpPr>
            <p:cNvPr id="46" name="Straight Connector 45"/>
            <p:cNvCxnSpPr>
              <a:stCxn id="5" idx="1"/>
            </p:cNvCxnSpPr>
            <p:nvPr/>
          </p:nvCxnSpPr>
          <p:spPr>
            <a:xfrm rot="10800000" flipV="1">
              <a:off x="5791200" y="2685366"/>
              <a:ext cx="1447800" cy="21023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7" name="Group 91"/>
          <p:cNvGrpSpPr/>
          <p:nvPr/>
        </p:nvGrpSpPr>
        <p:grpSpPr>
          <a:xfrm>
            <a:off x="4800600" y="3124200"/>
            <a:ext cx="4086031" cy="646331"/>
            <a:chOff x="4800600" y="3124200"/>
            <a:chExt cx="4086031" cy="646331"/>
          </a:xfrm>
        </p:grpSpPr>
        <p:sp>
          <p:nvSpPr>
            <p:cNvPr id="4" name="TextBox 3"/>
            <p:cNvSpPr txBox="1"/>
            <p:nvPr/>
          </p:nvSpPr>
          <p:spPr>
            <a:xfrm>
              <a:off x="7239000" y="3124200"/>
              <a:ext cx="1647631" cy="646331"/>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active frame of </a:t>
              </a:r>
            </a:p>
            <a:p>
              <a:r>
                <a:rPr lang="en-US" dirty="0" smtClean="0"/>
                <a:t>current thread</a:t>
              </a:r>
              <a:endParaRPr lang="en-US" dirty="0"/>
            </a:p>
          </p:txBody>
        </p:sp>
        <p:cxnSp>
          <p:nvCxnSpPr>
            <p:cNvPr id="49" name="Straight Connector 48"/>
            <p:cNvCxnSpPr>
              <a:stCxn id="4" idx="1"/>
            </p:cNvCxnSpPr>
            <p:nvPr/>
          </p:nvCxnSpPr>
          <p:spPr>
            <a:xfrm rot="10800000" flipV="1">
              <a:off x="4800600" y="3447366"/>
              <a:ext cx="2438400" cy="13403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8" name="Group 95"/>
          <p:cNvGrpSpPr/>
          <p:nvPr/>
        </p:nvGrpSpPr>
        <p:grpSpPr>
          <a:xfrm>
            <a:off x="5410200" y="3810000"/>
            <a:ext cx="3387842" cy="457200"/>
            <a:chOff x="5410200" y="3810000"/>
            <a:chExt cx="3387842" cy="457200"/>
          </a:xfrm>
        </p:grpSpPr>
        <p:sp>
          <p:nvSpPr>
            <p:cNvPr id="3" name="TextBox 2"/>
            <p:cNvSpPr txBox="1"/>
            <p:nvPr/>
          </p:nvSpPr>
          <p:spPr>
            <a:xfrm>
              <a:off x="7315200" y="3810000"/>
              <a:ext cx="1482842"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current frame</a:t>
              </a:r>
              <a:endParaRPr lang="en-US" dirty="0"/>
            </a:p>
          </p:txBody>
        </p:sp>
        <p:cxnSp>
          <p:nvCxnSpPr>
            <p:cNvPr id="52" name="Straight Connector 51"/>
            <p:cNvCxnSpPr>
              <a:stCxn id="3" idx="1"/>
            </p:cNvCxnSpPr>
            <p:nvPr/>
          </p:nvCxnSpPr>
          <p:spPr>
            <a:xfrm rot="10800000" flipV="1">
              <a:off x="5410200" y="3994666"/>
              <a:ext cx="1905000" cy="27253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9" name="Group 98"/>
          <p:cNvGrpSpPr/>
          <p:nvPr/>
        </p:nvGrpSpPr>
        <p:grpSpPr>
          <a:xfrm>
            <a:off x="5715000" y="4419602"/>
            <a:ext cx="3201664" cy="862924"/>
            <a:chOff x="5715000" y="4419602"/>
            <a:chExt cx="3201664" cy="862924"/>
          </a:xfrm>
        </p:grpSpPr>
        <p:sp>
          <p:nvSpPr>
            <p:cNvPr id="8" name="TextBox 7"/>
            <p:cNvSpPr txBox="1"/>
            <p:nvPr/>
          </p:nvSpPr>
          <p:spPr>
            <a:xfrm>
              <a:off x="7315200" y="4913194"/>
              <a:ext cx="1601464"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method tooltip</a:t>
              </a:r>
              <a:endParaRPr lang="en-US" dirty="0"/>
            </a:p>
          </p:txBody>
        </p:sp>
        <p:pic>
          <p:nvPicPr>
            <p:cNvPr id="2057" name="Picture 9" descr="E:\TechnicalPCP\Debugger\beta1_walkthrough\frame_tooltip.png"/>
            <p:cNvPicPr>
              <a:picLocks noChangeAspect="1" noChangeArrowheads="1"/>
            </p:cNvPicPr>
            <p:nvPr/>
          </p:nvPicPr>
          <p:blipFill>
            <a:blip r:embed="rId10" cstate="print"/>
            <a:srcRect/>
            <a:stretch>
              <a:fillRect/>
            </a:stretch>
          </p:blipFill>
          <p:spPr bwMode="auto">
            <a:xfrm>
              <a:off x="7391400" y="4495800"/>
              <a:ext cx="1425575" cy="41116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62" name="Straight Connector 61"/>
            <p:cNvCxnSpPr/>
            <p:nvPr/>
          </p:nvCxnSpPr>
          <p:spPr>
            <a:xfrm rot="10800000">
              <a:off x="5715000" y="4419602"/>
              <a:ext cx="1600200" cy="22859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0" name="Group 90"/>
          <p:cNvGrpSpPr/>
          <p:nvPr/>
        </p:nvGrpSpPr>
        <p:grpSpPr>
          <a:xfrm>
            <a:off x="1295400" y="3733800"/>
            <a:ext cx="1066801" cy="1255931"/>
            <a:chOff x="1295400" y="3733800"/>
            <a:chExt cx="1066801" cy="1255931"/>
          </a:xfrm>
        </p:grpSpPr>
        <p:sp>
          <p:nvSpPr>
            <p:cNvPr id="12" name="TextBox 11"/>
            <p:cNvSpPr txBox="1"/>
            <p:nvPr/>
          </p:nvSpPr>
          <p:spPr>
            <a:xfrm>
              <a:off x="1295400" y="4343400"/>
              <a:ext cx="850169" cy="646331"/>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Zoom </a:t>
              </a:r>
            </a:p>
            <a:p>
              <a:r>
                <a:rPr lang="en-US" dirty="0" smtClean="0"/>
                <a:t>control</a:t>
              </a:r>
              <a:endParaRPr lang="en-US" dirty="0"/>
            </a:p>
          </p:txBody>
        </p:sp>
        <p:cxnSp>
          <p:nvCxnSpPr>
            <p:cNvPr id="65" name="Straight Connector 64"/>
            <p:cNvCxnSpPr>
              <a:endCxn id="12" idx="0"/>
            </p:cNvCxnSpPr>
            <p:nvPr/>
          </p:nvCxnSpPr>
          <p:spPr>
            <a:xfrm rot="10800000" flipV="1">
              <a:off x="1720486" y="3733800"/>
              <a:ext cx="641715" cy="6096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1" name="Group 84"/>
          <p:cNvGrpSpPr/>
          <p:nvPr/>
        </p:nvGrpSpPr>
        <p:grpSpPr>
          <a:xfrm>
            <a:off x="609600" y="2590800"/>
            <a:ext cx="2362200" cy="1554162"/>
            <a:chOff x="609600" y="2590800"/>
            <a:chExt cx="2362200" cy="1554162"/>
          </a:xfrm>
        </p:grpSpPr>
        <p:pic>
          <p:nvPicPr>
            <p:cNvPr id="2059" name="Picture 11" descr="E:\TechnicalPCP\Debugger\beta1_walkthrough\threadsTasks_combo.png"/>
            <p:cNvPicPr>
              <a:picLocks noChangeAspect="1" noChangeArrowheads="1"/>
            </p:cNvPicPr>
            <p:nvPr/>
          </p:nvPicPr>
          <p:blipFill>
            <a:blip r:embed="rId11" cstate="print"/>
            <a:srcRect/>
            <a:stretch>
              <a:fillRect/>
            </a:stretch>
          </p:blipFill>
          <p:spPr bwMode="auto">
            <a:xfrm>
              <a:off x="609600" y="3505200"/>
              <a:ext cx="792163" cy="63976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68" name="Straight Connector 67"/>
            <p:cNvCxnSpPr/>
            <p:nvPr/>
          </p:nvCxnSpPr>
          <p:spPr>
            <a:xfrm rot="10800000" flipV="1">
              <a:off x="1447800" y="2590800"/>
              <a:ext cx="1524000" cy="9144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2" name="Group 99"/>
          <p:cNvGrpSpPr/>
          <p:nvPr/>
        </p:nvGrpSpPr>
        <p:grpSpPr>
          <a:xfrm>
            <a:off x="228600" y="5181601"/>
            <a:ext cx="3733800" cy="1315575"/>
            <a:chOff x="228600" y="5181601"/>
            <a:chExt cx="3733800" cy="1315575"/>
          </a:xfrm>
        </p:grpSpPr>
        <p:sp>
          <p:nvSpPr>
            <p:cNvPr id="7" name="TextBox 6"/>
            <p:cNvSpPr txBox="1"/>
            <p:nvPr/>
          </p:nvSpPr>
          <p:spPr>
            <a:xfrm>
              <a:off x="228600" y="6127844"/>
              <a:ext cx="1525739"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header tooltip</a:t>
              </a:r>
              <a:endParaRPr lang="en-US" dirty="0"/>
            </a:p>
          </p:txBody>
        </p:sp>
        <p:pic>
          <p:nvPicPr>
            <p:cNvPr id="2051" name="Picture 3"/>
            <p:cNvPicPr>
              <a:picLocks noChangeAspect="1" noChangeArrowheads="1"/>
            </p:cNvPicPr>
            <p:nvPr/>
          </p:nvPicPr>
          <p:blipFill>
            <a:blip r:embed="rId12" cstate="print"/>
            <a:srcRect/>
            <a:stretch>
              <a:fillRect/>
            </a:stretch>
          </p:blipFill>
          <p:spPr bwMode="auto">
            <a:xfrm>
              <a:off x="457200" y="5257800"/>
              <a:ext cx="1196975" cy="846137"/>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72" name="Straight Connector 71"/>
            <p:cNvCxnSpPr/>
            <p:nvPr/>
          </p:nvCxnSpPr>
          <p:spPr>
            <a:xfrm flipV="1">
              <a:off x="1676400" y="5181601"/>
              <a:ext cx="2286000" cy="45719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23" name="Group 100"/>
          <p:cNvGrpSpPr/>
          <p:nvPr/>
        </p:nvGrpSpPr>
        <p:grpSpPr>
          <a:xfrm>
            <a:off x="6781800" y="5410200"/>
            <a:ext cx="1965325" cy="1196158"/>
            <a:chOff x="6781800" y="5410200"/>
            <a:chExt cx="1965325" cy="1196158"/>
          </a:xfrm>
        </p:grpSpPr>
        <p:sp>
          <p:nvSpPr>
            <p:cNvPr id="16" name="TextBox 15"/>
            <p:cNvSpPr txBox="1"/>
            <p:nvPr/>
          </p:nvSpPr>
          <p:spPr>
            <a:xfrm>
              <a:off x="7162800" y="6237026"/>
              <a:ext cx="1567801"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Bird’s eye view</a:t>
              </a:r>
              <a:endParaRPr lang="en-US" dirty="0"/>
            </a:p>
          </p:txBody>
        </p:sp>
        <p:cxnSp>
          <p:nvCxnSpPr>
            <p:cNvPr id="77" name="Straight Connector 76"/>
            <p:cNvCxnSpPr>
              <a:stCxn id="16" idx="1"/>
            </p:cNvCxnSpPr>
            <p:nvPr/>
          </p:nvCxnSpPr>
          <p:spPr>
            <a:xfrm rot="10800000">
              <a:off x="6781800" y="6096004"/>
              <a:ext cx="381000" cy="32568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2062" name="Picture 14"/>
            <p:cNvPicPr>
              <a:picLocks noChangeAspect="1" noChangeArrowheads="1"/>
            </p:cNvPicPr>
            <p:nvPr/>
          </p:nvPicPr>
          <p:blipFill>
            <a:blip r:embed="rId13" cstate="print"/>
            <a:srcRect/>
            <a:stretch>
              <a:fillRect/>
            </a:stretch>
          </p:blipFill>
          <p:spPr bwMode="auto">
            <a:xfrm>
              <a:off x="7239000" y="5410200"/>
              <a:ext cx="1508125" cy="815975"/>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4" name="Group 96"/>
          <p:cNvGrpSpPr/>
          <p:nvPr/>
        </p:nvGrpSpPr>
        <p:grpSpPr>
          <a:xfrm>
            <a:off x="2743200" y="4953001"/>
            <a:ext cx="3705310" cy="1664731"/>
            <a:chOff x="2743200" y="4953001"/>
            <a:chExt cx="3705310" cy="1664731"/>
          </a:xfrm>
        </p:grpSpPr>
        <p:sp>
          <p:nvSpPr>
            <p:cNvPr id="81" name="TextBox 80"/>
            <p:cNvSpPr txBox="1"/>
            <p:nvPr/>
          </p:nvSpPr>
          <p:spPr>
            <a:xfrm>
              <a:off x="2743200" y="6248400"/>
              <a:ext cx="3705310"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Blue highlights path of current thread</a:t>
              </a:r>
              <a:endParaRPr lang="en-US" dirty="0"/>
            </a:p>
          </p:txBody>
        </p:sp>
        <p:cxnSp>
          <p:nvCxnSpPr>
            <p:cNvPr id="82" name="Straight Connector 81"/>
            <p:cNvCxnSpPr>
              <a:stCxn id="81" idx="0"/>
            </p:cNvCxnSpPr>
            <p:nvPr/>
          </p:nvCxnSpPr>
          <p:spPr>
            <a:xfrm rot="5400000" flipH="1" flipV="1">
              <a:off x="4126727" y="5422128"/>
              <a:ext cx="1295400" cy="357145"/>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000"/>
                                        <p:tgtEl>
                                          <p:spTgt spid="13"/>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0"/>
                                        <p:tgtEl>
                                          <p:spTgt spid="14"/>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1000"/>
                                        <p:tgtEl>
                                          <p:spTgt spid="20"/>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1000"/>
                                        <p:tgtEl>
                                          <p:spTgt spid="17"/>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1000"/>
                                        <p:tgtEl>
                                          <p:spTgt spid="15"/>
                                        </p:tgtEl>
                                      </p:cBhvr>
                                    </p:animEffect>
                                  </p:childTnLst>
                                </p:cTn>
                              </p:par>
                            </p:childTnLst>
                          </p:cTn>
                        </p:par>
                        <p:par>
                          <p:cTn id="40" fill="hold">
                            <p:stCondLst>
                              <p:cond delay="9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1000"/>
                                        <p:tgtEl>
                                          <p:spTgt spid="18"/>
                                        </p:tgtEl>
                                      </p:cBhvr>
                                    </p:animEffect>
                                  </p:childTnLst>
                                </p:cTn>
                              </p:par>
                            </p:childTnLst>
                          </p:cTn>
                        </p:par>
                        <p:par>
                          <p:cTn id="44" fill="hold">
                            <p:stCondLst>
                              <p:cond delay="10000"/>
                            </p:stCondLst>
                            <p:childTnLst>
                              <p:par>
                                <p:cTn id="45" presetID="2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1000"/>
                                        <p:tgtEl>
                                          <p:spTgt spid="24"/>
                                        </p:tgtEl>
                                      </p:cBhvr>
                                    </p:animEffect>
                                  </p:childTnLst>
                                </p:cTn>
                              </p:par>
                            </p:childTnLst>
                          </p:cTn>
                        </p:par>
                        <p:par>
                          <p:cTn id="48" fill="hold">
                            <p:stCondLst>
                              <p:cond delay="11000"/>
                            </p:stCondLst>
                            <p:childTnLst>
                              <p:par>
                                <p:cTn id="49" presetID="22" presetClass="entr" presetSubtype="2"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1000"/>
                                        <p:tgtEl>
                                          <p:spTgt spid="19"/>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1000"/>
                                        <p:tgtEl>
                                          <p:spTgt spid="22"/>
                                        </p:tgtEl>
                                      </p:cBhvr>
                                    </p:animEffect>
                                  </p:childTnLst>
                                </p:cTn>
                              </p:par>
                            </p:childTnLst>
                          </p:cTn>
                        </p:par>
                        <p:par>
                          <p:cTn id="56" fill="hold">
                            <p:stCondLst>
                              <p:cond delay="13000"/>
                            </p:stCondLst>
                            <p:childTnLst>
                              <p:par>
                                <p:cTn id="57" presetID="22" presetClass="entr" presetSubtype="2"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1000"/>
                                        <p:tgtEl>
                                          <p:spTgt spid="23"/>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E:\TechnicalPCP\Debugger\beta1_walkthrough\TasksAllStatus.jpg"/>
          <p:cNvPicPr>
            <a:picLocks noChangeAspect="1" noChangeArrowheads="1"/>
          </p:cNvPicPr>
          <p:nvPr/>
        </p:nvPicPr>
        <p:blipFill>
          <a:blip r:embed="rId3" cstate="print"/>
          <a:srcRect/>
          <a:stretch>
            <a:fillRect/>
          </a:stretch>
        </p:blipFill>
        <p:spPr bwMode="auto">
          <a:xfrm>
            <a:off x="1447800" y="2667000"/>
            <a:ext cx="4953000" cy="2897805"/>
          </a:xfrm>
          <a:prstGeom prst="rect">
            <a:avLst/>
          </a:prstGeom>
          <a:noFill/>
        </p:spPr>
      </p:pic>
      <p:grpSp>
        <p:nvGrpSpPr>
          <p:cNvPr id="2" name="Group 113"/>
          <p:cNvGrpSpPr/>
          <p:nvPr/>
        </p:nvGrpSpPr>
        <p:grpSpPr>
          <a:xfrm>
            <a:off x="304800" y="2286000"/>
            <a:ext cx="1828800" cy="685800"/>
            <a:chOff x="304800" y="2286000"/>
            <a:chExt cx="1828800" cy="685800"/>
          </a:xfrm>
        </p:grpSpPr>
        <p:sp>
          <p:nvSpPr>
            <p:cNvPr id="5" name="TextBox 4"/>
            <p:cNvSpPr txBox="1"/>
            <p:nvPr/>
          </p:nvSpPr>
          <p:spPr>
            <a:xfrm>
              <a:off x="304800" y="2286000"/>
              <a:ext cx="1048172"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Identifier</a:t>
              </a:r>
              <a:endParaRPr lang="en-US" dirty="0"/>
            </a:p>
          </p:txBody>
        </p:sp>
        <p:cxnSp>
          <p:nvCxnSpPr>
            <p:cNvPr id="7" name="Straight Connector 6"/>
            <p:cNvCxnSpPr>
              <a:stCxn id="5" idx="2"/>
            </p:cNvCxnSpPr>
            <p:nvPr/>
          </p:nvCxnSpPr>
          <p:spPr>
            <a:xfrm rot="16200000" flipH="1">
              <a:off x="1323009" y="2161209"/>
              <a:ext cx="316468" cy="130471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3" name="Group 119"/>
          <p:cNvGrpSpPr/>
          <p:nvPr/>
        </p:nvGrpSpPr>
        <p:grpSpPr>
          <a:xfrm>
            <a:off x="4800600" y="2057400"/>
            <a:ext cx="1668983" cy="990600"/>
            <a:chOff x="4800600" y="2057400"/>
            <a:chExt cx="1668983" cy="990600"/>
          </a:xfrm>
        </p:grpSpPr>
        <p:sp>
          <p:nvSpPr>
            <p:cNvPr id="10" name="TextBox 9"/>
            <p:cNvSpPr txBox="1"/>
            <p:nvPr/>
          </p:nvSpPr>
          <p:spPr>
            <a:xfrm>
              <a:off x="4800600" y="2057400"/>
              <a:ext cx="1668983"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Task Entry Point</a:t>
              </a:r>
              <a:endParaRPr lang="en-US" dirty="0"/>
            </a:p>
          </p:txBody>
        </p:sp>
        <p:cxnSp>
          <p:nvCxnSpPr>
            <p:cNvPr id="19" name="Straight Connector 18"/>
            <p:cNvCxnSpPr>
              <a:stCxn id="10" idx="2"/>
            </p:cNvCxnSpPr>
            <p:nvPr/>
          </p:nvCxnSpPr>
          <p:spPr>
            <a:xfrm rot="5400000">
              <a:off x="5021512" y="2434420"/>
              <a:ext cx="621268" cy="605892"/>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4" name="Group 118"/>
          <p:cNvGrpSpPr/>
          <p:nvPr/>
        </p:nvGrpSpPr>
        <p:grpSpPr>
          <a:xfrm>
            <a:off x="4191000" y="1676400"/>
            <a:ext cx="1051442" cy="1295401"/>
            <a:chOff x="4191000" y="1676400"/>
            <a:chExt cx="1051442" cy="1295401"/>
          </a:xfrm>
        </p:grpSpPr>
        <p:sp>
          <p:nvSpPr>
            <p:cNvPr id="11" name="TextBox 10"/>
            <p:cNvSpPr txBox="1"/>
            <p:nvPr/>
          </p:nvSpPr>
          <p:spPr>
            <a:xfrm>
              <a:off x="4191000" y="1676400"/>
              <a:ext cx="1051442"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Parent ID</a:t>
              </a:r>
              <a:endParaRPr lang="en-US" dirty="0"/>
            </a:p>
          </p:txBody>
        </p:sp>
        <p:cxnSp>
          <p:nvCxnSpPr>
            <p:cNvPr id="21" name="Straight Connector 20"/>
            <p:cNvCxnSpPr>
              <a:stCxn id="11" idx="2"/>
            </p:cNvCxnSpPr>
            <p:nvPr/>
          </p:nvCxnSpPr>
          <p:spPr>
            <a:xfrm rot="5400000">
              <a:off x="4143227" y="2398306"/>
              <a:ext cx="926068" cy="220921"/>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6" name="Group 120"/>
          <p:cNvGrpSpPr/>
          <p:nvPr/>
        </p:nvGrpSpPr>
        <p:grpSpPr>
          <a:xfrm>
            <a:off x="5867400" y="1219200"/>
            <a:ext cx="2217927" cy="1752600"/>
            <a:chOff x="5867400" y="1219200"/>
            <a:chExt cx="2217927" cy="1752600"/>
          </a:xfrm>
        </p:grpSpPr>
        <p:sp>
          <p:nvSpPr>
            <p:cNvPr id="12" name="TextBox 11"/>
            <p:cNvSpPr txBox="1"/>
            <p:nvPr/>
          </p:nvSpPr>
          <p:spPr>
            <a:xfrm>
              <a:off x="6096000" y="1219200"/>
              <a:ext cx="1989327"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Thread Assignment</a:t>
              </a:r>
              <a:endParaRPr lang="en-US" dirty="0"/>
            </a:p>
          </p:txBody>
        </p:sp>
        <p:cxnSp>
          <p:nvCxnSpPr>
            <p:cNvPr id="23" name="Straight Connector 22"/>
            <p:cNvCxnSpPr>
              <a:stCxn id="12" idx="2"/>
            </p:cNvCxnSpPr>
            <p:nvPr/>
          </p:nvCxnSpPr>
          <p:spPr>
            <a:xfrm rot="5400000">
              <a:off x="5787398" y="1668534"/>
              <a:ext cx="1383268" cy="1223264"/>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3" name="Group 127"/>
          <p:cNvGrpSpPr/>
          <p:nvPr/>
        </p:nvGrpSpPr>
        <p:grpSpPr>
          <a:xfrm>
            <a:off x="97808" y="2895600"/>
            <a:ext cx="1676400" cy="609600"/>
            <a:chOff x="97808" y="2895600"/>
            <a:chExt cx="1676400" cy="609600"/>
          </a:xfrm>
        </p:grpSpPr>
        <p:sp>
          <p:nvSpPr>
            <p:cNvPr id="27" name="TextBox 26"/>
            <p:cNvSpPr txBox="1"/>
            <p:nvPr/>
          </p:nvSpPr>
          <p:spPr>
            <a:xfrm>
              <a:off x="97808" y="2895600"/>
              <a:ext cx="1350947"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Current Task</a:t>
              </a:r>
              <a:endParaRPr lang="en-US" dirty="0"/>
            </a:p>
          </p:txBody>
        </p:sp>
        <p:cxnSp>
          <p:nvCxnSpPr>
            <p:cNvPr id="28" name="Straight Connector 27"/>
            <p:cNvCxnSpPr>
              <a:stCxn id="27" idx="2"/>
            </p:cNvCxnSpPr>
            <p:nvPr/>
          </p:nvCxnSpPr>
          <p:spPr>
            <a:xfrm rot="16200000" flipH="1">
              <a:off x="1153611" y="2884603"/>
              <a:ext cx="240268" cy="1000926"/>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4" name="Group 125"/>
          <p:cNvGrpSpPr/>
          <p:nvPr/>
        </p:nvGrpSpPr>
        <p:grpSpPr>
          <a:xfrm>
            <a:off x="228600" y="4724403"/>
            <a:ext cx="1295401" cy="902729"/>
            <a:chOff x="228600" y="4724403"/>
            <a:chExt cx="1295401" cy="902729"/>
          </a:xfrm>
        </p:grpSpPr>
        <p:sp>
          <p:nvSpPr>
            <p:cNvPr id="32" name="TextBox 31"/>
            <p:cNvSpPr txBox="1"/>
            <p:nvPr/>
          </p:nvSpPr>
          <p:spPr>
            <a:xfrm>
              <a:off x="228600" y="5257800"/>
              <a:ext cx="957826"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Flagging</a:t>
              </a:r>
              <a:endParaRPr lang="en-US" dirty="0"/>
            </a:p>
          </p:txBody>
        </p:sp>
        <p:cxnSp>
          <p:nvCxnSpPr>
            <p:cNvPr id="33" name="Straight Connector 32"/>
            <p:cNvCxnSpPr>
              <a:stCxn id="32" idx="0"/>
            </p:cNvCxnSpPr>
            <p:nvPr/>
          </p:nvCxnSpPr>
          <p:spPr>
            <a:xfrm rot="5400000" flipH="1" flipV="1">
              <a:off x="849058" y="4582857"/>
              <a:ext cx="533398" cy="81648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grpSp>
        <p:nvGrpSpPr>
          <p:cNvPr id="15" name="Group 124"/>
          <p:cNvGrpSpPr/>
          <p:nvPr/>
        </p:nvGrpSpPr>
        <p:grpSpPr>
          <a:xfrm>
            <a:off x="5943601" y="3810000"/>
            <a:ext cx="2804828" cy="2687177"/>
            <a:chOff x="5943601" y="3810000"/>
            <a:chExt cx="2804828" cy="2687177"/>
          </a:xfrm>
        </p:grpSpPr>
        <p:pic>
          <p:nvPicPr>
            <p:cNvPr id="1027" name="Picture 3"/>
            <p:cNvPicPr>
              <a:picLocks noChangeAspect="1" noChangeArrowheads="1"/>
            </p:cNvPicPr>
            <p:nvPr/>
          </p:nvPicPr>
          <p:blipFill>
            <a:blip r:embed="rId4" cstate="print"/>
            <a:srcRect/>
            <a:stretch>
              <a:fillRect/>
            </a:stretch>
          </p:blipFill>
          <p:spPr bwMode="auto">
            <a:xfrm>
              <a:off x="6705600" y="4343400"/>
              <a:ext cx="2016573" cy="1781175"/>
            </a:xfrm>
            <a:prstGeom prst="rect">
              <a:avLst/>
            </a:prstGeom>
            <a:noFill/>
            <a:ln w="9525">
              <a:solidFill>
                <a:schemeClr val="tx2"/>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0" name="Straight Connector 39"/>
            <p:cNvCxnSpPr>
              <a:endCxn id="1027" idx="1"/>
            </p:cNvCxnSpPr>
            <p:nvPr/>
          </p:nvCxnSpPr>
          <p:spPr>
            <a:xfrm rot="16200000" flipH="1">
              <a:off x="5612607" y="4140994"/>
              <a:ext cx="1423987" cy="7620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6781800" y="6127845"/>
              <a:ext cx="1966629"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Item </a:t>
              </a:r>
              <a:r>
                <a:rPr lang="en-US" dirty="0" err="1" smtClean="0"/>
                <a:t>contextmenu</a:t>
              </a:r>
              <a:endParaRPr lang="en-US" dirty="0"/>
            </a:p>
          </p:txBody>
        </p:sp>
      </p:grpSp>
      <p:grpSp>
        <p:nvGrpSpPr>
          <p:cNvPr id="16" name="Group 117"/>
          <p:cNvGrpSpPr/>
          <p:nvPr/>
        </p:nvGrpSpPr>
        <p:grpSpPr>
          <a:xfrm>
            <a:off x="304800" y="1600200"/>
            <a:ext cx="2667006" cy="1371602"/>
            <a:chOff x="304800" y="1600200"/>
            <a:chExt cx="2667006" cy="1371602"/>
          </a:xfrm>
        </p:grpSpPr>
        <p:sp>
          <p:nvSpPr>
            <p:cNvPr id="8" name="TextBox 7"/>
            <p:cNvSpPr txBox="1"/>
            <p:nvPr/>
          </p:nvSpPr>
          <p:spPr>
            <a:xfrm>
              <a:off x="304800" y="1600200"/>
              <a:ext cx="761619"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smtClean="0"/>
                <a:t>Status</a:t>
              </a:r>
              <a:endParaRPr lang="en-US" dirty="0"/>
            </a:p>
          </p:txBody>
        </p:sp>
        <p:cxnSp>
          <p:nvCxnSpPr>
            <p:cNvPr id="51" name="Straight Connector 50"/>
            <p:cNvCxnSpPr/>
            <p:nvPr/>
          </p:nvCxnSpPr>
          <p:spPr>
            <a:xfrm rot="10800000">
              <a:off x="1050878" y="1937982"/>
              <a:ext cx="1920928" cy="103382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grpSp>
      <p:grpSp>
        <p:nvGrpSpPr>
          <p:cNvPr id="18" name="Group 126"/>
          <p:cNvGrpSpPr/>
          <p:nvPr/>
        </p:nvGrpSpPr>
        <p:grpSpPr>
          <a:xfrm>
            <a:off x="228600" y="3657600"/>
            <a:ext cx="1600200" cy="923330"/>
            <a:chOff x="228600" y="3657600"/>
            <a:chExt cx="1600200" cy="923330"/>
          </a:xfrm>
        </p:grpSpPr>
        <p:sp>
          <p:nvSpPr>
            <p:cNvPr id="60" name="TextBox 59"/>
            <p:cNvSpPr txBox="1"/>
            <p:nvPr/>
          </p:nvSpPr>
          <p:spPr>
            <a:xfrm>
              <a:off x="228600" y="3657600"/>
              <a:ext cx="1190767" cy="923330"/>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Task’s thread </a:t>
              </a:r>
            </a:p>
            <a:p>
              <a:r>
                <a:rPr lang="en-US" dirty="0" smtClean="0"/>
                <a:t>is frozen</a:t>
              </a:r>
              <a:endParaRPr lang="en-US" dirty="0"/>
            </a:p>
          </p:txBody>
        </p:sp>
        <p:cxnSp>
          <p:nvCxnSpPr>
            <p:cNvPr id="62" name="Straight Connector 61"/>
            <p:cNvCxnSpPr/>
            <p:nvPr/>
          </p:nvCxnSpPr>
          <p:spPr>
            <a:xfrm flipV="1">
              <a:off x="990600" y="3810000"/>
              <a:ext cx="838200" cy="762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grpSp>
      <p:sp>
        <p:nvSpPr>
          <p:cNvPr id="93" name="Title 92"/>
          <p:cNvSpPr>
            <a:spLocks noGrp="1"/>
          </p:cNvSpPr>
          <p:nvPr>
            <p:ph type="title"/>
          </p:nvPr>
        </p:nvSpPr>
        <p:spPr/>
        <p:txBody>
          <a:bodyPr/>
          <a:lstStyle/>
          <a:p>
            <a:r>
              <a:rPr lang="en-US" smtClean="0"/>
              <a:t>Parallel Tasks</a:t>
            </a:r>
            <a:endParaRPr lang="en-US" dirty="0"/>
          </a:p>
        </p:txBody>
      </p:sp>
      <p:grpSp>
        <p:nvGrpSpPr>
          <p:cNvPr id="20" name="Group 116"/>
          <p:cNvGrpSpPr/>
          <p:nvPr/>
        </p:nvGrpSpPr>
        <p:grpSpPr>
          <a:xfrm>
            <a:off x="1524000" y="1365912"/>
            <a:ext cx="2590800" cy="1605888"/>
            <a:chOff x="1524000" y="1365912"/>
            <a:chExt cx="2590800" cy="1605888"/>
          </a:xfrm>
        </p:grpSpPr>
        <p:sp>
          <p:nvSpPr>
            <p:cNvPr id="9" name="TextBox 8"/>
            <p:cNvSpPr txBox="1"/>
            <p:nvPr/>
          </p:nvSpPr>
          <p:spPr>
            <a:xfrm>
              <a:off x="1524000" y="1365912"/>
              <a:ext cx="2319353"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Location     +      Tooltip</a:t>
              </a:r>
            </a:p>
          </p:txBody>
        </p:sp>
        <p:cxnSp>
          <p:nvCxnSpPr>
            <p:cNvPr id="17" name="Straight Connector 16"/>
            <p:cNvCxnSpPr/>
            <p:nvPr/>
          </p:nvCxnSpPr>
          <p:spPr>
            <a:xfrm rot="16200000" flipH="1">
              <a:off x="1866905" y="2095494"/>
              <a:ext cx="609600" cy="76211"/>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a:off x="2209800" y="2438400"/>
              <a:ext cx="1676400" cy="5334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10800000" flipV="1">
              <a:off x="2209800" y="2133600"/>
              <a:ext cx="685800" cy="30480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1032" name="Picture 8" descr="E:\TechnicalPCP\Debugger\beta1_walkthrough\LocationTooltip.jpg"/>
            <p:cNvPicPr>
              <a:picLocks noChangeAspect="1" noChangeArrowheads="1"/>
            </p:cNvPicPr>
            <p:nvPr/>
          </p:nvPicPr>
          <p:blipFill>
            <a:blip r:embed="rId5" cstate="print"/>
            <a:srcRect/>
            <a:stretch>
              <a:fillRect/>
            </a:stretch>
          </p:blipFill>
          <p:spPr bwMode="auto">
            <a:xfrm>
              <a:off x="3048000" y="1752600"/>
              <a:ext cx="1066800" cy="854075"/>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2" name="Group 132"/>
          <p:cNvGrpSpPr/>
          <p:nvPr/>
        </p:nvGrpSpPr>
        <p:grpSpPr>
          <a:xfrm>
            <a:off x="1600200" y="3886202"/>
            <a:ext cx="4698209" cy="2665566"/>
            <a:chOff x="1600200" y="3886202"/>
            <a:chExt cx="4698209" cy="2665566"/>
          </a:xfrm>
        </p:grpSpPr>
        <p:cxnSp>
          <p:nvCxnSpPr>
            <p:cNvPr id="44" name="Straight Connector 43"/>
            <p:cNvCxnSpPr>
              <a:endCxn id="1037" idx="0"/>
            </p:cNvCxnSpPr>
            <p:nvPr/>
          </p:nvCxnSpPr>
          <p:spPr>
            <a:xfrm rot="16200000" flipH="1">
              <a:off x="2990851" y="4552951"/>
              <a:ext cx="1828798" cy="495299"/>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1600200" y="6182436"/>
              <a:ext cx="4698209"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Tooltip shows info on waiting/deadlocked status</a:t>
              </a:r>
              <a:endParaRPr lang="en-US" dirty="0"/>
            </a:p>
          </p:txBody>
        </p:sp>
        <p:pic>
          <p:nvPicPr>
            <p:cNvPr id="1037" name="Picture 13" descr="E:\TechnicalPCP\Debugger\beta1_walkthrough\waitingTooltip.png"/>
            <p:cNvPicPr>
              <a:picLocks noChangeAspect="1" noChangeArrowheads="1"/>
            </p:cNvPicPr>
            <p:nvPr/>
          </p:nvPicPr>
          <p:blipFill>
            <a:blip r:embed="rId6" cstate="print"/>
            <a:srcRect/>
            <a:stretch>
              <a:fillRect/>
            </a:stretch>
          </p:blipFill>
          <p:spPr bwMode="auto">
            <a:xfrm>
              <a:off x="2743200" y="5715000"/>
              <a:ext cx="2819400" cy="481269"/>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grpSp>
        <p:nvGrpSpPr>
          <p:cNvPr id="24" name="Group 135"/>
          <p:cNvGrpSpPr/>
          <p:nvPr/>
        </p:nvGrpSpPr>
        <p:grpSpPr>
          <a:xfrm>
            <a:off x="6324600" y="1676400"/>
            <a:ext cx="2598737" cy="2541600"/>
            <a:chOff x="6324600" y="1676400"/>
            <a:chExt cx="2598737" cy="2541600"/>
          </a:xfrm>
        </p:grpSpPr>
        <p:cxnSp>
          <p:nvCxnSpPr>
            <p:cNvPr id="68" name="Straight Connector 67"/>
            <p:cNvCxnSpPr/>
            <p:nvPr/>
          </p:nvCxnSpPr>
          <p:spPr>
            <a:xfrm flipV="1">
              <a:off x="6324600" y="2755107"/>
              <a:ext cx="990600" cy="292893"/>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6705600" y="3848668"/>
              <a:ext cx="2207977" cy="369332"/>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smtClean="0"/>
                <a:t>Column </a:t>
              </a:r>
              <a:r>
                <a:rPr lang="en-US" dirty="0" err="1" smtClean="0"/>
                <a:t>contextmenu</a:t>
              </a:r>
              <a:endParaRPr lang="en-US" dirty="0"/>
            </a:p>
          </p:txBody>
        </p:sp>
        <p:pic>
          <p:nvPicPr>
            <p:cNvPr id="1038" name="Picture 14" descr="E:\TechnicalPCP\Debugger\beta1_walkthrough\columnsMenu.png"/>
            <p:cNvPicPr>
              <a:picLocks noChangeAspect="1" noChangeArrowheads="1"/>
            </p:cNvPicPr>
            <p:nvPr/>
          </p:nvPicPr>
          <p:blipFill>
            <a:blip r:embed="rId7" cstate="print"/>
            <a:srcRect/>
            <a:stretch>
              <a:fillRect/>
            </a:stretch>
          </p:blipFill>
          <p:spPr bwMode="auto">
            <a:xfrm>
              <a:off x="7315200" y="1676400"/>
              <a:ext cx="1608137" cy="2141537"/>
            </a:xfrm>
            <a:prstGeom prst="rect">
              <a:avLst/>
            </a:prstGeom>
            <a:no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pic>
        <p:nvPicPr>
          <p:cNvPr id="1040" name="Picture 16" descr="E:\TechnicalPCP\Debugger\beta1_walkthrough\columnMenuParentChi.png"/>
          <p:cNvPicPr>
            <a:picLocks noChangeAspect="1" noChangeArrowheads="1"/>
          </p:cNvPicPr>
          <p:nvPr/>
        </p:nvPicPr>
        <p:blipFill>
          <a:blip r:embed="rId8" cstate="print"/>
          <a:srcRect/>
          <a:stretch>
            <a:fillRect/>
          </a:stretch>
        </p:blipFill>
        <p:spPr bwMode="auto">
          <a:xfrm>
            <a:off x="7315200" y="1676400"/>
            <a:ext cx="1584326" cy="2149475"/>
          </a:xfrm>
          <a:prstGeom prst="rect">
            <a:avLst/>
          </a:prstGeom>
          <a:noFill/>
          <a:ln>
            <a:solidFill>
              <a:schemeClr val="tx2"/>
            </a:solidFill>
          </a:ln>
        </p:spPr>
      </p:pic>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1000"/>
                                        <p:tgtEl>
                                          <p:spTgt spid="22"/>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1000"/>
                                        <p:tgtEl>
                                          <p:spTgt spid="4"/>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1000"/>
                                        <p:tgtEl>
                                          <p:spTgt spid="6"/>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1000"/>
                                        <p:tgtEl>
                                          <p:spTgt spid="24"/>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1000"/>
                                        <p:tgtEl>
                                          <p:spTgt spid="15"/>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1040"/>
                                        </p:tgtEl>
                                        <p:attrNameLst>
                                          <p:attrName>style.visibility</p:attrName>
                                        </p:attrNameLst>
                                      </p:cBhvr>
                                      <p:to>
                                        <p:strVal val="visible"/>
                                      </p:to>
                                    </p:set>
                                    <p:animEffect transition="in" filter="fade">
                                      <p:cBhvr>
                                        <p:cTn id="55"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 CHECKPOINT</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r>
              <a:rPr lang="en-US" dirty="0" smtClean="0"/>
              <a:t>1. Set the scene</a:t>
            </a:r>
          </a:p>
          <a:p>
            <a:pPr marL="514350" indent="-514350"/>
            <a:r>
              <a:rPr lang="en-US" dirty="0" smtClean="0"/>
              <a:t>2. Task-based Programming</a:t>
            </a:r>
          </a:p>
          <a:p>
            <a:pPr marL="514350" indent="-514350"/>
            <a:r>
              <a:rPr lang="en-US" dirty="0" smtClean="0"/>
              <a:t>3. Debugger</a:t>
            </a:r>
          </a:p>
          <a:p>
            <a:pPr marL="514350" indent="-514350"/>
            <a:r>
              <a:rPr lang="en-US" dirty="0" smtClean="0"/>
              <a:t>4. Profiler</a:t>
            </a:r>
          </a:p>
          <a:p>
            <a:pPr marL="514350" indent="-514350"/>
            <a:r>
              <a:rPr lang="en-US" dirty="0" smtClean="0"/>
              <a:t>5. Structured Parallelism</a:t>
            </a:r>
          </a:p>
          <a:p>
            <a:pPr marL="514350" indent="-514350"/>
            <a:r>
              <a:rPr lang="en-US" dirty="0" smtClean="0"/>
              <a:t>6. PLINQ</a:t>
            </a:r>
          </a:p>
        </p:txBody>
      </p:sp>
      <p:grpSp>
        <p:nvGrpSpPr>
          <p:cNvPr id="2" name="Group 194"/>
          <p:cNvGrpSpPr>
            <a:grpSpLocks/>
          </p:cNvGrpSpPr>
          <p:nvPr/>
        </p:nvGrpSpPr>
        <p:grpSpPr bwMode="auto">
          <a:xfrm>
            <a:off x="3810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3" name="Group 194"/>
          <p:cNvGrpSpPr>
            <a:grpSpLocks/>
          </p:cNvGrpSpPr>
          <p:nvPr/>
        </p:nvGrpSpPr>
        <p:grpSpPr bwMode="auto">
          <a:xfrm>
            <a:off x="404888" y="2386643"/>
            <a:ext cx="533400" cy="572029"/>
            <a:chOff x="1844" y="1821"/>
            <a:chExt cx="545" cy="463"/>
          </a:xfrm>
        </p:grpSpPr>
        <p:sp>
          <p:nvSpPr>
            <p:cNvPr id="1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6" name="Group 194"/>
          <p:cNvGrpSpPr>
            <a:grpSpLocks/>
          </p:cNvGrpSpPr>
          <p:nvPr/>
        </p:nvGrpSpPr>
        <p:grpSpPr bwMode="auto">
          <a:xfrm>
            <a:off x="381000" y="1866371"/>
            <a:ext cx="533400" cy="572029"/>
            <a:chOff x="1844" y="1821"/>
            <a:chExt cx="545" cy="463"/>
          </a:xfrm>
        </p:grpSpPr>
        <p:sp>
          <p:nvSpPr>
            <p:cNvPr id="1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pic>
        <p:nvPicPr>
          <p:cNvPr id="15" name="Picture 14"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3146" y="4038600"/>
            <a:ext cx="4594654" cy="2286000"/>
          </a:xfrm>
        </p:spPr>
        <p:txBody>
          <a:bodyPr/>
          <a:lstStyle/>
          <a:p>
            <a:r>
              <a:rPr lang="en-US" dirty="0" smtClean="0"/>
              <a:t>Profiler  through </a:t>
            </a:r>
            <a:br>
              <a:rPr lang="en-US" dirty="0" smtClean="0"/>
            </a:br>
            <a:r>
              <a:rPr lang="en-US" dirty="0" smtClean="0"/>
              <a:t>Matrix Multiplication</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pic>
        <p:nvPicPr>
          <p:cNvPr id="7" name="Picture 6" descr="http://www.chrisquilts.net/thread.jpg"/>
          <p:cNvPicPr>
            <a:picLocks noChangeAspect="1" noChangeArrowheads="1"/>
          </p:cNvPicPr>
          <p:nvPr/>
        </p:nvPicPr>
        <p:blipFill>
          <a:blip r:embed="rId3"/>
          <a:srcRect/>
          <a:stretch>
            <a:fillRect/>
          </a:stretch>
        </p:blipFill>
        <p:spPr bwMode="auto">
          <a:xfrm>
            <a:off x="687859" y="3350739"/>
            <a:ext cx="2908300" cy="29171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90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rmAutofit/>
          </a:bodyPr>
          <a:lstStyle/>
          <a:p>
            <a:r>
              <a:rPr sz="4000" smtClean="0"/>
              <a:t>Comprehensive View Of Concurrency</a:t>
            </a:r>
            <a:endParaRPr lang="en-US" sz="4000" dirty="0"/>
          </a:p>
        </p:txBody>
      </p:sp>
      <p:graphicFrame>
        <p:nvGraphicFramePr>
          <p:cNvPr id="4" name="Table 3"/>
          <p:cNvGraphicFramePr>
            <a:graphicFrameLocks noGrp="1"/>
          </p:cNvGraphicFramePr>
          <p:nvPr/>
        </p:nvGraphicFramePr>
        <p:xfrm>
          <a:off x="685800" y="1143000"/>
          <a:ext cx="7391400" cy="5543367"/>
        </p:xfrm>
        <a:graphic>
          <a:graphicData uri="http://schemas.openxmlformats.org/drawingml/2006/table">
            <a:tbl>
              <a:tblPr firstRow="1" bandRow="1">
                <a:tableStyleId>{7DF18680-E054-41AD-8BC1-D1AEF772440D}</a:tableStyleId>
              </a:tblPr>
              <a:tblGrid>
                <a:gridCol w="1619680"/>
                <a:gridCol w="3800680"/>
                <a:gridCol w="1971040"/>
              </a:tblGrid>
              <a:tr h="496886">
                <a:tc>
                  <a:txBody>
                    <a:bodyPr/>
                    <a:lstStyle/>
                    <a:p>
                      <a:r>
                        <a:rPr lang="en-US" sz="2000" dirty="0" smtClean="0"/>
                        <a:t>Area</a:t>
                      </a:r>
                      <a:endParaRPr lang="en-US" sz="2000" dirty="0"/>
                    </a:p>
                  </a:txBody>
                  <a:tcPr/>
                </a:tc>
                <a:tc>
                  <a:txBody>
                    <a:bodyPr/>
                    <a:lstStyle/>
                    <a:p>
                      <a:r>
                        <a:rPr lang="en-US" sz="2000" dirty="0" smtClean="0"/>
                        <a:t>Descriptions</a:t>
                      </a:r>
                      <a:endParaRPr lang="en-US" sz="2000" dirty="0"/>
                    </a:p>
                  </a:txBody>
                  <a:tcPr/>
                </a:tc>
                <a:tc>
                  <a:txBody>
                    <a:bodyPr/>
                    <a:lstStyle/>
                    <a:p>
                      <a:r>
                        <a:rPr lang="en-US" sz="2000" dirty="0" smtClean="0"/>
                        <a:t>Example Scenarios</a:t>
                      </a:r>
                      <a:endParaRPr lang="en-US" sz="2000" dirty="0"/>
                    </a:p>
                  </a:txBody>
                  <a:tcPr/>
                </a:tc>
              </a:tr>
              <a:tr h="902901">
                <a:tc>
                  <a:txBody>
                    <a:bodyPr/>
                    <a:lstStyle/>
                    <a:p>
                      <a:r>
                        <a:rPr lang="en-US" sz="1400" dirty="0" smtClean="0"/>
                        <a:t>Imperative Data Parallelism</a:t>
                      </a:r>
                      <a:endParaRPr lang="en-US" sz="1400" dirty="0"/>
                    </a:p>
                  </a:txBody>
                  <a:tcPr/>
                </a:tc>
                <a:tc>
                  <a:txBody>
                    <a:bodyPr/>
                    <a:lstStyle/>
                    <a:p>
                      <a:r>
                        <a:rPr lang="en-US" sz="1400" baseline="0" dirty="0" smtClean="0"/>
                        <a:t>A</a:t>
                      </a:r>
                      <a:r>
                        <a:rPr lang="en-US" sz="1400" dirty="0" smtClean="0"/>
                        <a:t>pply the same operation</a:t>
                      </a:r>
                      <a:r>
                        <a:rPr lang="en-US" sz="1400" baseline="0" dirty="0" smtClean="0"/>
                        <a:t> to common collections/sets in parallel. </a:t>
                      </a:r>
                      <a:r>
                        <a:rPr lang="en-US" sz="1400" i="1" baseline="0" dirty="0" smtClean="0"/>
                        <a:t>Looping, data partitioning, reductions, scans, etc. </a:t>
                      </a:r>
                      <a:endParaRPr lang="en-US" sz="1400" i="1" dirty="0"/>
                    </a:p>
                  </a:txBody>
                  <a:tcPr/>
                </a:tc>
                <a:tc>
                  <a:txBody>
                    <a:bodyPr/>
                    <a:lstStyle/>
                    <a:p>
                      <a:pPr algn="l"/>
                      <a:r>
                        <a:rPr lang="en-US" sz="1400" dirty="0" smtClean="0"/>
                        <a:t>Medical imaging</a:t>
                      </a:r>
                      <a:endParaRPr lang="en-US" sz="1400" baseline="0" dirty="0" smtClean="0"/>
                    </a:p>
                    <a:p>
                      <a:pPr algn="l"/>
                      <a:r>
                        <a:rPr lang="en-US" sz="1400" baseline="0" dirty="0" smtClean="0"/>
                        <a:t>Bond pricing</a:t>
                      </a:r>
                      <a:endParaRPr lang="en-US" sz="1400" dirty="0"/>
                    </a:p>
                  </a:txBody>
                  <a:tcPr/>
                </a:tc>
              </a:tr>
              <a:tr h="906086">
                <a:tc>
                  <a:txBody>
                    <a:bodyPr/>
                    <a:lstStyle/>
                    <a:p>
                      <a:r>
                        <a:rPr lang="en-US" sz="1400" dirty="0" smtClean="0"/>
                        <a:t>Task Parallelism</a:t>
                      </a:r>
                      <a:endParaRPr lang="en-US" sz="1400" dirty="0"/>
                    </a:p>
                  </a:txBody>
                  <a:tcPr/>
                </a:tc>
                <a:tc>
                  <a:txBody>
                    <a:bodyPr/>
                    <a:lstStyle/>
                    <a:p>
                      <a:r>
                        <a:rPr lang="en-US" sz="1400" dirty="0" smtClean="0"/>
                        <a:t>Simultaneously</a:t>
                      </a:r>
                      <a:r>
                        <a:rPr lang="en-US" sz="1400" baseline="0" dirty="0" smtClean="0"/>
                        <a:t> perform multiple independent operations. </a:t>
                      </a:r>
                      <a:r>
                        <a:rPr lang="en-US" sz="1400" i="1" baseline="0" dirty="0" smtClean="0"/>
                        <a:t>Divide-and-conquer, tasks, threads, fork/join, futures, etc.</a:t>
                      </a:r>
                      <a:endParaRPr lang="en-US" sz="1400" i="1" dirty="0"/>
                    </a:p>
                  </a:txBody>
                  <a:tcPr/>
                </a:tc>
                <a:tc>
                  <a:txBody>
                    <a:bodyPr/>
                    <a:lstStyle/>
                    <a:p>
                      <a:r>
                        <a:rPr lang="en-US" sz="1400" dirty="0" smtClean="0"/>
                        <a:t>Process control automatio</a:t>
                      </a:r>
                      <a:r>
                        <a:rPr lang="en-US" sz="1400" baseline="0" dirty="0" smtClean="0"/>
                        <a:t>n</a:t>
                      </a:r>
                      <a:endParaRPr lang="en-US" sz="1400" dirty="0"/>
                    </a:p>
                  </a:txBody>
                  <a:tcPr/>
                </a:tc>
              </a:tr>
              <a:tr h="920344">
                <a:tc>
                  <a:txBody>
                    <a:bodyPr/>
                    <a:lstStyle/>
                    <a:p>
                      <a:r>
                        <a:rPr lang="en-US" sz="1400" dirty="0" smtClean="0"/>
                        <a:t>Shared Resources</a:t>
                      </a:r>
                      <a:endParaRPr lang="en-US" sz="14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baseline="0" dirty="0" smtClean="0"/>
                        <a:t>Building blocks for implementing concurrent components. </a:t>
                      </a:r>
                      <a:r>
                        <a:rPr lang="en-US" sz="1400" i="1" kern="1200" baseline="0" dirty="0" smtClean="0"/>
                        <a:t>Scalable and thread-safe col</a:t>
                      </a:r>
                      <a:r>
                        <a:rPr lang="en-US" sz="1400" i="1" baseline="0" dirty="0" smtClean="0"/>
                        <a:t>lections, locks, etc.</a:t>
                      </a:r>
                      <a:endParaRPr lang="en-US" sz="1400" i="1" dirty="0"/>
                    </a:p>
                  </a:txBody>
                  <a:tcPr/>
                </a:tc>
                <a:tc>
                  <a:txBody>
                    <a:bodyPr/>
                    <a:lstStyle/>
                    <a:p>
                      <a:r>
                        <a:rPr lang="en-US" sz="1400" baseline="0" dirty="0" smtClean="0"/>
                        <a:t>Middle-tier configuration/state management</a:t>
                      </a:r>
                      <a:endParaRPr lang="en-US" sz="1400" dirty="0"/>
                    </a:p>
                  </a:txBody>
                  <a:tcPr/>
                </a:tc>
              </a:tr>
              <a:tr h="1079303">
                <a:tc>
                  <a:txBody>
                    <a:bodyPr/>
                    <a:lstStyle/>
                    <a:p>
                      <a:r>
                        <a:rPr lang="en-US" sz="1400" dirty="0" smtClean="0"/>
                        <a:t>Declarative Data Parallelism</a:t>
                      </a:r>
                      <a:endParaRPr lang="en-US" sz="1400" dirty="0"/>
                    </a:p>
                  </a:txBody>
                  <a:tcPr/>
                </a:tc>
                <a:tc>
                  <a:txBody>
                    <a:bodyPr/>
                    <a:lstStyle/>
                    <a:p>
                      <a:r>
                        <a:rPr lang="en-US" sz="1400" dirty="0" smtClean="0"/>
                        <a:t>Define</a:t>
                      </a:r>
                      <a:r>
                        <a:rPr lang="en-US" sz="1400" baseline="0" dirty="0" smtClean="0"/>
                        <a:t> what computation needs to be done, without the how. </a:t>
                      </a:r>
                      <a:r>
                        <a:rPr lang="en-US" sz="1400" i="1" kern="1200" baseline="0" dirty="0" smtClean="0"/>
                        <a:t>Selections, filters, joins, aggregations, groupings, etc.</a:t>
                      </a:r>
                      <a:endParaRPr lang="en-US" sz="1400" i="1" dirty="0"/>
                    </a:p>
                  </a:txBody>
                  <a:tcPr/>
                </a:tc>
                <a:tc>
                  <a:txBody>
                    <a:bodyPr/>
                    <a:lstStyle/>
                    <a:p>
                      <a:r>
                        <a:rPr lang="en-US" sz="1400" dirty="0" smtClean="0"/>
                        <a:t>Statistical modeling</a:t>
                      </a:r>
                      <a:endParaRPr lang="en-US" sz="1400" dirty="0">
                        <a:solidFill>
                          <a:schemeClr val="bg1"/>
                        </a:solidFill>
                      </a:endParaRPr>
                    </a:p>
                  </a:txBody>
                  <a:tcPr/>
                </a:tc>
              </a:tr>
              <a:tr h="1033693">
                <a:tc>
                  <a:txBody>
                    <a:bodyPr/>
                    <a:lstStyle/>
                    <a:p>
                      <a:r>
                        <a:rPr lang="en-US" sz="1400" dirty="0" smtClean="0"/>
                        <a:t>Coordination</a:t>
                      </a:r>
                      <a:endParaRPr lang="en-US" sz="1400" dirty="0"/>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400" kern="1200" baseline="0" dirty="0" smtClean="0"/>
                        <a:t>Exploit latent operations by doing work while waiting for data. </a:t>
                      </a:r>
                      <a:r>
                        <a:rPr lang="en-US" sz="1400" i="1" kern="1200" baseline="0" dirty="0" err="1" smtClean="0"/>
                        <a:t>Asynch</a:t>
                      </a:r>
                      <a:r>
                        <a:rPr lang="en-US" sz="1400" i="1" kern="1200" baseline="0" dirty="0" smtClean="0"/>
                        <a:t> I/O, </a:t>
                      </a:r>
                      <a:r>
                        <a:rPr lang="en-US" sz="1400" i="1" kern="1200" baseline="0" dirty="0" err="1" smtClean="0"/>
                        <a:t>async</a:t>
                      </a:r>
                      <a:r>
                        <a:rPr lang="en-US" sz="1400" i="1" kern="1200" baseline="0" dirty="0" smtClean="0"/>
                        <a:t> interaction points, message passing, etc.</a:t>
                      </a:r>
                      <a:endParaRPr lang="en-US" sz="1400" i="1" kern="1200" baseline="0" dirty="0" smtClean="0">
                        <a:solidFill>
                          <a:schemeClr val="dk1"/>
                        </a:solidFill>
                        <a:latin typeface="+mn-lt"/>
                        <a:ea typeface="+mn-ea"/>
                        <a:cs typeface="+mn-cs"/>
                      </a:endParaRPr>
                    </a:p>
                  </a:txBody>
                  <a:tcPr/>
                </a:tc>
                <a:tc>
                  <a:txBody>
                    <a:bodyPr/>
                    <a:lstStyle/>
                    <a:p>
                      <a:r>
                        <a:rPr lang="en-US" sz="1400" dirty="0" smtClean="0"/>
                        <a:t>Streaming audio</a:t>
                      </a:r>
                      <a:endParaRPr lang="en-US" sz="1400" dirty="0"/>
                    </a:p>
                  </a:txBody>
                  <a:tcPr/>
                </a:tc>
              </a:tr>
            </a:tbl>
          </a:graphicData>
        </a:graphic>
      </p:graphicFrame>
      <p:sp>
        <p:nvSpPr>
          <p:cNvPr id="5" name="Rectangle 4"/>
          <p:cNvSpPr/>
          <p:nvPr/>
        </p:nvSpPr>
        <p:spPr bwMode="auto">
          <a:xfrm>
            <a:off x="2286000" y="1828800"/>
            <a:ext cx="5715000" cy="1752600"/>
          </a:xfrm>
          <a:prstGeom prst="rect">
            <a:avLst/>
          </a:prstGeom>
          <a:solidFill>
            <a:schemeClr val="tx2">
              <a:alpha val="7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Task Parallel Library</a:t>
            </a:r>
          </a:p>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Parallel Pattern Library</a:t>
            </a:r>
          </a:p>
          <a:p>
            <a:pPr algn="ctr" defTabSz="914099" rtl="0" fontAlgn="base">
              <a:spcBef>
                <a:spcPct val="0"/>
              </a:spcBef>
              <a:spcAft>
                <a:spcPct val="0"/>
              </a:spcAft>
            </a:pPr>
            <a:r>
              <a:rPr lang="en-US" sz="2300" kern="1200" dirty="0" err="1">
                <a:solidFill>
                  <a:prstClr val="white"/>
                </a:solidFill>
                <a:effectLst>
                  <a:outerShdw blurRad="38100" dist="38100" dir="2700000" algn="tl">
                    <a:srgbClr val="000000">
                      <a:alpha val="43137"/>
                    </a:srgbClr>
                  </a:outerShdw>
                </a:effectLst>
                <a:latin typeface="Trebuchet MS" pitchFamily="34" charset="0"/>
                <a:ea typeface="+mn-ea"/>
                <a:cs typeface="+mn-cs"/>
              </a:rPr>
              <a:t>OpenMP</a:t>
            </a: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 Cluster SOA</a:t>
            </a:r>
          </a:p>
        </p:txBody>
      </p:sp>
      <p:sp>
        <p:nvSpPr>
          <p:cNvPr id="6" name="Rectangle 5"/>
          <p:cNvSpPr/>
          <p:nvPr/>
        </p:nvSpPr>
        <p:spPr bwMode="auto">
          <a:xfrm>
            <a:off x="2286000" y="3657600"/>
            <a:ext cx="5715000" cy="838200"/>
          </a:xfrm>
          <a:prstGeom prst="rect">
            <a:avLst/>
          </a:prstGeom>
          <a:solidFill>
            <a:schemeClr val="tx2">
              <a:alpha val="7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Coordination Data Structures</a:t>
            </a:r>
          </a:p>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Transactional Memory</a:t>
            </a:r>
          </a:p>
        </p:txBody>
      </p:sp>
      <p:sp>
        <p:nvSpPr>
          <p:cNvPr id="7" name="Rectangle 6"/>
          <p:cNvSpPr/>
          <p:nvPr/>
        </p:nvSpPr>
        <p:spPr bwMode="auto">
          <a:xfrm>
            <a:off x="2286000" y="5638800"/>
            <a:ext cx="5715000" cy="990600"/>
          </a:xfrm>
          <a:prstGeom prst="rect">
            <a:avLst/>
          </a:prstGeom>
          <a:solidFill>
            <a:schemeClr val="accent4">
              <a:lumMod val="50000"/>
              <a:alpha val="7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MPI, MPI.net, CCR</a:t>
            </a:r>
          </a:p>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Native Agents and Messaging</a:t>
            </a:r>
          </a:p>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Maestro</a:t>
            </a:r>
          </a:p>
        </p:txBody>
      </p:sp>
      <p:sp>
        <p:nvSpPr>
          <p:cNvPr id="8" name="Rectangle 7"/>
          <p:cNvSpPr/>
          <p:nvPr/>
        </p:nvSpPr>
        <p:spPr bwMode="auto">
          <a:xfrm>
            <a:off x="2286000" y="4572000"/>
            <a:ext cx="5715000" cy="990600"/>
          </a:xfrm>
          <a:prstGeom prst="rect">
            <a:avLst/>
          </a:prstGeom>
          <a:solidFill>
            <a:schemeClr val="accent4">
              <a:lumMod val="50000"/>
              <a:alpha val="7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300" kern="1200" dirty="0">
                <a:solidFill>
                  <a:prstClr val="white"/>
                </a:solidFill>
                <a:effectLst>
                  <a:outerShdw blurRad="38100" dist="38100" dir="2700000" algn="tl">
                    <a:srgbClr val="000000">
                      <a:alpha val="43137"/>
                    </a:srgbClr>
                  </a:outerShdw>
                </a:effectLst>
                <a:latin typeface="Trebuchet MS" pitchFamily="34" charset="0"/>
                <a:ea typeface="+mn-ea"/>
                <a:cs typeface="+mn-cs"/>
              </a:rPr>
              <a:t>PLINQ</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srcRect l="13991" t="10672" r="13356" b="5369"/>
          <a:stretch>
            <a:fillRect/>
          </a:stretch>
        </p:blipFill>
        <p:spPr bwMode="auto">
          <a:xfrm>
            <a:off x="1066800" y="1447800"/>
            <a:ext cx="6781800" cy="47582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itle 4"/>
          <p:cNvSpPr>
            <a:spLocks noGrp="1"/>
          </p:cNvSpPr>
          <p:nvPr>
            <p:ph type="title"/>
          </p:nvPr>
        </p:nvSpPr>
        <p:spPr/>
        <p:txBody>
          <a:bodyPr/>
          <a:lstStyle/>
          <a:p>
            <a:r>
              <a:rPr lang="en-US" smtClean="0"/>
              <a:t>CPU Utilization</a:t>
            </a:r>
            <a:endParaRPr lang="en-US" dirty="0"/>
          </a:p>
        </p:txBody>
      </p:sp>
      <p:sp>
        <p:nvSpPr>
          <p:cNvPr id="7" name="Rounded Rectangular Callout 6"/>
          <p:cNvSpPr/>
          <p:nvPr/>
        </p:nvSpPr>
        <p:spPr>
          <a:xfrm>
            <a:off x="228600" y="5105400"/>
            <a:ext cx="990600" cy="685800"/>
          </a:xfrm>
          <a:prstGeom prst="wedgeRoundRectCallout">
            <a:avLst>
              <a:gd name="adj1" fmla="val 69211"/>
              <a:gd name="adj2" fmla="val -280667"/>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Number of cores</a:t>
            </a:r>
            <a:endParaRPr lang="en-US" sz="1400" dirty="0"/>
          </a:p>
        </p:txBody>
      </p:sp>
      <p:sp>
        <p:nvSpPr>
          <p:cNvPr id="8" name="Rounded Rectangular Callout 7"/>
          <p:cNvSpPr/>
          <p:nvPr/>
        </p:nvSpPr>
        <p:spPr>
          <a:xfrm>
            <a:off x="3124200" y="6248400"/>
            <a:ext cx="1212356" cy="457200"/>
          </a:xfrm>
          <a:prstGeom prst="wedgeRoundRectCallout">
            <a:avLst>
              <a:gd name="adj1" fmla="val 44631"/>
              <a:gd name="adj2" fmla="val -538391"/>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t>Your Process</a:t>
            </a:r>
            <a:endParaRPr lang="en-US" sz="1400" dirty="0"/>
          </a:p>
        </p:txBody>
      </p:sp>
      <p:sp>
        <p:nvSpPr>
          <p:cNvPr id="9" name="Rounded Rectangular Callout 8"/>
          <p:cNvSpPr/>
          <p:nvPr/>
        </p:nvSpPr>
        <p:spPr>
          <a:xfrm>
            <a:off x="6477000" y="5943600"/>
            <a:ext cx="933153" cy="457200"/>
          </a:xfrm>
          <a:prstGeom prst="wedgeRoundRectCallout">
            <a:avLst>
              <a:gd name="adj1" fmla="val -210932"/>
              <a:gd name="adj2" fmla="val -689585"/>
              <a:gd name="adj3" fmla="val 16667"/>
            </a:avLst>
          </a:prstGeom>
          <a:gradFill>
            <a:gsLst>
              <a:gs pos="0">
                <a:schemeClr val="bg1">
                  <a:lumMod val="50000"/>
                </a:schemeClr>
              </a:gs>
              <a:gs pos="80000">
                <a:schemeClr val="bg1">
                  <a:lumMod val="65000"/>
                </a:schemeClr>
              </a:gs>
              <a:gs pos="100000">
                <a:schemeClr val="bg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t>Idle time</a:t>
            </a:r>
            <a:endParaRPr lang="en-US" sz="1400" dirty="0"/>
          </a:p>
        </p:txBody>
      </p:sp>
      <p:sp>
        <p:nvSpPr>
          <p:cNvPr id="10" name="Rounded Rectangular Callout 9"/>
          <p:cNvSpPr/>
          <p:nvPr/>
        </p:nvSpPr>
        <p:spPr>
          <a:xfrm>
            <a:off x="7543800" y="4114800"/>
            <a:ext cx="1405631" cy="457200"/>
          </a:xfrm>
          <a:prstGeom prst="wedgeRoundRectCallout">
            <a:avLst>
              <a:gd name="adj1" fmla="val -159337"/>
              <a:gd name="adj2" fmla="val -460668"/>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Other processes</a:t>
            </a:r>
            <a:endParaRPr lang="en-US" sz="1400"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srcRect l="13929" t="10784" r="13333" b="5686"/>
          <a:stretch>
            <a:fillRect/>
          </a:stretch>
        </p:blipFill>
        <p:spPr bwMode="auto">
          <a:xfrm>
            <a:off x="1066800" y="1447800"/>
            <a:ext cx="6797416" cy="473927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mtClean="0"/>
              <a:t>Thread Blocking</a:t>
            </a:r>
            <a:endParaRPr lang="en-US" dirty="0"/>
          </a:p>
        </p:txBody>
      </p:sp>
      <p:sp>
        <p:nvSpPr>
          <p:cNvPr id="4" name="Rounded Rectangular Callout 3"/>
          <p:cNvSpPr/>
          <p:nvPr/>
        </p:nvSpPr>
        <p:spPr>
          <a:xfrm>
            <a:off x="228600" y="6172200"/>
            <a:ext cx="1600200" cy="533400"/>
          </a:xfrm>
          <a:prstGeom prst="wedgeRoundRectCallout">
            <a:avLst>
              <a:gd name="adj1" fmla="val 69626"/>
              <a:gd name="adj2" fmla="val -17185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Thread execution </a:t>
            </a:r>
          </a:p>
          <a:p>
            <a:pPr algn="ctr"/>
            <a:r>
              <a:rPr lang="en-US" sz="1400" dirty="0" smtClean="0"/>
              <a:t>breakdown</a:t>
            </a:r>
            <a:endParaRPr lang="en-US" sz="1400" dirty="0"/>
          </a:p>
        </p:txBody>
      </p:sp>
      <p:sp>
        <p:nvSpPr>
          <p:cNvPr id="5" name="Rounded Rectangular Callout 4"/>
          <p:cNvSpPr/>
          <p:nvPr/>
        </p:nvSpPr>
        <p:spPr>
          <a:xfrm>
            <a:off x="152400" y="3505200"/>
            <a:ext cx="2209800" cy="609600"/>
          </a:xfrm>
          <a:prstGeom prst="wedgeRoundRectCallout">
            <a:avLst>
              <a:gd name="adj1" fmla="val 56750"/>
              <a:gd name="adj2" fmla="val -127670"/>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Detailed thread analysis</a:t>
            </a:r>
          </a:p>
          <a:p>
            <a:pPr algn="ctr"/>
            <a:r>
              <a:rPr lang="en-US" sz="1400" dirty="0" smtClean="0"/>
              <a:t>(one channel per thread)</a:t>
            </a:r>
            <a:endParaRPr lang="en-US" sz="1400" dirty="0"/>
          </a:p>
        </p:txBody>
      </p:sp>
      <p:sp>
        <p:nvSpPr>
          <p:cNvPr id="7" name="Rounded Rectangular Callout 6"/>
          <p:cNvSpPr/>
          <p:nvPr/>
        </p:nvSpPr>
        <p:spPr>
          <a:xfrm>
            <a:off x="6934200" y="6096000"/>
            <a:ext cx="914400" cy="381000"/>
          </a:xfrm>
          <a:prstGeom prst="wedgeRoundRectCallout">
            <a:avLst>
              <a:gd name="adj1" fmla="val -81284"/>
              <a:gd name="adj2" fmla="val -331962"/>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Legend</a:t>
            </a:r>
            <a:endParaRPr lang="en-US" sz="1400" dirty="0"/>
          </a:p>
        </p:txBody>
      </p:sp>
      <p:sp>
        <p:nvSpPr>
          <p:cNvPr id="10" name="Rounded Rectangular Callout 9"/>
          <p:cNvSpPr/>
          <p:nvPr/>
        </p:nvSpPr>
        <p:spPr>
          <a:xfrm>
            <a:off x="152400" y="1981200"/>
            <a:ext cx="1600200" cy="609600"/>
          </a:xfrm>
          <a:prstGeom prst="wedgeRoundRectCallout">
            <a:avLst>
              <a:gd name="adj1" fmla="val 78414"/>
              <a:gd name="adj2" fmla="val -8628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Hide uninteresting threads</a:t>
            </a:r>
            <a:endParaRPr lang="en-US" sz="1400" dirty="0"/>
          </a:p>
        </p:txBody>
      </p:sp>
      <p:sp>
        <p:nvSpPr>
          <p:cNvPr id="16" name="Rounded Rectangular Callout 15"/>
          <p:cNvSpPr/>
          <p:nvPr/>
        </p:nvSpPr>
        <p:spPr>
          <a:xfrm>
            <a:off x="6934200" y="1828800"/>
            <a:ext cx="1905000" cy="609600"/>
          </a:xfrm>
          <a:prstGeom prst="wedgeRoundRectCallout">
            <a:avLst>
              <a:gd name="adj1" fmla="val -189445"/>
              <a:gd name="adj2" fmla="val -3430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Measure time for interesting segments</a:t>
            </a:r>
            <a:endParaRPr lang="en-US" sz="1400" dirty="0"/>
          </a:p>
        </p:txBody>
      </p:sp>
      <p:sp>
        <p:nvSpPr>
          <p:cNvPr id="17" name="Rounded Rectangular Callout 16"/>
          <p:cNvSpPr/>
          <p:nvPr/>
        </p:nvSpPr>
        <p:spPr>
          <a:xfrm>
            <a:off x="7086600" y="3124200"/>
            <a:ext cx="1600200" cy="609600"/>
          </a:xfrm>
          <a:prstGeom prst="wedgeRoundRectCallout">
            <a:avLst>
              <a:gd name="adj1" fmla="val -270101"/>
              <a:gd name="adj2" fmla="val -246680"/>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Zoom in and out</a:t>
            </a:r>
            <a:endParaRPr lang="en-US" sz="1400"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Execution / Thread Migration</a:t>
            </a:r>
            <a:endParaRPr lang="en-US" dirty="0"/>
          </a:p>
        </p:txBody>
      </p:sp>
      <p:pic>
        <p:nvPicPr>
          <p:cNvPr id="4" name="Picture 2"/>
          <p:cNvPicPr>
            <a:picLocks noChangeAspect="1" noChangeArrowheads="1"/>
          </p:cNvPicPr>
          <p:nvPr/>
        </p:nvPicPr>
        <p:blipFill>
          <a:blip r:embed="rId3"/>
          <a:srcRect/>
          <a:stretch>
            <a:fillRect/>
          </a:stretch>
        </p:blipFill>
        <p:spPr bwMode="auto">
          <a:xfrm>
            <a:off x="1048400" y="1455419"/>
            <a:ext cx="6813582" cy="45796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ounded Rectangular Callout 4"/>
          <p:cNvSpPr/>
          <p:nvPr/>
        </p:nvSpPr>
        <p:spPr>
          <a:xfrm>
            <a:off x="152400" y="3124200"/>
            <a:ext cx="1600200" cy="609600"/>
          </a:xfrm>
          <a:prstGeom prst="wedgeRoundRectCallout">
            <a:avLst>
              <a:gd name="adj1" fmla="val 49843"/>
              <a:gd name="adj2" fmla="val -201668"/>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Each core in a swim lane</a:t>
            </a:r>
            <a:endParaRPr lang="en-US" sz="1400" dirty="0"/>
          </a:p>
        </p:txBody>
      </p:sp>
      <p:sp>
        <p:nvSpPr>
          <p:cNvPr id="6" name="Rounded Rectangular Callout 5"/>
          <p:cNvSpPr/>
          <p:nvPr/>
        </p:nvSpPr>
        <p:spPr>
          <a:xfrm>
            <a:off x="7315200" y="3276600"/>
            <a:ext cx="1600200" cy="609600"/>
          </a:xfrm>
          <a:prstGeom prst="wedgeRoundRectCallout">
            <a:avLst>
              <a:gd name="adj1" fmla="val -140268"/>
              <a:gd name="adj2" fmla="val -168495"/>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One color per thread</a:t>
            </a:r>
            <a:endParaRPr lang="en-US" sz="1400" dirty="0"/>
          </a:p>
        </p:txBody>
      </p:sp>
      <p:sp>
        <p:nvSpPr>
          <p:cNvPr id="7" name="Rounded Rectangular Callout 6"/>
          <p:cNvSpPr/>
          <p:nvPr/>
        </p:nvSpPr>
        <p:spPr>
          <a:xfrm>
            <a:off x="6858000" y="5638800"/>
            <a:ext cx="1828800" cy="609600"/>
          </a:xfrm>
          <a:prstGeom prst="wedgeRoundRectCallout">
            <a:avLst>
              <a:gd name="adj1" fmla="val -47183"/>
              <a:gd name="adj2" fmla="val -230644"/>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Red indicates cross-core migrations</a:t>
            </a:r>
            <a:endParaRPr lang="en-US" sz="1400" dirty="0"/>
          </a:p>
        </p:txBody>
      </p:sp>
      <p:sp>
        <p:nvSpPr>
          <p:cNvPr id="8" name="Rounded Rectangular Callout 7"/>
          <p:cNvSpPr/>
          <p:nvPr/>
        </p:nvSpPr>
        <p:spPr>
          <a:xfrm>
            <a:off x="3352800" y="3886200"/>
            <a:ext cx="1828800" cy="609600"/>
          </a:xfrm>
          <a:prstGeom prst="wedgeRoundRectCallout">
            <a:avLst>
              <a:gd name="adj1" fmla="val -12913"/>
              <a:gd name="adj2" fmla="val -262667"/>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This thread migrates across all four cores</a:t>
            </a:r>
            <a:endParaRPr lang="en-US" sz="1400" dirty="0"/>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 CHECKPOINT</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r>
              <a:rPr lang="en-US" dirty="0" smtClean="0"/>
              <a:t>1. Set the scene</a:t>
            </a:r>
          </a:p>
          <a:p>
            <a:pPr marL="514350" indent="-514350"/>
            <a:r>
              <a:rPr lang="en-US" dirty="0" smtClean="0"/>
              <a:t>2. Task-based Programming</a:t>
            </a:r>
          </a:p>
          <a:p>
            <a:pPr marL="514350" indent="-514350"/>
            <a:r>
              <a:rPr lang="en-US" dirty="0" smtClean="0"/>
              <a:t>3. Debugger</a:t>
            </a:r>
          </a:p>
          <a:p>
            <a:pPr marL="514350" indent="-514350"/>
            <a:r>
              <a:rPr lang="en-US" dirty="0" smtClean="0"/>
              <a:t>4. Profiler</a:t>
            </a:r>
          </a:p>
          <a:p>
            <a:pPr marL="514350" indent="-514350"/>
            <a:r>
              <a:rPr lang="en-US" dirty="0" smtClean="0"/>
              <a:t>5. Structured Parallelism</a:t>
            </a:r>
          </a:p>
          <a:p>
            <a:pPr marL="514350" indent="-514350"/>
            <a:r>
              <a:rPr lang="en-US" dirty="0" smtClean="0"/>
              <a:t>6. PLINQ</a:t>
            </a:r>
          </a:p>
        </p:txBody>
      </p:sp>
      <p:grpSp>
        <p:nvGrpSpPr>
          <p:cNvPr id="2" name="Group 194"/>
          <p:cNvGrpSpPr>
            <a:grpSpLocks/>
          </p:cNvGrpSpPr>
          <p:nvPr/>
        </p:nvGrpSpPr>
        <p:grpSpPr bwMode="auto">
          <a:xfrm>
            <a:off x="3810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3" name="Group 194"/>
          <p:cNvGrpSpPr>
            <a:grpSpLocks/>
          </p:cNvGrpSpPr>
          <p:nvPr/>
        </p:nvGrpSpPr>
        <p:grpSpPr bwMode="auto">
          <a:xfrm>
            <a:off x="393313" y="2872793"/>
            <a:ext cx="533400" cy="572029"/>
            <a:chOff x="1844" y="1821"/>
            <a:chExt cx="545" cy="463"/>
          </a:xfrm>
        </p:grpSpPr>
        <p:sp>
          <p:nvSpPr>
            <p:cNvPr id="1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6" name="Group 194"/>
          <p:cNvGrpSpPr>
            <a:grpSpLocks/>
          </p:cNvGrpSpPr>
          <p:nvPr/>
        </p:nvGrpSpPr>
        <p:grpSpPr bwMode="auto">
          <a:xfrm>
            <a:off x="381000" y="1912671"/>
            <a:ext cx="533400" cy="572029"/>
            <a:chOff x="1844" y="1821"/>
            <a:chExt cx="545" cy="463"/>
          </a:xfrm>
        </p:grpSpPr>
        <p:sp>
          <p:nvSpPr>
            <p:cNvPr id="1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pic>
        <p:nvPicPr>
          <p:cNvPr id="15" name="Picture 14"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grpSp>
        <p:nvGrpSpPr>
          <p:cNvPr id="17" name="Group 194"/>
          <p:cNvGrpSpPr>
            <a:grpSpLocks/>
          </p:cNvGrpSpPr>
          <p:nvPr/>
        </p:nvGrpSpPr>
        <p:grpSpPr bwMode="auto">
          <a:xfrm>
            <a:off x="371350" y="2412321"/>
            <a:ext cx="533400" cy="572029"/>
            <a:chOff x="1844" y="1821"/>
            <a:chExt cx="545" cy="463"/>
          </a:xfrm>
        </p:grpSpPr>
        <p:sp>
          <p:nvSpPr>
            <p:cNvPr id="18"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9"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Structured Parallelism</a:t>
            </a:r>
            <a:endParaRPr lang="en-US" dirty="0"/>
          </a:p>
        </p:txBody>
      </p:sp>
      <p:sp>
        <p:nvSpPr>
          <p:cNvPr id="3" name="Content Placeholder 2"/>
          <p:cNvSpPr>
            <a:spLocks noGrp="1"/>
          </p:cNvSpPr>
          <p:nvPr>
            <p:ph idx="1"/>
          </p:nvPr>
        </p:nvSpPr>
        <p:spPr>
          <a:xfrm>
            <a:off x="457200" y="1412875"/>
            <a:ext cx="8305800" cy="1764329"/>
          </a:xfrm>
        </p:spPr>
        <p:txBody>
          <a:bodyPr/>
          <a:lstStyle/>
          <a:p>
            <a:pPr>
              <a:buNone/>
            </a:pPr>
            <a:r>
              <a:rPr lang="en-GB" dirty="0" smtClean="0">
                <a:latin typeface="Consolas" pitchFamily="49" charset="0"/>
              </a:rPr>
              <a:t>Parallel</a:t>
            </a:r>
            <a:r>
              <a:rPr lang="en-GB" dirty="0" smtClean="0"/>
              <a:t> class </a:t>
            </a:r>
          </a:p>
          <a:p>
            <a:pPr lvl="1"/>
            <a:r>
              <a:rPr lang="en-GB" dirty="0" smtClean="0"/>
              <a:t>static (overloaded) methods</a:t>
            </a:r>
          </a:p>
          <a:p>
            <a:pPr lvl="1"/>
            <a:r>
              <a:rPr lang="en-GB" dirty="0" smtClean="0"/>
              <a:t>helper methods to create/work with Tasks</a:t>
            </a:r>
          </a:p>
          <a:p>
            <a:pPr lvl="1"/>
            <a:r>
              <a:rPr lang="en-GB" dirty="0" smtClean="0"/>
              <a:t>encapsulates common patterns</a:t>
            </a:r>
          </a:p>
        </p:txBody>
      </p:sp>
      <p:pic>
        <p:nvPicPr>
          <p:cNvPr id="6" name="Picture 5" descr="ClassDiagram1.png"/>
          <p:cNvPicPr>
            <a:picLocks noChangeAspect="1"/>
          </p:cNvPicPr>
          <p:nvPr/>
        </p:nvPicPr>
        <p:blipFill>
          <a:blip r:embed="rId3"/>
          <a:stretch>
            <a:fillRect/>
          </a:stretch>
        </p:blipFill>
        <p:spPr>
          <a:xfrm>
            <a:off x="1503056" y="3303237"/>
            <a:ext cx="5874567" cy="32568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6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13654" y="4038600"/>
            <a:ext cx="4854146" cy="2286000"/>
          </a:xfrm>
        </p:spPr>
        <p:txBody>
          <a:bodyPr/>
          <a:lstStyle/>
          <a:p>
            <a:r>
              <a:rPr b="1" u="sng" dirty="0" err="1" smtClean="0"/>
              <a:t>Parallel</a:t>
            </a:r>
            <a:r>
              <a:rPr dirty="0" err="1" smtClean="0"/>
              <a:t>.Invoke</a:t>
            </a:r>
            <a:r>
              <a:rPr dirty="0" smtClean="0"/>
              <a:t>/</a:t>
            </a:r>
            <a:r>
              <a:rPr dirty="0" err="1" smtClean="0"/>
              <a:t>ForEach</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pic>
        <p:nvPicPr>
          <p:cNvPr id="6" name="Picture 5" descr="iStock_000002852527Small.jpg"/>
          <p:cNvPicPr>
            <a:picLocks noChangeAspect="1"/>
          </p:cNvPicPr>
          <p:nvPr/>
        </p:nvPicPr>
        <p:blipFill>
          <a:blip r:embed="rId3"/>
          <a:stretch>
            <a:fillRect/>
          </a:stretch>
        </p:blipFill>
        <p:spPr>
          <a:xfrm>
            <a:off x="387350" y="3848100"/>
            <a:ext cx="3655982" cy="2433015"/>
          </a:xfrm>
          <a:prstGeom prst="rect">
            <a:avLst/>
          </a:prstGeom>
        </p:spPr>
      </p:pic>
    </p:spTree>
  </p:cSld>
  <p:clrMapOvr>
    <a:masterClrMapping/>
  </p:clrMapOvr>
  <p:transition advTm="7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 CHECKPOINT</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r>
              <a:rPr lang="en-US" dirty="0" smtClean="0"/>
              <a:t>1. Set the scene</a:t>
            </a:r>
          </a:p>
          <a:p>
            <a:pPr marL="514350" indent="-514350"/>
            <a:r>
              <a:rPr lang="en-US" dirty="0" smtClean="0"/>
              <a:t>2. Task-based Programming</a:t>
            </a:r>
          </a:p>
          <a:p>
            <a:pPr marL="514350" indent="-514350"/>
            <a:r>
              <a:rPr lang="en-US" dirty="0" smtClean="0"/>
              <a:t>3. Debugger</a:t>
            </a:r>
          </a:p>
          <a:p>
            <a:pPr marL="514350" indent="-514350"/>
            <a:r>
              <a:rPr lang="en-US" dirty="0" smtClean="0"/>
              <a:t>4. Profiler</a:t>
            </a:r>
          </a:p>
          <a:p>
            <a:pPr marL="514350" indent="-514350"/>
            <a:r>
              <a:rPr lang="en-US" dirty="0" smtClean="0"/>
              <a:t>5. Structured Parallelism</a:t>
            </a:r>
          </a:p>
          <a:p>
            <a:pPr marL="514350" indent="-514350"/>
            <a:r>
              <a:rPr lang="en-US" dirty="0" smtClean="0"/>
              <a:t>6. PLINQ</a:t>
            </a:r>
          </a:p>
        </p:txBody>
      </p:sp>
      <p:grpSp>
        <p:nvGrpSpPr>
          <p:cNvPr id="2" name="Group 194"/>
          <p:cNvGrpSpPr>
            <a:grpSpLocks/>
          </p:cNvGrpSpPr>
          <p:nvPr/>
        </p:nvGrpSpPr>
        <p:grpSpPr bwMode="auto">
          <a:xfrm>
            <a:off x="3810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3" name="Group 194"/>
          <p:cNvGrpSpPr>
            <a:grpSpLocks/>
          </p:cNvGrpSpPr>
          <p:nvPr/>
        </p:nvGrpSpPr>
        <p:grpSpPr bwMode="auto">
          <a:xfrm>
            <a:off x="381000" y="3473884"/>
            <a:ext cx="533400" cy="572029"/>
            <a:chOff x="1844" y="1821"/>
            <a:chExt cx="545" cy="463"/>
          </a:xfrm>
        </p:grpSpPr>
        <p:sp>
          <p:nvSpPr>
            <p:cNvPr id="1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6" name="Group 194"/>
          <p:cNvGrpSpPr>
            <a:grpSpLocks/>
          </p:cNvGrpSpPr>
          <p:nvPr/>
        </p:nvGrpSpPr>
        <p:grpSpPr bwMode="auto">
          <a:xfrm>
            <a:off x="381000" y="1905000"/>
            <a:ext cx="533400" cy="572029"/>
            <a:chOff x="1844" y="1821"/>
            <a:chExt cx="545" cy="463"/>
          </a:xfrm>
        </p:grpSpPr>
        <p:sp>
          <p:nvSpPr>
            <p:cNvPr id="1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9" name="Group 194"/>
          <p:cNvGrpSpPr>
            <a:grpSpLocks/>
          </p:cNvGrpSpPr>
          <p:nvPr/>
        </p:nvGrpSpPr>
        <p:grpSpPr bwMode="auto">
          <a:xfrm>
            <a:off x="360224" y="2456093"/>
            <a:ext cx="533400" cy="572029"/>
            <a:chOff x="1844" y="1821"/>
            <a:chExt cx="545" cy="463"/>
          </a:xfrm>
        </p:grpSpPr>
        <p:sp>
          <p:nvSpPr>
            <p:cNvPr id="16"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7"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pic>
        <p:nvPicPr>
          <p:cNvPr id="18" name="Picture 17"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grpSp>
        <p:nvGrpSpPr>
          <p:cNvPr id="19" name="Group 194"/>
          <p:cNvGrpSpPr>
            <a:grpSpLocks/>
          </p:cNvGrpSpPr>
          <p:nvPr/>
        </p:nvGrpSpPr>
        <p:grpSpPr bwMode="auto">
          <a:xfrm>
            <a:off x="381000" y="1912671"/>
            <a:ext cx="533400" cy="572029"/>
            <a:chOff x="1844" y="1821"/>
            <a:chExt cx="545" cy="463"/>
          </a:xfrm>
        </p:grpSpPr>
        <p:sp>
          <p:nvSpPr>
            <p:cNvPr id="2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22" name="Group 194"/>
          <p:cNvGrpSpPr>
            <a:grpSpLocks/>
          </p:cNvGrpSpPr>
          <p:nvPr/>
        </p:nvGrpSpPr>
        <p:grpSpPr bwMode="auto">
          <a:xfrm>
            <a:off x="381000" y="2956031"/>
            <a:ext cx="533400" cy="572029"/>
            <a:chOff x="1844" y="1821"/>
            <a:chExt cx="545" cy="463"/>
          </a:xfrm>
        </p:grpSpPr>
        <p:sp>
          <p:nvSpPr>
            <p:cNvPr id="2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pPr lvl="0"/>
            <a:r>
              <a:rPr lang="en-US" smtClean="0"/>
              <a:t>Declarative Data Parallelism</a:t>
            </a:r>
            <a:endParaRPr lang="en-US" dirty="0" smtClean="0"/>
          </a:p>
        </p:txBody>
      </p:sp>
      <p:sp>
        <p:nvSpPr>
          <p:cNvPr id="31746" name="Shape 8232"/>
          <p:cNvSpPr>
            <a:spLocks noGrp="1" noChangeArrowheads="1"/>
          </p:cNvSpPr>
          <p:nvPr>
            <p:ph idx="1"/>
          </p:nvPr>
        </p:nvSpPr>
        <p:spPr>
          <a:xfrm>
            <a:off x="381000" y="1412874"/>
            <a:ext cx="8382000" cy="2339102"/>
          </a:xfrm>
        </p:spPr>
        <p:txBody>
          <a:bodyPr/>
          <a:lstStyle/>
          <a:p>
            <a:r>
              <a:rPr lang="en-US" dirty="0" smtClean="0"/>
              <a:t>Parallel LINQ-to-Objects (PLINQ)</a:t>
            </a:r>
          </a:p>
          <a:p>
            <a:pPr lvl="1"/>
            <a:r>
              <a:rPr lang="en-GB" dirty="0" smtClean="0">
                <a:sym typeface="Wingdings" pitchFamily="2" charset="2"/>
              </a:rPr>
              <a:t>Built on top of Tasks</a:t>
            </a:r>
          </a:p>
          <a:p>
            <a:pPr lvl="1"/>
            <a:r>
              <a:rPr lang="en-GB" dirty="0" smtClean="0"/>
              <a:t>Enables LINQ </a:t>
            </a:r>
            <a:r>
              <a:rPr lang="en-GB" dirty="0" err="1" smtClean="0"/>
              <a:t>devs</a:t>
            </a:r>
            <a:r>
              <a:rPr lang="en-GB" dirty="0" smtClean="0"/>
              <a:t> to leverage multiple cores</a:t>
            </a:r>
          </a:p>
          <a:p>
            <a:pPr lvl="1"/>
            <a:r>
              <a:rPr lang="en-US" dirty="0" smtClean="0">
                <a:sym typeface="Wingdings" pitchFamily="2" charset="2"/>
              </a:rPr>
              <a:t>Fully supports all .NET standard query operators</a:t>
            </a:r>
          </a:p>
          <a:p>
            <a:pPr lvl="1"/>
            <a:r>
              <a:rPr lang="en-GB" dirty="0" smtClean="0">
                <a:sym typeface="Wingdings" pitchFamily="2" charset="2"/>
              </a:rPr>
              <a:t>Minimal impact to existing LINQ model</a:t>
            </a:r>
          </a:p>
        </p:txBody>
      </p:sp>
      <p:sp>
        <p:nvSpPr>
          <p:cNvPr id="14" name="Rectangle 13"/>
          <p:cNvSpPr/>
          <p:nvPr/>
        </p:nvSpPr>
        <p:spPr>
          <a:xfrm>
            <a:off x="1066800" y="4191000"/>
            <a:ext cx="6822831" cy="224676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var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q = from p in people</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where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 </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&gt;=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yearStart</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&lt;=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yearEnd</a:t>
            </a:r>
            <a:endPar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orderby</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ascending</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select p;</a:t>
            </a:r>
            <a:endParaRPr kumimoji="0" lang="en-US" sz="2000" b="1" i="0" u="none" strike="noStrike" kern="1200" cap="none" spc="0" normalizeH="0" baseline="0" noProof="0" dirty="0">
              <a:ln>
                <a:noFill/>
              </a:ln>
              <a:solidFill>
                <a:srgbClr val="DEDEDE"/>
              </a:solidFill>
              <a:effectLst/>
              <a:uLnTx/>
              <a:uFillTx/>
              <a:latin typeface="Consolas" pitchFamily="49" charset="0"/>
              <a:cs typeface="Courier New" pitchFamily="49" charset="0"/>
            </a:endParaRPr>
          </a:p>
        </p:txBody>
      </p:sp>
      <p:sp>
        <p:nvSpPr>
          <p:cNvPr id="15" name="TextBox 14"/>
          <p:cNvSpPr txBox="1"/>
          <p:nvPr/>
        </p:nvSpPr>
        <p:spPr>
          <a:xfrm>
            <a:off x="4419600" y="4191000"/>
            <a:ext cx="2943688" cy="400110"/>
          </a:xfrm>
          <a:prstGeom prst="rect">
            <a:avLst/>
          </a:prstGeom>
          <a:noFill/>
        </p:spPr>
        <p:txBody>
          <a:bodyPr wrap="square" rtlCol="0">
            <a:spAutoFit/>
          </a:bodyPr>
          <a:lstStyle/>
          <a:p>
            <a:pPr algn="l" defTabSz="914363" rtl="0"/>
            <a:r>
              <a:rPr lang="en-US" sz="2000" b="1" kern="1200" dirty="0" smtClean="0">
                <a:solidFill>
                  <a:srgbClr val="DEDEDE"/>
                </a:solidFill>
                <a:effectLst>
                  <a:glow rad="228600">
                    <a:srgbClr val="80BFF2">
                      <a:satMod val="175000"/>
                      <a:alpha val="40000"/>
                    </a:srgbClr>
                  </a:glow>
                </a:effectLst>
                <a:latin typeface="Consolas" pitchFamily="49" charset="0"/>
                <a:cs typeface="Courier New" pitchFamily="49" charset="0"/>
              </a:rPr>
              <a:t>.</a:t>
            </a:r>
            <a:r>
              <a:rPr lang="en-US" sz="2000" b="1" kern="1200" dirty="0" err="1" smtClean="0">
                <a:solidFill>
                  <a:srgbClr val="DEDEDE"/>
                </a:solidFill>
                <a:effectLst>
                  <a:glow rad="228600">
                    <a:srgbClr val="80BFF2">
                      <a:satMod val="175000"/>
                      <a:alpha val="40000"/>
                    </a:srgbClr>
                  </a:glow>
                </a:effectLst>
                <a:latin typeface="Consolas" pitchFamily="49" charset="0"/>
                <a:cs typeface="Courier New" pitchFamily="49" charset="0"/>
              </a:rPr>
              <a:t>AsParallel</a:t>
            </a:r>
            <a:r>
              <a:rPr lang="en-US" sz="2000" b="1" kern="1200" dirty="0" smtClean="0">
                <a:solidFill>
                  <a:srgbClr val="DEDEDE"/>
                </a:solidFill>
                <a:effectLst>
                  <a:glow rad="228600">
                    <a:srgbClr val="80BFF2">
                      <a:satMod val="175000"/>
                      <a:alpha val="40000"/>
                    </a:srgbClr>
                  </a:glow>
                </a:effectLst>
                <a:latin typeface="Consolas" pitchFamily="49" charset="0"/>
                <a:cs typeface="Courier New" pitchFamily="49" charset="0"/>
              </a:rPr>
              <a:t>()</a:t>
            </a:r>
            <a:endParaRPr lang="en-US" sz="2000" b="1" kern="1200" dirty="0">
              <a:solidFill>
                <a:srgbClr val="DEDEDE"/>
              </a:solidFill>
              <a:effectLst>
                <a:glow rad="228600">
                  <a:srgbClr val="80BFF2">
                    <a:satMod val="175000"/>
                    <a:alpha val="40000"/>
                  </a:srgbClr>
                </a:glow>
              </a:effectLst>
              <a:latin typeface="Consolas" pitchFamily="49" charset="0"/>
              <a:cs typeface="Courier New" pitchFamily="49" charset="0"/>
            </a:endParaRPr>
          </a:p>
        </p:txBody>
      </p:sp>
    </p:spTree>
  </p:cSld>
  <p:clrMapOvr>
    <a:masterClrMapping/>
  </p:clrMapOvr>
  <p:transition advTm="9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xEl>
                                              <p:pRg st="2" end="2"/>
                                            </p:txEl>
                                          </p:spTgt>
                                        </p:tgtEl>
                                        <p:attrNameLst>
                                          <p:attrName>style.visibility</p:attrName>
                                        </p:attrNameLst>
                                      </p:cBhvr>
                                      <p:to>
                                        <p:strVal val="visible"/>
                                      </p:to>
                                    </p:set>
                                    <p:animEffect transition="in" filter="fade">
                                      <p:cBhvr>
                                        <p:cTn id="10" dur="2000"/>
                                        <p:tgtEl>
                                          <p:spTgt spid="3174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Effect transition="in" filter="fade">
                                      <p:cBhvr>
                                        <p:cTn id="13" dur="2000"/>
                                        <p:tgtEl>
                                          <p:spTgt spid="3174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746">
                                            <p:txEl>
                                              <p:pRg st="3" end="3"/>
                                            </p:txEl>
                                          </p:spTgt>
                                        </p:tgtEl>
                                        <p:attrNameLst>
                                          <p:attrName>style.visibility</p:attrName>
                                        </p:attrNameLst>
                                      </p:cBhvr>
                                      <p:to>
                                        <p:strVal val="visible"/>
                                      </p:to>
                                    </p:set>
                                    <p:animEffect transition="in" filter="fade">
                                      <p:cBhvr>
                                        <p:cTn id="16" dur="2000"/>
                                        <p:tgtEl>
                                          <p:spTgt spid="3174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animEffect transition="in" filter="fade">
                                      <p:cBhvr>
                                        <p:cTn id="19" dur="2000"/>
                                        <p:tgtEl>
                                          <p:spTgt spid="3174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2460" y="4038600"/>
            <a:ext cx="4625340" cy="2286000"/>
          </a:xfrm>
        </p:spPr>
        <p:txBody>
          <a:bodyPr/>
          <a:lstStyle/>
          <a:p>
            <a:r>
              <a:rPr lang="en-US" b="1" u="sng" dirty="0" smtClean="0"/>
              <a:t>P</a:t>
            </a:r>
            <a:r>
              <a:rPr lang="en-US" dirty="0" smtClean="0"/>
              <a:t>arallel </a:t>
            </a:r>
            <a:r>
              <a:rPr lang="en-US" b="1" u="sng" dirty="0" smtClean="0"/>
              <a:t>LINQ</a:t>
            </a:r>
            <a:endParaRPr lang="en-US" b="1" u="sng" dirty="0"/>
          </a:p>
        </p:txBody>
      </p:sp>
      <p:sp>
        <p:nvSpPr>
          <p:cNvPr id="6" name="Text Placeholder 5"/>
          <p:cNvSpPr>
            <a:spLocks noGrp="1"/>
          </p:cNvSpPr>
          <p:nvPr>
            <p:ph type="body" sz="quarter" idx="10"/>
          </p:nvPr>
        </p:nvSpPr>
        <p:spPr/>
        <p:txBody>
          <a:bodyPr/>
          <a:lstStyle/>
          <a:p>
            <a:r>
              <a:rPr smtClean="0"/>
              <a:t>demo</a:t>
            </a:r>
            <a:endParaRPr lang="en-US" dirty="0"/>
          </a:p>
        </p:txBody>
      </p:sp>
      <p:pic>
        <p:nvPicPr>
          <p:cNvPr id="5" name="Picture 4" descr="iStock_000006556652Small.jpg"/>
          <p:cNvPicPr>
            <a:picLocks noChangeAspect="1"/>
          </p:cNvPicPr>
          <p:nvPr/>
        </p:nvPicPr>
        <p:blipFill>
          <a:blip r:embed="rId3"/>
          <a:stretch>
            <a:fillRect/>
          </a:stretch>
        </p:blipFill>
        <p:spPr>
          <a:xfrm>
            <a:off x="387349" y="3848100"/>
            <a:ext cx="3479801" cy="2609851"/>
          </a:xfrm>
          <a:prstGeom prst="rect">
            <a:avLst/>
          </a:prstGeom>
        </p:spPr>
      </p:pic>
    </p:spTree>
  </p:cSld>
  <p:clrMapOvr>
    <a:masterClrMapping/>
  </p:clrMapOvr>
  <p:transition advTm="60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PLINQ</a:t>
            </a:r>
            <a:endParaRPr lang="en-US" dirty="0"/>
          </a:p>
        </p:txBody>
      </p:sp>
      <p:sp>
        <p:nvSpPr>
          <p:cNvPr id="7" name="Content Placeholder 6"/>
          <p:cNvSpPr>
            <a:spLocks noGrp="1"/>
          </p:cNvSpPr>
          <p:nvPr>
            <p:ph idx="1"/>
          </p:nvPr>
        </p:nvSpPr>
        <p:spPr>
          <a:xfrm>
            <a:off x="381000" y="1412874"/>
            <a:ext cx="8382000" cy="4555093"/>
          </a:xfrm>
        </p:spPr>
        <p:txBody>
          <a:bodyPr/>
          <a:lstStyle/>
          <a:p>
            <a:r>
              <a:rPr lang="en-US" dirty="0" smtClean="0"/>
              <a:t>Knobs</a:t>
            </a:r>
          </a:p>
          <a:p>
            <a:pPr lvl="1"/>
            <a:r>
              <a:rPr lang="en-US" dirty="0" err="1" smtClean="0"/>
              <a:t>AsParallel</a:t>
            </a:r>
            <a:r>
              <a:rPr lang="en-US" dirty="0" smtClean="0"/>
              <a:t>, </a:t>
            </a:r>
            <a:r>
              <a:rPr lang="en-US" dirty="0" err="1" smtClean="0"/>
              <a:t>AsSequential</a:t>
            </a:r>
            <a:r>
              <a:rPr lang="en-US" dirty="0" smtClean="0"/>
              <a:t>, </a:t>
            </a:r>
            <a:r>
              <a:rPr lang="en-US" dirty="0" err="1" smtClean="0"/>
              <a:t>AsOrdered</a:t>
            </a:r>
            <a:r>
              <a:rPr lang="en-US" dirty="0" smtClean="0"/>
              <a:t>, </a:t>
            </a:r>
            <a:r>
              <a:rPr lang="en-US" dirty="0" err="1" smtClean="0"/>
              <a:t>AsUnordered</a:t>
            </a:r>
            <a:endParaRPr lang="en-US" dirty="0" smtClean="0"/>
          </a:p>
          <a:p>
            <a:pPr lvl="1"/>
            <a:r>
              <a:rPr lang="en-US" dirty="0" err="1" smtClean="0"/>
              <a:t>WithCancellation</a:t>
            </a:r>
            <a:r>
              <a:rPr lang="en-US" dirty="0" smtClean="0"/>
              <a:t>, </a:t>
            </a:r>
            <a:r>
              <a:rPr lang="en-US" dirty="0" err="1" smtClean="0"/>
              <a:t>WithDegreeOfParallelism</a:t>
            </a:r>
            <a:r>
              <a:rPr lang="en-US" dirty="0" smtClean="0"/>
              <a:t>, </a:t>
            </a:r>
            <a:br>
              <a:rPr lang="en-US" dirty="0" smtClean="0"/>
            </a:br>
            <a:r>
              <a:rPr lang="en-US" dirty="0" err="1" smtClean="0"/>
              <a:t>WithExecutionMode</a:t>
            </a:r>
            <a:r>
              <a:rPr lang="en-US" dirty="0" smtClean="0"/>
              <a:t>, </a:t>
            </a:r>
            <a:r>
              <a:rPr lang="en-US" dirty="0" err="1" smtClean="0"/>
              <a:t>WithMergeOptions</a:t>
            </a:r>
            <a:endParaRPr lang="en-US" dirty="0" smtClean="0"/>
          </a:p>
          <a:p>
            <a:pPr lvl="1"/>
            <a:endParaRPr lang="en-US" dirty="0" smtClean="0"/>
          </a:p>
          <a:p>
            <a:r>
              <a:rPr lang="en-US" dirty="0" smtClean="0"/>
              <a:t>Works for any </a:t>
            </a:r>
            <a:r>
              <a:rPr lang="en-US" dirty="0" err="1" smtClean="0"/>
              <a:t>IEnumerable</a:t>
            </a:r>
            <a:r>
              <a:rPr lang="en-US" dirty="0" smtClean="0"/>
              <a:t>&lt;T&gt;</a:t>
            </a:r>
          </a:p>
          <a:p>
            <a:pPr lvl="1"/>
            <a:r>
              <a:rPr lang="en-US" dirty="0" smtClean="0"/>
              <a:t>Optimizations for other types</a:t>
            </a:r>
          </a:p>
          <a:p>
            <a:pPr lvl="2"/>
            <a:r>
              <a:rPr lang="en-US" dirty="0" smtClean="0"/>
              <a:t>T[], </a:t>
            </a:r>
            <a:r>
              <a:rPr lang="en-US" dirty="0" err="1" smtClean="0"/>
              <a:t>IList</a:t>
            </a:r>
            <a:r>
              <a:rPr lang="en-US" dirty="0" smtClean="0"/>
              <a:t>&lt;T&gt;</a:t>
            </a:r>
          </a:p>
          <a:p>
            <a:pPr lvl="1"/>
            <a:r>
              <a:rPr lang="en-US" dirty="0" smtClean="0"/>
              <a:t>Supports custom partitioning</a:t>
            </a:r>
          </a:p>
          <a:p>
            <a:pPr lvl="2"/>
            <a:r>
              <a:rPr lang="en-US" dirty="0" err="1" smtClean="0"/>
              <a:t>Partitioner</a:t>
            </a:r>
            <a:r>
              <a:rPr lang="en-US" dirty="0" smtClean="0"/>
              <a:t>&lt;T&gt;, </a:t>
            </a:r>
            <a:r>
              <a:rPr lang="en-US" dirty="0" err="1" smtClean="0"/>
              <a:t>OrderedPartitioner</a:t>
            </a:r>
            <a:r>
              <a:rPr lang="en-US" dirty="0" smtClean="0"/>
              <a:t>&lt;T&gt;</a:t>
            </a:r>
          </a:p>
        </p:txBody>
      </p:sp>
    </p:spTree>
    <p:extLst>
      <p:ext uri="{BB962C8B-B14F-4D97-AF65-F5344CB8AC3E}">
        <p14:creationId xmlns:p14="http://schemas.microsoft.com/office/powerpoint/2007/7/12/main" xmlns="" val="24143709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304800" y="4191000"/>
            <a:ext cx="4038600" cy="2286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0" bIns="45718" numCol="1" rtlCol="0" anchor="t" anchorCtr="0" compatLnSpc="1">
            <a:prstTxWarp prst="textNoShape">
              <a:avLst/>
            </a:prstTxWarp>
          </a:bodyPr>
          <a:lstStyle/>
          <a:p>
            <a:r>
              <a:rPr lang="en-US" b="1" dirty="0" smtClean="0">
                <a:solidFill>
                  <a:srgbClr val="FFFF00"/>
                </a:solidFill>
              </a:rPr>
              <a:t>Applications</a:t>
            </a:r>
          </a:p>
          <a:p>
            <a:pPr marL="271463" lvl="1" indent="-271463">
              <a:spcBef>
                <a:spcPct val="20000"/>
              </a:spcBef>
              <a:buBlip>
                <a:blip r:embed="rId3"/>
              </a:buBlip>
            </a:pPr>
            <a:r>
              <a:rPr lang="en-US" sz="2000" dirty="0" smtClean="0">
                <a:solidFill>
                  <a:schemeClr val="tx1"/>
                </a:solidFill>
                <a:latin typeface="Calibri" pitchFamily="34" charset="0"/>
              </a:rPr>
              <a:t>Ultrasound imaging equipment </a:t>
            </a:r>
          </a:p>
          <a:p>
            <a:pPr marL="271463" lvl="1" indent="-271463">
              <a:spcBef>
                <a:spcPct val="20000"/>
              </a:spcBef>
              <a:buBlip>
                <a:blip r:embed="rId3"/>
              </a:buBlip>
            </a:pPr>
            <a:r>
              <a:rPr lang="en-US" sz="2000" dirty="0" smtClean="0">
                <a:solidFill>
                  <a:schemeClr val="tx1"/>
                </a:solidFill>
                <a:latin typeface="Calibri" pitchFamily="34" charset="0"/>
              </a:rPr>
              <a:t>Media encode/decode</a:t>
            </a:r>
          </a:p>
          <a:p>
            <a:pPr marL="271463" lvl="1" indent="-271463">
              <a:spcBef>
                <a:spcPct val="20000"/>
              </a:spcBef>
              <a:buBlip>
                <a:blip r:embed="rId3"/>
              </a:buBlip>
            </a:pPr>
            <a:r>
              <a:rPr lang="en-US" sz="2000" dirty="0" smtClean="0">
                <a:solidFill>
                  <a:schemeClr val="tx1"/>
                </a:solidFill>
                <a:latin typeface="Calibri" pitchFamily="34" charset="0"/>
              </a:rPr>
              <a:t>Image processing/ enhancement</a:t>
            </a:r>
          </a:p>
          <a:p>
            <a:pPr marL="271463" lvl="1" indent="-271463">
              <a:spcBef>
                <a:spcPct val="20000"/>
              </a:spcBef>
              <a:buBlip>
                <a:blip r:embed="rId3"/>
              </a:buBlip>
            </a:pPr>
            <a:r>
              <a:rPr lang="en-US" sz="2000" dirty="0" smtClean="0">
                <a:solidFill>
                  <a:schemeClr val="tx1"/>
                </a:solidFill>
                <a:latin typeface="Calibri" pitchFamily="34" charset="0"/>
              </a:rPr>
              <a:t>Data visualization</a:t>
            </a:r>
          </a:p>
        </p:txBody>
      </p:sp>
      <p:sp>
        <p:nvSpPr>
          <p:cNvPr id="36" name="Rounded Rectangle 35"/>
          <p:cNvSpPr/>
          <p:nvPr/>
        </p:nvSpPr>
        <p:spPr bwMode="auto">
          <a:xfrm>
            <a:off x="4876800" y="1408671"/>
            <a:ext cx="3962400" cy="2286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r>
              <a:rPr lang="en-US" b="1" dirty="0" smtClean="0">
                <a:solidFill>
                  <a:srgbClr val="FFFF00"/>
                </a:solidFill>
              </a:rPr>
              <a:t>Applications</a:t>
            </a:r>
          </a:p>
          <a:p>
            <a:pPr marL="271463" lvl="1" indent="-271463">
              <a:spcBef>
                <a:spcPct val="20000"/>
              </a:spcBef>
              <a:buBlip>
                <a:blip r:embed="rId3"/>
              </a:buBlip>
            </a:pPr>
            <a:r>
              <a:rPr lang="en-US" sz="2000" dirty="0" smtClean="0">
                <a:solidFill>
                  <a:schemeClr val="tx1"/>
                </a:solidFill>
                <a:latin typeface="Calibri" pitchFamily="34" charset="0"/>
              </a:rPr>
              <a:t>Automotive control system </a:t>
            </a:r>
          </a:p>
          <a:p>
            <a:pPr marL="271463" lvl="1" indent="-271463">
              <a:spcBef>
                <a:spcPct val="20000"/>
              </a:spcBef>
              <a:buBlip>
                <a:blip r:embed="rId3"/>
              </a:buBlip>
            </a:pPr>
            <a:r>
              <a:rPr lang="en-US" sz="2000" dirty="0" smtClean="0">
                <a:solidFill>
                  <a:schemeClr val="tx1"/>
                </a:solidFill>
                <a:latin typeface="Calibri" pitchFamily="34" charset="0"/>
              </a:rPr>
              <a:t>Internet – based photo services</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
        <p:nvSpPr>
          <p:cNvPr id="35" name="Rounded Rectangle 34"/>
          <p:cNvSpPr/>
          <p:nvPr/>
        </p:nvSpPr>
        <p:spPr bwMode="auto">
          <a:xfrm>
            <a:off x="381000" y="1408671"/>
            <a:ext cx="3962400" cy="2286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r>
              <a:rPr lang="en-US" b="1" dirty="0" smtClean="0">
                <a:solidFill>
                  <a:srgbClr val="FFFF00"/>
                </a:solidFill>
              </a:rPr>
              <a:t>Applications</a:t>
            </a:r>
            <a:endParaRPr lang="en-US" sz="2400" b="1" dirty="0" smtClean="0">
              <a:solidFill>
                <a:srgbClr val="FFFF00"/>
              </a:solidFill>
            </a:endParaRPr>
          </a:p>
          <a:p>
            <a:pPr marL="271463" lvl="1" indent="-271463">
              <a:spcBef>
                <a:spcPct val="20000"/>
              </a:spcBef>
              <a:buBlip>
                <a:blip r:embed="rId3"/>
              </a:buBlip>
            </a:pPr>
            <a:r>
              <a:rPr lang="en-US" sz="2000" dirty="0" smtClean="0">
                <a:solidFill>
                  <a:schemeClr val="tx1"/>
                </a:solidFill>
                <a:latin typeface="Calibri" pitchFamily="34" charset="0"/>
              </a:rPr>
              <a:t>Robotics-based manufacturing assembly line</a:t>
            </a:r>
          </a:p>
          <a:p>
            <a:pPr marL="271463" lvl="1" indent="-271463">
              <a:spcBef>
                <a:spcPct val="20000"/>
              </a:spcBef>
              <a:buBlip>
                <a:blip r:embed="rId3"/>
              </a:buBlip>
            </a:pPr>
            <a:r>
              <a:rPr lang="en-US" sz="2000" dirty="0" err="1" smtClean="0">
                <a:solidFill>
                  <a:schemeClr val="tx1"/>
                </a:solidFill>
                <a:latin typeface="Calibri" pitchFamily="34" charset="0"/>
              </a:rPr>
              <a:t>Silverlight</a:t>
            </a:r>
            <a:r>
              <a:rPr lang="en-US" sz="2000" dirty="0" smtClean="0">
                <a:solidFill>
                  <a:schemeClr val="tx1"/>
                </a:solidFill>
                <a:latin typeface="Calibri" pitchFamily="34" charset="0"/>
              </a:rPr>
              <a:t> Olympics viewer</a:t>
            </a:r>
            <a:br>
              <a:rPr lang="en-US" sz="2000" dirty="0" smtClean="0">
                <a:solidFill>
                  <a:schemeClr val="tx1"/>
                </a:solidFill>
                <a:latin typeface="Calibri" pitchFamily="34" charset="0"/>
              </a:rPr>
            </a:br>
            <a:r>
              <a:rPr lang="en-US" sz="2000" dirty="0" smtClean="0">
                <a:solidFill>
                  <a:schemeClr val="bg1"/>
                </a:solidFill>
              </a:rPr>
              <a:t/>
            </a:r>
            <a:br>
              <a:rPr lang="en-US" sz="2000" dirty="0" smtClean="0">
                <a:solidFill>
                  <a:schemeClr val="bg1"/>
                </a:solidFill>
              </a:rPr>
            </a:br>
            <a:endParaRPr lang="en-US" sz="2000" dirty="0" smtClean="0">
              <a:solidFill>
                <a:schemeClr val="bg1"/>
              </a:solidFill>
            </a:endParaRPr>
          </a:p>
          <a:p>
            <a:pPr>
              <a:buFont typeface="Arial" pitchFamily="34" charset="0"/>
              <a:buChar char="•"/>
            </a:pPr>
            <a:endParaRPr lang="en-US" sz="2000" dirty="0" smtClean="0">
              <a:solidFill>
                <a:schemeClr val="bg1"/>
              </a:solidFill>
            </a:endParaRPr>
          </a:p>
          <a:p>
            <a:pPr>
              <a:buFont typeface="Arial" pitchFamily="34" charset="0"/>
              <a:buChar char="•"/>
            </a:pPr>
            <a:endParaRPr lang="en-US" sz="2000" dirty="0" smtClean="0">
              <a:solidFill>
                <a:schemeClr val="bg1"/>
              </a:solidFill>
            </a:endParaRPr>
          </a:p>
          <a:p>
            <a:endParaRPr lang="en-US" sz="2400" dirty="0">
              <a:solidFill>
                <a:schemeClr val="bg1"/>
              </a:solidFill>
            </a:endParaRPr>
          </a:p>
        </p:txBody>
      </p:sp>
      <p:sp>
        <p:nvSpPr>
          <p:cNvPr id="3" name="Up-Down Arrow 2"/>
          <p:cNvSpPr/>
          <p:nvPr/>
        </p:nvSpPr>
        <p:spPr>
          <a:xfrm>
            <a:off x="4191000" y="1066800"/>
            <a:ext cx="838200" cy="579120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4" name="Up-Down Arrow 3"/>
          <p:cNvSpPr/>
          <p:nvPr/>
        </p:nvSpPr>
        <p:spPr>
          <a:xfrm rot="16200000">
            <a:off x="4317663" y="-431463"/>
            <a:ext cx="584875" cy="876300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5410200" y="3843865"/>
            <a:ext cx="3340443" cy="2544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lnSpc>
                <a:spcPts val="1200"/>
              </a:lnSpc>
            </a:pPr>
            <a:r>
              <a:rPr lang="en-US" sz="1600" b="1" dirty="0" smtClean="0">
                <a:solidFill>
                  <a:schemeClr val="bg1"/>
                </a:solidFill>
              </a:rPr>
              <a:t>Distributed Cloud Computing</a:t>
            </a:r>
            <a:endParaRPr lang="en-US" sz="1600" b="1" dirty="0">
              <a:solidFill>
                <a:schemeClr val="bg1"/>
              </a:solidFill>
            </a:endParaRPr>
          </a:p>
        </p:txBody>
      </p:sp>
      <p:sp>
        <p:nvSpPr>
          <p:cNvPr id="8" name="TextBox 7"/>
          <p:cNvSpPr txBox="1"/>
          <p:nvPr/>
        </p:nvSpPr>
        <p:spPr>
          <a:xfrm>
            <a:off x="504561" y="3828219"/>
            <a:ext cx="2057400" cy="2462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ts val="1200"/>
              </a:lnSpc>
            </a:pPr>
            <a:r>
              <a:rPr lang="en-US" sz="1600" b="1" dirty="0" smtClean="0">
                <a:solidFill>
                  <a:schemeClr val="bg1"/>
                </a:solidFill>
              </a:rPr>
              <a:t>Local Computing</a:t>
            </a:r>
          </a:p>
        </p:txBody>
      </p:sp>
      <p:sp>
        <p:nvSpPr>
          <p:cNvPr id="33" name="TextBox 32"/>
          <p:cNvSpPr txBox="1"/>
          <p:nvPr/>
        </p:nvSpPr>
        <p:spPr>
          <a:xfrm>
            <a:off x="4435247" y="1469898"/>
            <a:ext cx="338554" cy="2416302"/>
          </a:xfrm>
          <a:prstGeom prst="rect">
            <a:avLst/>
          </a:prstGeom>
          <a:noFill/>
          <a:ln>
            <a:noFill/>
          </a:ln>
        </p:spPr>
        <p:txBody>
          <a:bodyPr vert="vert" wrap="square" rtlCol="0">
            <a:spAutoFit/>
          </a:bodyPr>
          <a:lstStyle/>
          <a:p>
            <a:pPr>
              <a:lnSpc>
                <a:spcPts val="1200"/>
              </a:lnSpc>
            </a:pPr>
            <a:r>
              <a:rPr lang="en-US" sz="1600" b="1" dirty="0" smtClean="0">
                <a:solidFill>
                  <a:schemeClr val="bg1"/>
                </a:solidFill>
              </a:rPr>
              <a:t>Task  Concurrency</a:t>
            </a:r>
          </a:p>
        </p:txBody>
      </p:sp>
      <p:sp>
        <p:nvSpPr>
          <p:cNvPr id="34" name="TextBox 33"/>
          <p:cNvSpPr txBox="1"/>
          <p:nvPr/>
        </p:nvSpPr>
        <p:spPr>
          <a:xfrm>
            <a:off x="4421790" y="4495800"/>
            <a:ext cx="338554" cy="2119313"/>
          </a:xfrm>
          <a:prstGeom prst="rect">
            <a:avLst/>
          </a:prstGeom>
          <a:noFill/>
          <a:ln>
            <a:noFill/>
          </a:ln>
        </p:spPr>
        <p:txBody>
          <a:bodyPr vert="vert" wrap="square" rtlCol="0">
            <a:spAutoFit/>
          </a:bodyPr>
          <a:lstStyle/>
          <a:p>
            <a:pPr>
              <a:lnSpc>
                <a:spcPts val="1200"/>
              </a:lnSpc>
            </a:pPr>
            <a:r>
              <a:rPr lang="en-US" sz="1600" b="1" dirty="0" smtClean="0">
                <a:solidFill>
                  <a:schemeClr val="bg1"/>
                </a:solidFill>
              </a:rPr>
              <a:t>Data Parallelism</a:t>
            </a:r>
          </a:p>
        </p:txBody>
      </p:sp>
      <p:sp>
        <p:nvSpPr>
          <p:cNvPr id="39" name="Rounded Rectangle 38"/>
          <p:cNvSpPr/>
          <p:nvPr/>
        </p:nvSpPr>
        <p:spPr bwMode="auto">
          <a:xfrm>
            <a:off x="4876800" y="4191000"/>
            <a:ext cx="3886200" cy="2286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r>
              <a:rPr lang="en-US" b="1" dirty="0" smtClean="0">
                <a:solidFill>
                  <a:srgbClr val="FFFF00"/>
                </a:solidFill>
              </a:rPr>
              <a:t>Applications</a:t>
            </a:r>
          </a:p>
          <a:p>
            <a:pPr marL="271463" lvl="1" indent="-271463">
              <a:spcBef>
                <a:spcPct val="20000"/>
              </a:spcBef>
              <a:buBlip>
                <a:blip r:embed="rId3"/>
              </a:buBlip>
            </a:pPr>
            <a:r>
              <a:rPr lang="en-US" sz="2000" dirty="0" smtClean="0">
                <a:solidFill>
                  <a:schemeClr val="tx1"/>
                </a:solidFill>
                <a:latin typeface="Calibri" pitchFamily="34" charset="0"/>
              </a:rPr>
              <a:t>Enterprise search, OLTP, </a:t>
            </a:r>
            <a:r>
              <a:rPr lang="en-US" sz="2000" dirty="0" err="1" smtClean="0">
                <a:solidFill>
                  <a:schemeClr val="tx1"/>
                </a:solidFill>
                <a:latin typeface="Calibri" pitchFamily="34" charset="0"/>
              </a:rPr>
              <a:t>collab</a:t>
            </a:r>
            <a:endParaRPr lang="en-US" sz="2000" dirty="0" smtClean="0">
              <a:solidFill>
                <a:schemeClr val="tx1"/>
              </a:solidFill>
              <a:latin typeface="Calibri" pitchFamily="34" charset="0"/>
            </a:endParaRPr>
          </a:p>
          <a:p>
            <a:pPr marL="271463" lvl="1" indent="-271463">
              <a:spcBef>
                <a:spcPct val="20000"/>
              </a:spcBef>
              <a:buBlip>
                <a:blip r:embed="rId3"/>
              </a:buBlip>
            </a:pPr>
            <a:r>
              <a:rPr lang="en-US" sz="2000" dirty="0" smtClean="0">
                <a:solidFill>
                  <a:schemeClr val="tx1"/>
                </a:solidFill>
                <a:latin typeface="Calibri" pitchFamily="34" charset="0"/>
              </a:rPr>
              <a:t>Animation / CGI rendering</a:t>
            </a:r>
          </a:p>
          <a:p>
            <a:pPr marL="271463" lvl="1" indent="-271463">
              <a:spcBef>
                <a:spcPct val="20000"/>
              </a:spcBef>
              <a:buBlip>
                <a:blip r:embed="rId3"/>
              </a:buBlip>
            </a:pPr>
            <a:r>
              <a:rPr lang="en-US" sz="2000" dirty="0" smtClean="0">
                <a:solidFill>
                  <a:schemeClr val="tx1"/>
                </a:solidFill>
                <a:latin typeface="Calibri" pitchFamily="34" charset="0"/>
              </a:rPr>
              <a:t>Weather forecasting</a:t>
            </a:r>
          </a:p>
          <a:p>
            <a:pPr marL="271463" lvl="1" indent="-271463">
              <a:spcBef>
                <a:spcPct val="20000"/>
              </a:spcBef>
              <a:buBlip>
                <a:blip r:embed="rId3"/>
              </a:buBlip>
            </a:pPr>
            <a:r>
              <a:rPr lang="en-US" sz="2000" dirty="0" smtClean="0">
                <a:solidFill>
                  <a:schemeClr val="tx1"/>
                </a:solidFill>
                <a:latin typeface="Calibri" pitchFamily="34" charset="0"/>
              </a:rPr>
              <a:t>Seismic monitoring</a:t>
            </a:r>
          </a:p>
          <a:p>
            <a:pPr marL="271463" lvl="1" indent="-271463">
              <a:spcBef>
                <a:spcPct val="20000"/>
              </a:spcBef>
              <a:buBlip>
                <a:blip r:embed="rId3"/>
              </a:buBlip>
            </a:pPr>
            <a:r>
              <a:rPr lang="en-US" sz="2000" dirty="0" smtClean="0">
                <a:solidFill>
                  <a:schemeClr val="tx1"/>
                </a:solidFill>
                <a:latin typeface="Calibri" pitchFamily="34" charset="0"/>
              </a:rPr>
              <a:t>Oil exploration</a:t>
            </a:r>
            <a:r>
              <a:rPr lang="en-US" dirty="0" smtClean="0">
                <a:solidFill>
                  <a:schemeClr val="tx1"/>
                </a:solidFill>
                <a:latin typeface="Calibri" pitchFamily="34" charset="0"/>
              </a:rPr>
              <a:t> </a:t>
            </a:r>
          </a:p>
        </p:txBody>
      </p:sp>
      <p:grpSp>
        <p:nvGrpSpPr>
          <p:cNvPr id="2" name="Group 40"/>
          <p:cNvGrpSpPr/>
          <p:nvPr/>
        </p:nvGrpSpPr>
        <p:grpSpPr>
          <a:xfrm>
            <a:off x="685800" y="1440856"/>
            <a:ext cx="8077201" cy="4746116"/>
            <a:chOff x="685800" y="1440856"/>
            <a:chExt cx="8077201" cy="4746116"/>
          </a:xfrm>
        </p:grpSpPr>
        <p:sp>
          <p:nvSpPr>
            <p:cNvPr id="15" name="TextBox 14"/>
            <p:cNvSpPr txBox="1"/>
            <p:nvPr/>
          </p:nvSpPr>
          <p:spPr>
            <a:xfrm>
              <a:off x="2819400" y="1440856"/>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rmAutofit/>
            </a:bodyPr>
            <a:lstStyle/>
            <a:p>
              <a:pPr algn="ctr"/>
              <a:r>
                <a:rPr lang="en-US" sz="1400" dirty="0" err="1" smtClean="0">
                  <a:solidFill>
                    <a:schemeClr val="bg1"/>
                  </a:solidFill>
                </a:rPr>
                <a:t>IFx</a:t>
              </a:r>
              <a:r>
                <a:rPr lang="en-US" sz="1400" dirty="0" smtClean="0">
                  <a:solidFill>
                    <a:schemeClr val="bg1"/>
                  </a:solidFill>
                </a:rPr>
                <a:t> / CCR</a:t>
              </a:r>
              <a:endParaRPr lang="en-US" sz="1400" dirty="0">
                <a:solidFill>
                  <a:schemeClr val="bg1"/>
                </a:solidFill>
              </a:endParaRPr>
            </a:p>
          </p:txBody>
        </p:sp>
        <p:sp>
          <p:nvSpPr>
            <p:cNvPr id="16" name="TextBox 15"/>
            <p:cNvSpPr txBox="1"/>
            <p:nvPr/>
          </p:nvSpPr>
          <p:spPr>
            <a:xfrm>
              <a:off x="3968784" y="2147907"/>
              <a:ext cx="1365216" cy="317967"/>
            </a:xfrm>
            <a:prstGeom prst="rect">
              <a:avLst/>
            </a:prstGeom>
            <a:solidFill>
              <a:schemeClr val="accent3">
                <a:lumMod val="75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spAutoFit/>
            </a:bodyPr>
            <a:lstStyle/>
            <a:p>
              <a:pPr algn="ctr"/>
              <a:r>
                <a:rPr lang="en-US" sz="1400" dirty="0" smtClean="0">
                  <a:solidFill>
                    <a:schemeClr val="bg1"/>
                  </a:solidFill>
                </a:rPr>
                <a:t>Maestro</a:t>
              </a:r>
              <a:endParaRPr lang="en-US" sz="1400" dirty="0">
                <a:solidFill>
                  <a:schemeClr val="bg1"/>
                </a:solidFill>
              </a:endParaRPr>
            </a:p>
          </p:txBody>
        </p:sp>
        <p:sp>
          <p:nvSpPr>
            <p:cNvPr id="17" name="TextBox 16"/>
            <p:cNvSpPr txBox="1"/>
            <p:nvPr/>
          </p:nvSpPr>
          <p:spPr>
            <a:xfrm>
              <a:off x="1980436" y="2393682"/>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rmAutofit/>
            </a:bodyPr>
            <a:lstStyle/>
            <a:p>
              <a:pPr algn="ctr"/>
              <a:r>
                <a:rPr lang="en-US" sz="1400" dirty="0" smtClean="0">
                  <a:solidFill>
                    <a:schemeClr val="bg1"/>
                  </a:solidFill>
                </a:rPr>
                <a:t>TPL / PPL</a:t>
              </a:r>
              <a:endParaRPr lang="en-US" sz="1400" dirty="0">
                <a:solidFill>
                  <a:schemeClr val="bg1"/>
                </a:solidFill>
              </a:endParaRPr>
            </a:p>
          </p:txBody>
        </p:sp>
        <p:sp>
          <p:nvSpPr>
            <p:cNvPr id="18" name="TextBox 17"/>
            <p:cNvSpPr txBox="1"/>
            <p:nvPr/>
          </p:nvSpPr>
          <p:spPr>
            <a:xfrm>
              <a:off x="5867400" y="5742243"/>
              <a:ext cx="1020073" cy="311744"/>
            </a:xfrm>
            <a:prstGeom prst="rect">
              <a:avLst/>
            </a:prstGeom>
            <a:solidFill>
              <a:schemeClr val="accent3">
                <a:lumMod val="75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smtClean="0">
                  <a:solidFill>
                    <a:schemeClr val="bg1"/>
                  </a:solidFill>
                </a:rPr>
                <a:t>D-TPL</a:t>
              </a:r>
              <a:endParaRPr lang="en-US" sz="1400" dirty="0">
                <a:solidFill>
                  <a:schemeClr val="bg1"/>
                </a:solidFill>
              </a:endParaRPr>
            </a:p>
          </p:txBody>
        </p:sp>
        <p:sp>
          <p:nvSpPr>
            <p:cNvPr id="19" name="TextBox 18"/>
            <p:cNvSpPr txBox="1"/>
            <p:nvPr/>
          </p:nvSpPr>
          <p:spPr>
            <a:xfrm>
              <a:off x="6477000" y="5243028"/>
              <a:ext cx="1020073" cy="311744"/>
            </a:xfrm>
            <a:prstGeom prst="rect">
              <a:avLst/>
            </a:prstGeom>
            <a:solidFill>
              <a:schemeClr val="accent3">
                <a:lumMod val="75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smtClean="0">
                  <a:solidFill>
                    <a:schemeClr val="bg1"/>
                  </a:solidFill>
                </a:rPr>
                <a:t>D-PLINQ</a:t>
              </a:r>
              <a:endParaRPr lang="en-US" sz="1400" dirty="0">
                <a:solidFill>
                  <a:schemeClr val="bg1"/>
                </a:solidFill>
              </a:endParaRPr>
            </a:p>
          </p:txBody>
        </p:sp>
        <p:sp>
          <p:nvSpPr>
            <p:cNvPr id="20" name="TextBox 19"/>
            <p:cNvSpPr txBox="1"/>
            <p:nvPr/>
          </p:nvSpPr>
          <p:spPr>
            <a:xfrm>
              <a:off x="7467601" y="5742243"/>
              <a:ext cx="1295400"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Autofit/>
            </a:bodyPr>
            <a:lstStyle/>
            <a:p>
              <a:pPr algn="ctr"/>
              <a:r>
                <a:rPr lang="en-US" sz="1400" dirty="0" smtClean="0">
                  <a:solidFill>
                    <a:schemeClr val="bg1"/>
                  </a:solidFill>
                </a:rPr>
                <a:t>MPI / </a:t>
              </a:r>
              <a:r>
                <a:rPr lang="en-US" sz="1400" dirty="0" err="1" smtClean="0">
                  <a:solidFill>
                    <a:schemeClr val="bg1"/>
                  </a:solidFill>
                </a:rPr>
                <a:t>MPI.Net</a:t>
              </a:r>
              <a:endParaRPr lang="en-US" sz="1400" dirty="0">
                <a:solidFill>
                  <a:schemeClr val="bg1"/>
                </a:solidFill>
              </a:endParaRPr>
            </a:p>
          </p:txBody>
        </p:sp>
        <p:sp>
          <p:nvSpPr>
            <p:cNvPr id="21" name="TextBox 20"/>
            <p:cNvSpPr txBox="1"/>
            <p:nvPr/>
          </p:nvSpPr>
          <p:spPr>
            <a:xfrm>
              <a:off x="6477000" y="1898056"/>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rmAutofit/>
            </a:bodyPr>
            <a:lstStyle/>
            <a:p>
              <a:pPr algn="ctr"/>
              <a:r>
                <a:rPr lang="en-US" sz="1400" dirty="0" smtClean="0">
                  <a:solidFill>
                    <a:schemeClr val="bg1"/>
                  </a:solidFill>
                </a:rPr>
                <a:t>WCF</a:t>
              </a:r>
              <a:endParaRPr lang="en-US" sz="1400" dirty="0">
                <a:solidFill>
                  <a:schemeClr val="bg1"/>
                </a:solidFill>
              </a:endParaRPr>
            </a:p>
          </p:txBody>
        </p:sp>
        <p:sp>
          <p:nvSpPr>
            <p:cNvPr id="22" name="TextBox 21"/>
            <p:cNvSpPr txBox="1"/>
            <p:nvPr/>
          </p:nvSpPr>
          <p:spPr>
            <a:xfrm>
              <a:off x="7391401" y="4743816"/>
              <a:ext cx="1219200"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Autofit/>
            </a:bodyPr>
            <a:lstStyle/>
            <a:p>
              <a:pPr algn="ctr"/>
              <a:r>
                <a:rPr lang="en-US" sz="1400" dirty="0" smtClean="0">
                  <a:solidFill>
                    <a:schemeClr val="bg1"/>
                  </a:solidFill>
                </a:rPr>
                <a:t>Cluster SOA</a:t>
              </a:r>
              <a:endParaRPr lang="en-US" sz="1400" dirty="0">
                <a:solidFill>
                  <a:schemeClr val="bg1"/>
                </a:solidFill>
              </a:endParaRPr>
            </a:p>
          </p:txBody>
        </p:sp>
        <p:sp>
          <p:nvSpPr>
            <p:cNvPr id="23" name="TextBox 22"/>
            <p:cNvSpPr txBox="1"/>
            <p:nvPr/>
          </p:nvSpPr>
          <p:spPr>
            <a:xfrm>
              <a:off x="6477000" y="2647118"/>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rmAutofit/>
            </a:bodyPr>
            <a:lstStyle/>
            <a:p>
              <a:pPr algn="ctr"/>
              <a:r>
                <a:rPr lang="en-US" sz="1400" dirty="0" smtClean="0">
                  <a:solidFill>
                    <a:schemeClr val="bg1"/>
                  </a:solidFill>
                </a:rPr>
                <a:t>WF</a:t>
              </a:r>
              <a:endParaRPr lang="en-US" sz="1400" dirty="0">
                <a:solidFill>
                  <a:schemeClr val="bg1"/>
                </a:solidFill>
              </a:endParaRPr>
            </a:p>
          </p:txBody>
        </p:sp>
        <p:sp>
          <p:nvSpPr>
            <p:cNvPr id="25" name="TextBox 24"/>
            <p:cNvSpPr txBox="1"/>
            <p:nvPr/>
          </p:nvSpPr>
          <p:spPr>
            <a:xfrm>
              <a:off x="1980436" y="4876800"/>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smtClean="0">
                  <a:solidFill>
                    <a:schemeClr val="bg1"/>
                  </a:solidFill>
                </a:rPr>
                <a:t>PLINQ</a:t>
              </a:r>
              <a:endParaRPr lang="en-US" sz="1400" dirty="0">
                <a:solidFill>
                  <a:schemeClr val="bg1"/>
                </a:solidFill>
              </a:endParaRPr>
            </a:p>
          </p:txBody>
        </p:sp>
        <p:sp>
          <p:nvSpPr>
            <p:cNvPr id="26" name="TextBox 25"/>
            <p:cNvSpPr txBox="1"/>
            <p:nvPr/>
          </p:nvSpPr>
          <p:spPr>
            <a:xfrm>
              <a:off x="1980435" y="5376015"/>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smtClean="0">
                  <a:solidFill>
                    <a:schemeClr val="bg1"/>
                  </a:solidFill>
                </a:rPr>
                <a:t>TPL / PPL</a:t>
              </a:r>
              <a:endParaRPr lang="en-US" sz="1400" dirty="0">
                <a:solidFill>
                  <a:schemeClr val="bg1"/>
                </a:solidFill>
              </a:endParaRPr>
            </a:p>
          </p:txBody>
        </p:sp>
        <p:sp>
          <p:nvSpPr>
            <p:cNvPr id="27" name="TextBox 26"/>
            <p:cNvSpPr txBox="1"/>
            <p:nvPr/>
          </p:nvSpPr>
          <p:spPr>
            <a:xfrm>
              <a:off x="1980436" y="5875228"/>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smtClean="0">
                  <a:solidFill>
                    <a:schemeClr val="bg1"/>
                  </a:solidFill>
                </a:rPr>
                <a:t>CDS</a:t>
              </a:r>
              <a:endParaRPr lang="en-US" sz="1400" dirty="0">
                <a:solidFill>
                  <a:schemeClr val="bg1"/>
                </a:solidFill>
              </a:endParaRPr>
            </a:p>
          </p:txBody>
        </p:sp>
        <p:sp>
          <p:nvSpPr>
            <p:cNvPr id="28" name="TextBox 27"/>
            <p:cNvSpPr txBox="1"/>
            <p:nvPr/>
          </p:nvSpPr>
          <p:spPr>
            <a:xfrm>
              <a:off x="685800" y="5410200"/>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none" rtlCol="0" anchor="ctr">
              <a:normAutofit/>
            </a:bodyPr>
            <a:lstStyle/>
            <a:p>
              <a:pPr algn="ctr"/>
              <a:r>
                <a:rPr lang="en-US" sz="1400" dirty="0" err="1" smtClean="0">
                  <a:solidFill>
                    <a:schemeClr val="bg1"/>
                  </a:solidFill>
                </a:rPr>
                <a:t>OpenMP</a:t>
              </a:r>
              <a:endParaRPr lang="en-US" sz="1400" dirty="0">
                <a:solidFill>
                  <a:schemeClr val="bg1"/>
                </a:solidFill>
              </a:endParaRPr>
            </a:p>
          </p:txBody>
        </p:sp>
        <p:sp>
          <p:nvSpPr>
            <p:cNvPr id="37" name="TextBox 36"/>
            <p:cNvSpPr txBox="1"/>
            <p:nvPr/>
          </p:nvSpPr>
          <p:spPr>
            <a:xfrm>
              <a:off x="2789927" y="1981200"/>
              <a:ext cx="1020073" cy="311744"/>
            </a:xfrm>
            <a:prstGeom prst="rect">
              <a:avLst/>
            </a:prstGeom>
            <a:solidFill>
              <a:schemeClr val="accent3">
                <a:lumMod val="60000"/>
                <a:lumOff val="40000"/>
              </a:schemeClr>
            </a:solidFill>
            <a:effectLst>
              <a:outerShdw blurRad="50800" dist="38100" dir="5400000" algn="t" rotWithShape="0">
                <a:prstClr val="black">
                  <a:alpha val="40000"/>
                </a:prstClr>
              </a:outerShdw>
              <a:softEdge rad="317500"/>
            </a:effectLst>
            <a:scene3d>
              <a:camera prst="orthographicFront"/>
              <a:lightRig rig="threePt" dir="t"/>
            </a:scene3d>
            <a:sp3d>
              <a:bevelT/>
            </a:sp3d>
          </p:spPr>
          <p:txBody>
            <a:bodyPr wrap="square" rtlCol="0" anchor="ctr">
              <a:normAutofit/>
            </a:bodyPr>
            <a:lstStyle/>
            <a:p>
              <a:pPr algn="ctr"/>
              <a:r>
                <a:rPr lang="en-US" sz="1400" dirty="0" smtClean="0">
                  <a:solidFill>
                    <a:schemeClr val="bg1"/>
                  </a:solidFill>
                </a:rPr>
                <a:t>Agents</a:t>
              </a:r>
            </a:p>
          </p:txBody>
        </p:sp>
      </p:grpSp>
      <p:sp>
        <p:nvSpPr>
          <p:cNvPr id="29" name="Title 28"/>
          <p:cNvSpPr>
            <a:spLocks noGrp="1"/>
          </p:cNvSpPr>
          <p:nvPr>
            <p:ph type="title"/>
          </p:nvPr>
        </p:nvSpPr>
        <p:spPr/>
        <p:txBody>
          <a:bodyPr/>
          <a:lstStyle/>
          <a:p>
            <a:r>
              <a:rPr lang="en-US" smtClean="0"/>
              <a:t>Parallel Technologies from Microsoft</a:t>
            </a:r>
            <a:endParaRPr lang="en-US" dirty="0"/>
          </a:p>
        </p:txBody>
      </p:sp>
    </p:spTree>
  </p:cSld>
  <p:clrMapOvr>
    <a:masterClrMapping/>
  </p:clrMapOvr>
  <p:transition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 CHECKPOINT</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r>
              <a:rPr lang="en-US" dirty="0" smtClean="0"/>
              <a:t>1. Set the scene</a:t>
            </a:r>
          </a:p>
          <a:p>
            <a:pPr marL="514350" indent="-514350"/>
            <a:r>
              <a:rPr lang="en-US" dirty="0" smtClean="0"/>
              <a:t>2. Task-based Programming</a:t>
            </a:r>
          </a:p>
          <a:p>
            <a:pPr marL="514350" indent="-514350"/>
            <a:r>
              <a:rPr lang="en-US" dirty="0" smtClean="0"/>
              <a:t>3. Debugger</a:t>
            </a:r>
          </a:p>
          <a:p>
            <a:pPr marL="514350" indent="-514350"/>
            <a:r>
              <a:rPr lang="en-US" dirty="0" smtClean="0"/>
              <a:t>4. Profiler</a:t>
            </a:r>
          </a:p>
          <a:p>
            <a:pPr marL="514350" indent="-514350"/>
            <a:r>
              <a:rPr lang="en-US" dirty="0" smtClean="0"/>
              <a:t>5. Structured Parallelism</a:t>
            </a:r>
          </a:p>
          <a:p>
            <a:pPr marL="514350" indent="-514350"/>
            <a:r>
              <a:rPr lang="en-US" dirty="0" smtClean="0"/>
              <a:t>6. PLINQ</a:t>
            </a:r>
          </a:p>
        </p:txBody>
      </p:sp>
      <p:grpSp>
        <p:nvGrpSpPr>
          <p:cNvPr id="2" name="Group 194"/>
          <p:cNvGrpSpPr>
            <a:grpSpLocks/>
          </p:cNvGrpSpPr>
          <p:nvPr/>
        </p:nvGrpSpPr>
        <p:grpSpPr bwMode="auto">
          <a:xfrm>
            <a:off x="3810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3" name="Group 194"/>
          <p:cNvGrpSpPr>
            <a:grpSpLocks/>
          </p:cNvGrpSpPr>
          <p:nvPr/>
        </p:nvGrpSpPr>
        <p:grpSpPr bwMode="auto">
          <a:xfrm>
            <a:off x="381000" y="3972445"/>
            <a:ext cx="533400" cy="572029"/>
            <a:chOff x="1844" y="1821"/>
            <a:chExt cx="545" cy="463"/>
          </a:xfrm>
        </p:grpSpPr>
        <p:sp>
          <p:nvSpPr>
            <p:cNvPr id="10"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1"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6" name="Group 194"/>
          <p:cNvGrpSpPr>
            <a:grpSpLocks/>
          </p:cNvGrpSpPr>
          <p:nvPr/>
        </p:nvGrpSpPr>
        <p:grpSpPr bwMode="auto">
          <a:xfrm>
            <a:off x="381000" y="1866371"/>
            <a:ext cx="533400" cy="572029"/>
            <a:chOff x="1844" y="1821"/>
            <a:chExt cx="545" cy="463"/>
          </a:xfrm>
        </p:grpSpPr>
        <p:sp>
          <p:nvSpPr>
            <p:cNvPr id="1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9" name="Group 194"/>
          <p:cNvGrpSpPr>
            <a:grpSpLocks/>
          </p:cNvGrpSpPr>
          <p:nvPr/>
        </p:nvGrpSpPr>
        <p:grpSpPr bwMode="auto">
          <a:xfrm>
            <a:off x="356952" y="2399771"/>
            <a:ext cx="533400" cy="572029"/>
            <a:chOff x="1844" y="1821"/>
            <a:chExt cx="545" cy="463"/>
          </a:xfrm>
        </p:grpSpPr>
        <p:sp>
          <p:nvSpPr>
            <p:cNvPr id="16"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7"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grpSp>
        <p:nvGrpSpPr>
          <p:cNvPr id="12" name="Group 194"/>
          <p:cNvGrpSpPr>
            <a:grpSpLocks/>
          </p:cNvGrpSpPr>
          <p:nvPr/>
        </p:nvGrpSpPr>
        <p:grpSpPr bwMode="auto">
          <a:xfrm>
            <a:off x="381000" y="2956031"/>
            <a:ext cx="533400" cy="572029"/>
            <a:chOff x="1844" y="1821"/>
            <a:chExt cx="545" cy="463"/>
          </a:xfrm>
        </p:grpSpPr>
        <p:sp>
          <p:nvSpPr>
            <p:cNvPr id="19"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0"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pic>
        <p:nvPicPr>
          <p:cNvPr id="21" name="Picture 20"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grpSp>
        <p:nvGrpSpPr>
          <p:cNvPr id="22" name="Group 194"/>
          <p:cNvGrpSpPr>
            <a:grpSpLocks/>
          </p:cNvGrpSpPr>
          <p:nvPr/>
        </p:nvGrpSpPr>
        <p:grpSpPr bwMode="auto">
          <a:xfrm>
            <a:off x="382930" y="3444097"/>
            <a:ext cx="533400" cy="572029"/>
            <a:chOff x="1844" y="1821"/>
            <a:chExt cx="545" cy="463"/>
          </a:xfrm>
        </p:grpSpPr>
        <p:sp>
          <p:nvSpPr>
            <p:cNvPr id="23"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24"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a:off x="3886200" y="1600200"/>
            <a:ext cx="5257800" cy="1600200"/>
          </a:xfrm>
          <a:prstGeom prst="cloudCallout">
            <a:avLst>
              <a:gd name="adj1" fmla="val -66457"/>
              <a:gd name="adj2" fmla="val -66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387054" y="228600"/>
            <a:ext cx="8756946" cy="664797"/>
          </a:xfrm>
        </p:spPr>
        <p:txBody>
          <a:bodyPr/>
          <a:lstStyle/>
          <a:p>
            <a:r>
              <a:rPr lang="en-US" dirty="0" smtClean="0"/>
              <a:t>Coordination Data Structures </a:t>
            </a:r>
            <a:r>
              <a:rPr lang="en-US" sz="4000" dirty="0" smtClean="0"/>
              <a:t>(1 of 3)</a:t>
            </a:r>
            <a:endParaRPr lang="en-US" dirty="0"/>
          </a:p>
        </p:txBody>
      </p:sp>
      <p:sp>
        <p:nvSpPr>
          <p:cNvPr id="7" name="Text Placeholder 6"/>
          <p:cNvSpPr>
            <a:spLocks noGrp="1"/>
          </p:cNvSpPr>
          <p:nvPr>
            <p:ph type="body" idx="1"/>
          </p:nvPr>
        </p:nvSpPr>
        <p:spPr>
          <a:xfrm>
            <a:off x="457200" y="1731677"/>
            <a:ext cx="4040188" cy="443198"/>
          </a:xfrm>
        </p:spPr>
        <p:txBody>
          <a:bodyPr/>
          <a:lstStyle/>
          <a:p>
            <a:r>
              <a:rPr lang="en-US" sz="3200" b="0" dirty="0" smtClean="0"/>
              <a:t>Concurrent Collections</a:t>
            </a:r>
            <a:endParaRPr lang="en-US" sz="3200" b="0" dirty="0"/>
          </a:p>
        </p:txBody>
      </p:sp>
      <p:sp>
        <p:nvSpPr>
          <p:cNvPr id="16" name="Oval 15"/>
          <p:cNvSpPr/>
          <p:nvPr/>
        </p:nvSpPr>
        <p:spPr>
          <a:xfrm>
            <a:off x="4953000" y="1828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7" name="Oval 16"/>
          <p:cNvSpPr/>
          <p:nvPr/>
        </p:nvSpPr>
        <p:spPr>
          <a:xfrm>
            <a:off x="4572000" y="2057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8" name="Oval 17"/>
          <p:cNvSpPr/>
          <p:nvPr/>
        </p:nvSpPr>
        <p:spPr>
          <a:xfrm>
            <a:off x="49530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9" name="Oval 18"/>
          <p:cNvSpPr/>
          <p:nvPr/>
        </p:nvSpPr>
        <p:spPr>
          <a:xfrm>
            <a:off x="7620000" y="1828800"/>
            <a:ext cx="685800" cy="609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20" name="Oval 19"/>
          <p:cNvSpPr/>
          <p:nvPr/>
        </p:nvSpPr>
        <p:spPr>
          <a:xfrm>
            <a:off x="7924800" y="2057400"/>
            <a:ext cx="685800" cy="609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21" name="Oval 20"/>
          <p:cNvSpPr/>
          <p:nvPr/>
        </p:nvSpPr>
        <p:spPr>
          <a:xfrm>
            <a:off x="7620000" y="2362200"/>
            <a:ext cx="685800" cy="609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23" name="Rectangle 22"/>
          <p:cNvSpPr/>
          <p:nvPr/>
        </p:nvSpPr>
        <p:spPr>
          <a:xfrm>
            <a:off x="5867400" y="2209800"/>
            <a:ext cx="381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Rectangle 23"/>
          <p:cNvSpPr/>
          <p:nvPr/>
        </p:nvSpPr>
        <p:spPr>
          <a:xfrm>
            <a:off x="6248400" y="2209800"/>
            <a:ext cx="381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p:cNvSpPr/>
          <p:nvPr/>
        </p:nvSpPr>
        <p:spPr>
          <a:xfrm>
            <a:off x="6629400" y="2209800"/>
            <a:ext cx="381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p:cNvSpPr/>
          <p:nvPr/>
        </p:nvSpPr>
        <p:spPr>
          <a:xfrm>
            <a:off x="7010400" y="2209800"/>
            <a:ext cx="381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p:cNvSpPr txBox="1"/>
          <p:nvPr/>
        </p:nvSpPr>
        <p:spPr>
          <a:xfrm>
            <a:off x="4419600" y="1371600"/>
            <a:ext cx="1245854" cy="369332"/>
          </a:xfrm>
          <a:prstGeom prst="rect">
            <a:avLst/>
          </a:prstGeom>
          <a:noFill/>
        </p:spPr>
        <p:txBody>
          <a:bodyPr wrap="none" rtlCol="0">
            <a:spAutoFit/>
          </a:bodyPr>
          <a:lstStyle/>
          <a:p>
            <a:r>
              <a:rPr lang="en-US" b="1" dirty="0" smtClean="0">
                <a:solidFill>
                  <a:srgbClr val="C00000"/>
                </a:solidFill>
              </a:rPr>
              <a:t>Block if full</a:t>
            </a:r>
            <a:endParaRPr lang="en-US" b="1" dirty="0">
              <a:solidFill>
                <a:srgbClr val="C00000"/>
              </a:solidFill>
            </a:endParaRPr>
          </a:p>
        </p:txBody>
      </p:sp>
      <p:sp>
        <p:nvSpPr>
          <p:cNvPr id="31" name="TextBox 30"/>
          <p:cNvSpPr txBox="1"/>
          <p:nvPr/>
        </p:nvSpPr>
        <p:spPr>
          <a:xfrm>
            <a:off x="7391400" y="2971800"/>
            <a:ext cx="1551130" cy="369332"/>
          </a:xfrm>
          <a:prstGeom prst="rect">
            <a:avLst/>
          </a:prstGeom>
          <a:noFill/>
        </p:spPr>
        <p:txBody>
          <a:bodyPr wrap="none" rtlCol="0">
            <a:spAutoFit/>
          </a:bodyPr>
          <a:lstStyle/>
          <a:p>
            <a:r>
              <a:rPr lang="en-US" b="1" dirty="0" smtClean="0">
                <a:solidFill>
                  <a:srgbClr val="C00000"/>
                </a:solidFill>
              </a:rPr>
              <a:t>Block if empty</a:t>
            </a:r>
            <a:endParaRPr lang="en-US" b="1" dirty="0">
              <a:solidFill>
                <a:srgbClr val="C00000"/>
              </a:solidFill>
            </a:endParaRPr>
          </a:p>
        </p:txBody>
      </p:sp>
      <p:sp>
        <p:nvSpPr>
          <p:cNvPr id="53" name="Cloud Callout 52"/>
          <p:cNvSpPr/>
          <p:nvPr/>
        </p:nvSpPr>
        <p:spPr>
          <a:xfrm>
            <a:off x="3886200" y="3657600"/>
            <a:ext cx="5257800" cy="1600200"/>
          </a:xfrm>
          <a:prstGeom prst="cloudCallout">
            <a:avLst>
              <a:gd name="adj1" fmla="val -73459"/>
              <a:gd name="adj2" fmla="val -10308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7162800" y="44720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ectangle 32"/>
          <p:cNvSpPr/>
          <p:nvPr/>
        </p:nvSpPr>
        <p:spPr>
          <a:xfrm>
            <a:off x="7162800" y="46244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p:cNvSpPr/>
          <p:nvPr/>
        </p:nvSpPr>
        <p:spPr>
          <a:xfrm>
            <a:off x="7162800" y="47768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p:cNvSpPr/>
          <p:nvPr/>
        </p:nvSpPr>
        <p:spPr>
          <a:xfrm>
            <a:off x="5943600" y="44720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35"/>
          <p:cNvSpPr/>
          <p:nvPr/>
        </p:nvSpPr>
        <p:spPr>
          <a:xfrm>
            <a:off x="5257800" y="44720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ectangle 36"/>
          <p:cNvSpPr/>
          <p:nvPr/>
        </p:nvSpPr>
        <p:spPr>
          <a:xfrm>
            <a:off x="5257800" y="4624450"/>
            <a:ext cx="3810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Curved Right Arrow 39"/>
          <p:cNvSpPr/>
          <p:nvPr/>
        </p:nvSpPr>
        <p:spPr>
          <a:xfrm>
            <a:off x="5257800" y="3938650"/>
            <a:ext cx="304800" cy="30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Right Arrow 40"/>
          <p:cNvSpPr/>
          <p:nvPr/>
        </p:nvSpPr>
        <p:spPr>
          <a:xfrm>
            <a:off x="7162800" y="3938650"/>
            <a:ext cx="304800" cy="30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Right Arrow 41"/>
          <p:cNvSpPr/>
          <p:nvPr/>
        </p:nvSpPr>
        <p:spPr>
          <a:xfrm>
            <a:off x="5943600" y="3938650"/>
            <a:ext cx="304800" cy="30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urved Right Arrow 42"/>
          <p:cNvSpPr/>
          <p:nvPr/>
        </p:nvSpPr>
        <p:spPr>
          <a:xfrm>
            <a:off x="6553200" y="3938650"/>
            <a:ext cx="304800" cy="30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rot="5400000">
            <a:off x="5258197" y="4395453"/>
            <a:ext cx="152400"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rot="16200000" flipV="1">
            <a:off x="5486003" y="4395453"/>
            <a:ext cx="152400"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9" name="Curved Connector 48"/>
          <p:cNvCxnSpPr>
            <a:stCxn id="34" idx="1"/>
          </p:cNvCxnSpPr>
          <p:nvPr/>
        </p:nvCxnSpPr>
        <p:spPr>
          <a:xfrm rot="10800000">
            <a:off x="6781800" y="4395850"/>
            <a:ext cx="381000" cy="457200"/>
          </a:xfrm>
          <a:prstGeom prst="curved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5" name="Content Placeholder 4"/>
          <p:cNvSpPr>
            <a:spLocks noGrp="1"/>
          </p:cNvSpPr>
          <p:nvPr>
            <p:ph sz="half" idx="2"/>
          </p:nvPr>
        </p:nvSpPr>
        <p:spPr>
          <a:xfrm>
            <a:off x="457200" y="2174875"/>
            <a:ext cx="4040188" cy="3082925"/>
          </a:xfrm>
        </p:spPr>
        <p:txBody>
          <a:bodyPr>
            <a:normAutofit/>
          </a:bodyPr>
          <a:lstStyle/>
          <a:p>
            <a:r>
              <a:rPr lang="en-US" sz="1800" b="1" i="1" dirty="0" err="1" smtClean="0">
                <a:solidFill>
                  <a:schemeClr val="tx2">
                    <a:lumMod val="60000"/>
                    <a:lumOff val="40000"/>
                  </a:schemeClr>
                </a:solidFill>
              </a:rPr>
              <a:t>BlockingCollection</a:t>
            </a:r>
            <a:r>
              <a:rPr lang="en-US" sz="1800" b="1" i="1" dirty="0" smtClean="0">
                <a:solidFill>
                  <a:schemeClr val="tx2">
                    <a:lumMod val="60000"/>
                    <a:lumOff val="40000"/>
                  </a:schemeClr>
                </a:solidFill>
              </a:rPr>
              <a:t>&lt;T&gt;</a:t>
            </a:r>
          </a:p>
          <a:p>
            <a:r>
              <a:rPr lang="en-US" sz="1800" b="1" i="1" dirty="0" err="1" smtClean="0">
                <a:solidFill>
                  <a:schemeClr val="accent4">
                    <a:lumMod val="75000"/>
                  </a:schemeClr>
                </a:solidFill>
              </a:rPr>
              <a:t>ConcurrentBag</a:t>
            </a:r>
            <a:r>
              <a:rPr lang="en-US" sz="1800" b="1" i="1" dirty="0" smtClean="0">
                <a:solidFill>
                  <a:schemeClr val="accent4">
                    <a:lumMod val="75000"/>
                  </a:schemeClr>
                </a:solidFill>
              </a:rPr>
              <a:t>&lt;T&gt;</a:t>
            </a:r>
          </a:p>
          <a:p>
            <a:r>
              <a:rPr lang="en-US" sz="1800" dirty="0" err="1" smtClean="0"/>
              <a:t>ConcurrentDictionary</a:t>
            </a:r>
            <a:r>
              <a:rPr lang="en-US" sz="1800" dirty="0" smtClean="0"/>
              <a:t>&lt;</a:t>
            </a:r>
            <a:r>
              <a:rPr lang="en-US" sz="1800" dirty="0" err="1" smtClean="0"/>
              <a:t>TKey,TValue</a:t>
            </a:r>
            <a:r>
              <a:rPr lang="en-US" sz="1800" dirty="0" smtClean="0"/>
              <a:t>&gt;</a:t>
            </a:r>
          </a:p>
          <a:p>
            <a:r>
              <a:rPr lang="en-US" sz="1800" dirty="0" err="1" smtClean="0"/>
              <a:t>ConcurrentLinkedList</a:t>
            </a:r>
            <a:r>
              <a:rPr lang="en-US" sz="1800" dirty="0" smtClean="0"/>
              <a:t>&lt;T&gt;</a:t>
            </a:r>
          </a:p>
          <a:p>
            <a:r>
              <a:rPr lang="en-US" sz="1800" dirty="0" err="1" smtClean="0"/>
              <a:t>ConcurrentQueue</a:t>
            </a:r>
            <a:r>
              <a:rPr lang="en-US" sz="1800" dirty="0" smtClean="0"/>
              <a:t>&lt;T&gt;</a:t>
            </a:r>
          </a:p>
          <a:p>
            <a:r>
              <a:rPr lang="en-US" sz="1800" dirty="0" err="1" smtClean="0"/>
              <a:t>ConcurrentStack</a:t>
            </a:r>
            <a:r>
              <a:rPr lang="en-US" sz="1800" dirty="0" smtClean="0"/>
              <a:t>&lt;T&gt;</a:t>
            </a:r>
          </a:p>
          <a:p>
            <a:r>
              <a:rPr lang="en-US" sz="1800" dirty="0" err="1" smtClean="0"/>
              <a:t>IProducerConsumerCollection</a:t>
            </a:r>
            <a:r>
              <a:rPr lang="en-US" sz="1800" dirty="0" smtClean="0"/>
              <a:t>&lt;T&gt;</a:t>
            </a:r>
          </a:p>
          <a:p>
            <a:r>
              <a:rPr lang="en-US" sz="1800" b="1" i="1" dirty="0" err="1" smtClean="0">
                <a:solidFill>
                  <a:schemeClr val="accent3">
                    <a:lumMod val="75000"/>
                  </a:schemeClr>
                </a:solidFill>
              </a:rPr>
              <a:t>Partitioner</a:t>
            </a:r>
            <a:r>
              <a:rPr lang="en-US" sz="1800" b="1" i="1" dirty="0" smtClean="0">
                <a:solidFill>
                  <a:schemeClr val="accent3">
                    <a:lumMod val="75000"/>
                  </a:schemeClr>
                </a:solidFill>
              </a:rPr>
              <a:t>, </a:t>
            </a:r>
            <a:r>
              <a:rPr lang="en-US" sz="1800" b="1" i="1" dirty="0" err="1" smtClean="0">
                <a:solidFill>
                  <a:schemeClr val="accent3">
                    <a:lumMod val="75000"/>
                  </a:schemeClr>
                </a:solidFill>
              </a:rPr>
              <a:t>Partitioner</a:t>
            </a:r>
            <a:r>
              <a:rPr lang="en-US" sz="1800" b="1" i="1" dirty="0" smtClean="0">
                <a:solidFill>
                  <a:schemeClr val="accent3">
                    <a:lumMod val="75000"/>
                  </a:schemeClr>
                </a:solidFill>
              </a:rPr>
              <a:t>&lt;T&gt;, </a:t>
            </a:r>
            <a:r>
              <a:rPr lang="en-US" sz="1800" b="1" i="1" dirty="0" err="1" smtClean="0">
                <a:solidFill>
                  <a:schemeClr val="accent3">
                    <a:lumMod val="75000"/>
                  </a:schemeClr>
                </a:solidFill>
              </a:rPr>
              <a:t>OrderablePartitioner</a:t>
            </a:r>
            <a:r>
              <a:rPr lang="en-US" sz="1800" b="1" i="1" dirty="0" smtClean="0">
                <a:solidFill>
                  <a:schemeClr val="accent3">
                    <a:lumMod val="75000"/>
                  </a:schemeClr>
                </a:solidFill>
              </a:rPr>
              <a:t>&lt;T&gt;</a:t>
            </a:r>
          </a:p>
        </p:txBody>
      </p:sp>
      <p:sp>
        <p:nvSpPr>
          <p:cNvPr id="69" name="Cloud Callout 68"/>
          <p:cNvSpPr/>
          <p:nvPr/>
        </p:nvSpPr>
        <p:spPr>
          <a:xfrm>
            <a:off x="838200" y="5486400"/>
            <a:ext cx="5257800" cy="1066800"/>
          </a:xfrm>
          <a:prstGeom prst="cloudCallout">
            <a:avLst>
              <a:gd name="adj1" fmla="val -22640"/>
              <a:gd name="adj2" fmla="val -819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69"/>
          <p:cNvGrpSpPr/>
          <p:nvPr/>
        </p:nvGrpSpPr>
        <p:grpSpPr>
          <a:xfrm>
            <a:off x="1828800" y="5867400"/>
            <a:ext cx="2895600" cy="304800"/>
            <a:chOff x="1524000" y="6019800"/>
            <a:chExt cx="1828800" cy="228600"/>
          </a:xfrm>
        </p:grpSpPr>
        <p:sp>
          <p:nvSpPr>
            <p:cNvPr id="57" name="Rectangle 56"/>
            <p:cNvSpPr/>
            <p:nvPr/>
          </p:nvSpPr>
          <p:spPr>
            <a:xfrm>
              <a:off x="1524000" y="6019800"/>
              <a:ext cx="1524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ectangle 57"/>
            <p:cNvSpPr/>
            <p:nvPr/>
          </p:nvSpPr>
          <p:spPr>
            <a:xfrm>
              <a:off x="1676400" y="6019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828800" y="6019800"/>
              <a:ext cx="152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p:cNvSpPr/>
            <p:nvPr/>
          </p:nvSpPr>
          <p:spPr>
            <a:xfrm>
              <a:off x="1981200" y="6019800"/>
              <a:ext cx="1524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Rectangle 60"/>
            <p:cNvSpPr/>
            <p:nvPr/>
          </p:nvSpPr>
          <p:spPr>
            <a:xfrm>
              <a:off x="2133600" y="6019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86000" y="6019800"/>
              <a:ext cx="152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p:nvSpPr>
          <p:spPr>
            <a:xfrm>
              <a:off x="2438400" y="6019800"/>
              <a:ext cx="1524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Rectangle 63"/>
            <p:cNvSpPr/>
            <p:nvPr/>
          </p:nvSpPr>
          <p:spPr>
            <a:xfrm>
              <a:off x="2590800" y="6019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743200" y="6019800"/>
              <a:ext cx="152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2895600" y="6019800"/>
              <a:ext cx="1524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Rectangle 66"/>
            <p:cNvSpPr/>
            <p:nvPr/>
          </p:nvSpPr>
          <p:spPr>
            <a:xfrm>
              <a:off x="3048000" y="6019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200400" y="6019800"/>
              <a:ext cx="152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72" name="Straight Arrow Connector 71"/>
          <p:cNvCxnSpPr/>
          <p:nvPr/>
        </p:nvCxnSpPr>
        <p:spPr>
          <a:xfrm>
            <a:off x="5715000" y="2362200"/>
            <a:ext cx="19050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0" y="1897299"/>
            <a:ext cx="4041775" cy="2244725"/>
          </a:xfrm>
        </p:spPr>
        <p:txBody>
          <a:bodyPr>
            <a:normAutofit/>
          </a:bodyPr>
          <a:lstStyle/>
          <a:p>
            <a:r>
              <a:rPr lang="en-US" sz="1800" b="1" i="1" dirty="0" smtClean="0">
                <a:solidFill>
                  <a:schemeClr val="tx2">
                    <a:lumMod val="60000"/>
                    <a:lumOff val="40000"/>
                  </a:schemeClr>
                </a:solidFill>
              </a:rPr>
              <a:t>Barrier</a:t>
            </a:r>
          </a:p>
          <a:p>
            <a:r>
              <a:rPr lang="en-US" sz="1800" b="1" i="1" dirty="0" err="1" smtClean="0">
                <a:solidFill>
                  <a:schemeClr val="accent4">
                    <a:lumMod val="75000"/>
                  </a:schemeClr>
                </a:solidFill>
              </a:rPr>
              <a:t>CountdownEvent</a:t>
            </a:r>
            <a:endParaRPr lang="en-US" sz="1800" b="1" i="1" dirty="0" smtClean="0">
              <a:solidFill>
                <a:schemeClr val="accent4">
                  <a:lumMod val="75000"/>
                </a:schemeClr>
              </a:solidFill>
            </a:endParaRPr>
          </a:p>
          <a:p>
            <a:r>
              <a:rPr lang="en-US" sz="1800" dirty="0" err="1" smtClean="0"/>
              <a:t>ManualResetEventSlim</a:t>
            </a:r>
            <a:endParaRPr lang="en-US" sz="1800" dirty="0" smtClean="0"/>
          </a:p>
          <a:p>
            <a:r>
              <a:rPr lang="en-US" sz="1800" dirty="0" err="1" smtClean="0"/>
              <a:t>SemaphoreSlim</a:t>
            </a:r>
            <a:endParaRPr lang="en-US" sz="1800" dirty="0" smtClean="0"/>
          </a:p>
          <a:p>
            <a:r>
              <a:rPr lang="en-US" sz="1800" dirty="0" err="1" smtClean="0"/>
              <a:t>SpinLock</a:t>
            </a:r>
            <a:endParaRPr lang="en-US" sz="1800" dirty="0" smtClean="0"/>
          </a:p>
          <a:p>
            <a:r>
              <a:rPr lang="en-US" sz="1800" dirty="0" err="1" smtClean="0"/>
              <a:t>SpinWait</a:t>
            </a:r>
            <a:endParaRPr lang="en-US" sz="1800" dirty="0" smtClean="0"/>
          </a:p>
        </p:txBody>
      </p:sp>
      <p:sp>
        <p:nvSpPr>
          <p:cNvPr id="52" name="Cloud Callout 51"/>
          <p:cNvSpPr/>
          <p:nvPr/>
        </p:nvSpPr>
        <p:spPr>
          <a:xfrm>
            <a:off x="2438400" y="4191000"/>
            <a:ext cx="5562600" cy="2438400"/>
          </a:xfrm>
          <a:prstGeom prst="cloudCallout">
            <a:avLst>
              <a:gd name="adj1" fmla="val -48236"/>
              <a:gd name="adj2" fmla="val -1215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Cloud Callout 32"/>
          <p:cNvSpPr/>
          <p:nvPr/>
        </p:nvSpPr>
        <p:spPr>
          <a:xfrm>
            <a:off x="3455126" y="1543597"/>
            <a:ext cx="5562600" cy="2667000"/>
          </a:xfrm>
          <a:prstGeom prst="cloudCallout">
            <a:avLst>
              <a:gd name="adj1" fmla="val -72886"/>
              <a:gd name="adj2" fmla="val -330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Coordination Data Structures </a:t>
            </a:r>
            <a:r>
              <a:rPr lang="en-US" sz="4000" dirty="0" smtClean="0"/>
              <a:t>(2 of 3)</a:t>
            </a:r>
            <a:endParaRPr lang="en-US" dirty="0"/>
          </a:p>
        </p:txBody>
      </p:sp>
      <p:sp>
        <p:nvSpPr>
          <p:cNvPr id="8" name="Text Placeholder 7"/>
          <p:cNvSpPr>
            <a:spLocks noGrp="1"/>
          </p:cNvSpPr>
          <p:nvPr>
            <p:ph type="body" sz="quarter" idx="3"/>
          </p:nvPr>
        </p:nvSpPr>
        <p:spPr>
          <a:xfrm>
            <a:off x="457200" y="1288479"/>
            <a:ext cx="4624251" cy="540322"/>
          </a:xfrm>
        </p:spPr>
        <p:txBody>
          <a:bodyPr/>
          <a:lstStyle/>
          <a:p>
            <a:r>
              <a:rPr lang="en-US" sz="3200" b="0" dirty="0" smtClean="0"/>
              <a:t>Synchronization Primitives</a:t>
            </a:r>
            <a:endParaRPr lang="en-US" sz="3200" b="0" dirty="0"/>
          </a:p>
        </p:txBody>
      </p:sp>
      <p:sp>
        <p:nvSpPr>
          <p:cNvPr id="16" name="Curved Right Arrow 15"/>
          <p:cNvSpPr/>
          <p:nvPr/>
        </p:nvSpPr>
        <p:spPr>
          <a:xfrm>
            <a:off x="4876800" y="1752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5410200" y="1752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a:off x="5943600" y="1752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a:off x="6477000" y="1752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0" name="Rounded Rectangle 19"/>
          <p:cNvSpPr/>
          <p:nvPr/>
        </p:nvSpPr>
        <p:spPr>
          <a:xfrm>
            <a:off x="5029200" y="2667000"/>
            <a:ext cx="1676400" cy="228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Barrier</a:t>
            </a:r>
            <a:endParaRPr lang="en-US" sz="1200" dirty="0"/>
          </a:p>
        </p:txBody>
      </p:sp>
      <p:cxnSp>
        <p:nvCxnSpPr>
          <p:cNvPr id="22" name="Straight Arrow Connector 21"/>
          <p:cNvCxnSpPr/>
          <p:nvPr/>
        </p:nvCxnSpPr>
        <p:spPr>
          <a:xfrm rot="16200000" flipH="1">
            <a:off x="4953000" y="23622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rot="5400000">
            <a:off x="5334000" y="2438400"/>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rot="5400000">
            <a:off x="5868194" y="2437606"/>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rot="5400000">
            <a:off x="6324600" y="23622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30" name="Rounded Rectangle 29"/>
          <p:cNvSpPr/>
          <p:nvPr/>
        </p:nvSpPr>
        <p:spPr>
          <a:xfrm>
            <a:off x="7162800" y="2667000"/>
            <a:ext cx="1295400" cy="228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smtClean="0"/>
              <a:t>postPhaseAction</a:t>
            </a:r>
            <a:endParaRPr lang="en-US" sz="1200" dirty="0"/>
          </a:p>
        </p:txBody>
      </p:sp>
      <p:cxnSp>
        <p:nvCxnSpPr>
          <p:cNvPr id="31" name="Straight Arrow Connector 30"/>
          <p:cNvCxnSpPr/>
          <p:nvPr/>
        </p:nvCxnSpPr>
        <p:spPr>
          <a:xfrm>
            <a:off x="6705600" y="2729420"/>
            <a:ext cx="457200" cy="1588"/>
          </a:xfrm>
          <a:prstGeom prst="straightConnector1">
            <a:avLst/>
          </a:prstGeom>
          <a:ln>
            <a:prstDash val="dash"/>
            <a:tailEnd type="arrow"/>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p:nvPr/>
        </p:nvCxnSpPr>
        <p:spPr>
          <a:xfrm rot="16200000" flipH="1">
            <a:off x="6400800" y="29718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rot="5400000">
            <a:off x="5334000" y="3123406"/>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rot="5400000">
            <a:off x="5868194" y="3122612"/>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rot="5400000">
            <a:off x="4953000" y="29718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6705600" y="2845244"/>
            <a:ext cx="457200" cy="1588"/>
          </a:xfrm>
          <a:prstGeom prst="straightConnector1">
            <a:avLst/>
          </a:prstGeom>
          <a:ln>
            <a:prstDash val="dash"/>
            <a:tailEnd type="arrow"/>
          </a:ln>
        </p:spPr>
        <p:style>
          <a:lnRef idx="1">
            <a:schemeClr val="accent4"/>
          </a:lnRef>
          <a:fillRef idx="0">
            <a:schemeClr val="accent4"/>
          </a:fillRef>
          <a:effectRef idx="0">
            <a:schemeClr val="accent4"/>
          </a:effectRef>
          <a:fontRef idx="minor">
            <a:schemeClr val="tx1"/>
          </a:fontRef>
        </p:style>
      </p:cxnSp>
      <p:sp>
        <p:nvSpPr>
          <p:cNvPr id="34" name="Circular Arrow 33"/>
          <p:cNvSpPr/>
          <p:nvPr/>
        </p:nvSpPr>
        <p:spPr>
          <a:xfrm rot="16200000">
            <a:off x="4038600" y="2133599"/>
            <a:ext cx="1371600" cy="1371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a:t>
            </a:r>
            <a:endParaRPr lang="en-US" dirty="0">
              <a:solidFill>
                <a:schemeClr val="tx1"/>
              </a:solidFill>
            </a:endParaRPr>
          </a:p>
        </p:txBody>
      </p:sp>
      <p:sp>
        <p:nvSpPr>
          <p:cNvPr id="35" name="Curved Right Arrow 34"/>
          <p:cNvSpPr/>
          <p:nvPr/>
        </p:nvSpPr>
        <p:spPr>
          <a:xfrm>
            <a:off x="4255008" y="4800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6" name="Curved Right Arrow 35"/>
          <p:cNvSpPr/>
          <p:nvPr/>
        </p:nvSpPr>
        <p:spPr>
          <a:xfrm>
            <a:off x="4788408" y="4800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7" name="Curved Right Arrow 36"/>
          <p:cNvSpPr/>
          <p:nvPr/>
        </p:nvSpPr>
        <p:spPr>
          <a:xfrm>
            <a:off x="5321808" y="4800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8" name="Curved Right Arrow 37"/>
          <p:cNvSpPr/>
          <p:nvPr/>
        </p:nvSpPr>
        <p:spPr>
          <a:xfrm>
            <a:off x="5855208" y="4800600"/>
            <a:ext cx="304800" cy="3810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9" name="Rounded Rectangle 38"/>
          <p:cNvSpPr/>
          <p:nvPr/>
        </p:nvSpPr>
        <p:spPr>
          <a:xfrm>
            <a:off x="4407408" y="5715000"/>
            <a:ext cx="1676400" cy="228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smtClean="0"/>
              <a:t>CountdownEvent</a:t>
            </a:r>
            <a:r>
              <a:rPr lang="en-US" sz="1200" dirty="0" smtClean="0"/>
              <a:t>.</a:t>
            </a:r>
            <a:endParaRPr lang="en-US" sz="1200" dirty="0"/>
          </a:p>
        </p:txBody>
      </p:sp>
      <p:cxnSp>
        <p:nvCxnSpPr>
          <p:cNvPr id="40" name="Straight Arrow Connector 39"/>
          <p:cNvCxnSpPr/>
          <p:nvPr/>
        </p:nvCxnSpPr>
        <p:spPr>
          <a:xfrm rot="16200000" flipH="1">
            <a:off x="4331208" y="54102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rot="5400000">
            <a:off x="4712208" y="5486400"/>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Straight Arrow Connector 41"/>
          <p:cNvCxnSpPr/>
          <p:nvPr/>
        </p:nvCxnSpPr>
        <p:spPr>
          <a:xfrm rot="5400000">
            <a:off x="5246402" y="5485606"/>
            <a:ext cx="457200"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3" name="Straight Arrow Connector 42"/>
          <p:cNvCxnSpPr/>
          <p:nvPr/>
        </p:nvCxnSpPr>
        <p:spPr>
          <a:xfrm rot="5400000">
            <a:off x="5702808" y="5410200"/>
            <a:ext cx="381000" cy="2286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5" name="Curved Right Arrow 44"/>
          <p:cNvSpPr/>
          <p:nvPr/>
        </p:nvSpPr>
        <p:spPr>
          <a:xfrm>
            <a:off x="3493008" y="5791200"/>
            <a:ext cx="304800" cy="3810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cxnSp>
        <p:nvCxnSpPr>
          <p:cNvPr id="51" name="Straight Arrow Connector 50"/>
          <p:cNvCxnSpPr/>
          <p:nvPr/>
        </p:nvCxnSpPr>
        <p:spPr>
          <a:xfrm flipV="1">
            <a:off x="3886200" y="5817172"/>
            <a:ext cx="493776" cy="202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4" name="Curved Right Arrow 53"/>
          <p:cNvSpPr/>
          <p:nvPr/>
        </p:nvSpPr>
        <p:spPr>
          <a:xfrm>
            <a:off x="3505200" y="5334000"/>
            <a:ext cx="304800" cy="3810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cxnSp>
        <p:nvCxnSpPr>
          <p:cNvPr id="56" name="Straight Arrow Connector 55"/>
          <p:cNvCxnSpPr/>
          <p:nvPr/>
        </p:nvCxnSpPr>
        <p:spPr>
          <a:xfrm>
            <a:off x="3925389" y="5562600"/>
            <a:ext cx="493776" cy="202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7" name="Straight Arrow Connector 56"/>
          <p:cNvCxnSpPr/>
          <p:nvPr/>
        </p:nvCxnSpPr>
        <p:spPr>
          <a:xfrm flipV="1">
            <a:off x="6096000" y="5638800"/>
            <a:ext cx="493776" cy="202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8" name="Straight Arrow Connector 57"/>
          <p:cNvCxnSpPr/>
          <p:nvPr/>
        </p:nvCxnSpPr>
        <p:spPr>
          <a:xfrm>
            <a:off x="6096000" y="5867400"/>
            <a:ext cx="493776" cy="202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Coordination Data Structures </a:t>
            </a:r>
            <a:r>
              <a:rPr lang="en-US" sz="4000" dirty="0" smtClean="0"/>
              <a:t>(3 of 3)</a:t>
            </a:r>
            <a:endParaRPr lang="en-US" dirty="0"/>
          </a:p>
        </p:txBody>
      </p:sp>
      <p:sp>
        <p:nvSpPr>
          <p:cNvPr id="9" name="Text Placeholder 7"/>
          <p:cNvSpPr txBox="1">
            <a:spLocks/>
          </p:cNvSpPr>
          <p:nvPr/>
        </p:nvSpPr>
        <p:spPr>
          <a:xfrm>
            <a:off x="381000" y="1600200"/>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Initialization</a:t>
            </a:r>
            <a:r>
              <a:rPr kumimoji="0" lang="en-US" sz="3200" i="0" u="none" strike="noStrike" kern="1200" cap="none" spc="0" normalizeH="0" noProof="0" dirty="0" smtClean="0">
                <a:ln>
                  <a:noFill/>
                </a:ln>
                <a:solidFill>
                  <a:schemeClr val="tx1"/>
                </a:solidFill>
                <a:effectLst/>
                <a:uLnTx/>
                <a:uFillTx/>
                <a:latin typeface="+mn-lt"/>
                <a:ea typeface="+mn-ea"/>
                <a:cs typeface="+mn-cs"/>
              </a:rPr>
              <a:t> Primitives</a:t>
            </a:r>
            <a:endParaRPr kumimoji="0" lang="en-US" sz="32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6248400" y="3685401"/>
            <a:ext cx="2057400" cy="276999"/>
          </a:xfrm>
          <a:prstGeom prst="rect">
            <a:avLst/>
          </a:prstGeom>
        </p:spPr>
        <p:txBody>
          <a:bodyPr wrap="square">
            <a:spAutoFit/>
          </a:bodyPr>
          <a:lstStyle/>
          <a:p>
            <a:pPr algn="ctr"/>
            <a:r>
              <a:rPr lang="en-US" sz="1200" dirty="0" smtClean="0">
                <a:solidFill>
                  <a:srgbClr val="FF0000"/>
                </a:solidFill>
              </a:rPr>
              <a:t>Thread Boundary</a:t>
            </a:r>
          </a:p>
        </p:txBody>
      </p:sp>
      <p:sp>
        <p:nvSpPr>
          <p:cNvPr id="11" name="Content Placeholder 5"/>
          <p:cNvSpPr txBox="1">
            <a:spLocks/>
          </p:cNvSpPr>
          <p:nvPr/>
        </p:nvSpPr>
        <p:spPr>
          <a:xfrm>
            <a:off x="381000" y="2209800"/>
            <a:ext cx="446532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Lazy&lt;T&gt;,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LazyVariable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&lt;T&gt;, </a:t>
            </a:r>
            <a:r>
              <a:rPr lang="en-US" dirty="0" err="1" smtClean="0"/>
              <a:t>LazyInitializer</a:t>
            </a: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ThreadLocal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&lt;T&gt;</a:t>
            </a:r>
          </a:p>
        </p:txBody>
      </p:sp>
      <p:sp>
        <p:nvSpPr>
          <p:cNvPr id="12" name="Text Placeholder 7"/>
          <p:cNvSpPr txBox="1">
            <a:spLocks/>
          </p:cNvSpPr>
          <p:nvPr/>
        </p:nvSpPr>
        <p:spPr>
          <a:xfrm>
            <a:off x="381000" y="3352800"/>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Cancellation </a:t>
            </a:r>
            <a:r>
              <a:rPr kumimoji="0" lang="en-US" sz="3200" i="0" u="none" strike="noStrike" kern="1200" cap="none" spc="0" normalizeH="0" noProof="0" dirty="0" smtClean="0">
                <a:ln>
                  <a:noFill/>
                </a:ln>
                <a:solidFill>
                  <a:schemeClr val="tx1"/>
                </a:solidFill>
                <a:effectLst/>
                <a:uLnTx/>
                <a:uFillTx/>
                <a:latin typeface="+mn-lt"/>
                <a:ea typeface="+mn-ea"/>
                <a:cs typeface="+mn-cs"/>
              </a:rPr>
              <a:t>Primitives</a:t>
            </a:r>
            <a:endParaRPr kumimoji="0" lang="en-US" sz="32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5"/>
          <p:cNvSpPr txBox="1">
            <a:spLocks/>
          </p:cNvSpPr>
          <p:nvPr/>
        </p:nvSpPr>
        <p:spPr>
          <a:xfrm>
            <a:off x="381000" y="3962400"/>
            <a:ext cx="4041775"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CancellationToken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CancellationTokenSource</a:t>
            </a:r>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ICancelableOperation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ounded Rectangle 7"/>
          <p:cNvSpPr/>
          <p:nvPr/>
        </p:nvSpPr>
        <p:spPr>
          <a:xfrm>
            <a:off x="5715000" y="3048000"/>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Foo</a:t>
            </a:r>
            <a:r>
              <a:rPr lang="en-US" dirty="0" smtClean="0"/>
              <a:t>(…, </a:t>
            </a:r>
            <a:r>
              <a:rPr lang="en-US" dirty="0" err="1" smtClean="0"/>
              <a:t>CancellationToken</a:t>
            </a:r>
            <a:r>
              <a:rPr lang="en-US" dirty="0" smtClean="0"/>
              <a:t> ct)</a:t>
            </a:r>
            <a:endParaRPr lang="en-US" dirty="0"/>
          </a:p>
        </p:txBody>
      </p:sp>
      <p:sp>
        <p:nvSpPr>
          <p:cNvPr id="16" name="Oval 15"/>
          <p:cNvSpPr/>
          <p:nvPr/>
        </p:nvSpPr>
        <p:spPr>
          <a:xfrm>
            <a:off x="4724400" y="5943600"/>
            <a:ext cx="1905000" cy="76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Cancellation Token</a:t>
            </a:r>
            <a:endParaRPr lang="en-US" dirty="0"/>
          </a:p>
        </p:txBody>
      </p:sp>
      <p:cxnSp>
        <p:nvCxnSpPr>
          <p:cNvPr id="20" name="Straight Arrow Connector 19"/>
          <p:cNvCxnSpPr>
            <a:stCxn id="8" idx="2"/>
            <a:endCxn id="27" idx="0"/>
          </p:cNvCxnSpPr>
          <p:nvPr/>
        </p:nvCxnSpPr>
        <p:spPr>
          <a:xfrm rot="5400000">
            <a:off x="7086600" y="3924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2"/>
            <a:endCxn id="28" idx="0"/>
          </p:cNvCxnSpPr>
          <p:nvPr/>
        </p:nvCxnSpPr>
        <p:spPr>
          <a:xfrm rot="5400000">
            <a:off x="7200900" y="4953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715000" y="4191000"/>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 </a:t>
            </a:r>
            <a:r>
              <a:rPr lang="en-US" dirty="0" err="1" smtClean="0"/>
              <a:t>CancellationToken</a:t>
            </a:r>
            <a:r>
              <a:rPr lang="en-US" dirty="0" smtClean="0"/>
              <a:t> ct)</a:t>
            </a:r>
            <a:endParaRPr lang="en-US" dirty="0"/>
          </a:p>
        </p:txBody>
      </p:sp>
      <p:sp>
        <p:nvSpPr>
          <p:cNvPr id="28" name="Rounded Rectangle 27"/>
          <p:cNvSpPr/>
          <p:nvPr/>
        </p:nvSpPr>
        <p:spPr>
          <a:xfrm>
            <a:off x="5715000" y="5105400"/>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ManualResetEventSlim.Wait</a:t>
            </a:r>
            <a:r>
              <a:rPr lang="en-US" dirty="0" smtClean="0"/>
              <a:t>( ct )</a:t>
            </a:r>
            <a:endParaRPr lang="en-US" dirty="0"/>
          </a:p>
        </p:txBody>
      </p:sp>
      <p:sp>
        <p:nvSpPr>
          <p:cNvPr id="36" name="Freeform 35"/>
          <p:cNvSpPr/>
          <p:nvPr/>
        </p:nvSpPr>
        <p:spPr>
          <a:xfrm>
            <a:off x="5791200" y="3962400"/>
            <a:ext cx="3200400" cy="152400"/>
          </a:xfrm>
          <a:custGeom>
            <a:avLst/>
            <a:gdLst>
              <a:gd name="connsiteX0" fmla="*/ 0 w 4059936"/>
              <a:gd name="connsiteY0" fmla="*/ 99568 h 111760"/>
              <a:gd name="connsiteX1" fmla="*/ 2145792 w 4059936"/>
              <a:gd name="connsiteY1" fmla="*/ 2032 h 111760"/>
              <a:gd name="connsiteX2" fmla="*/ 4059936 w 4059936"/>
              <a:gd name="connsiteY2" fmla="*/ 111760 h 111760"/>
            </a:gdLst>
            <a:ahLst/>
            <a:cxnLst>
              <a:cxn ang="0">
                <a:pos x="connsiteX0" y="connsiteY0"/>
              </a:cxn>
              <a:cxn ang="0">
                <a:pos x="connsiteX1" y="connsiteY1"/>
              </a:cxn>
              <a:cxn ang="0">
                <a:pos x="connsiteX2" y="connsiteY2"/>
              </a:cxn>
            </a:cxnLst>
            <a:rect l="l" t="t" r="r" b="b"/>
            <a:pathLst>
              <a:path w="4059936" h="111760">
                <a:moveTo>
                  <a:pt x="0" y="99568"/>
                </a:moveTo>
                <a:cubicBezTo>
                  <a:pt x="734568" y="49784"/>
                  <a:pt x="1469136" y="0"/>
                  <a:pt x="2145792" y="2032"/>
                </a:cubicBezTo>
                <a:cubicBezTo>
                  <a:pt x="2822448" y="4064"/>
                  <a:pt x="3730752" y="75184"/>
                  <a:pt x="4059936" y="111760"/>
                </a:cubicBezTo>
              </a:path>
            </a:pathLst>
          </a:custGeom>
          <a:ln>
            <a:solidFill>
              <a:srgbClr val="FF0000"/>
            </a:solidFill>
            <a:prstDash val="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Rounded Rectangle 36"/>
          <p:cNvSpPr/>
          <p:nvPr/>
        </p:nvSpPr>
        <p:spPr>
          <a:xfrm>
            <a:off x="5715000" y="2057400"/>
            <a:ext cx="3276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MyMethod</a:t>
            </a:r>
            <a:r>
              <a:rPr lang="en-US" dirty="0" smtClean="0"/>
              <a:t>( )</a:t>
            </a:r>
            <a:endParaRPr lang="en-US" dirty="0"/>
          </a:p>
        </p:txBody>
      </p:sp>
      <p:sp>
        <p:nvSpPr>
          <p:cNvPr id="32" name="Oval 31"/>
          <p:cNvSpPr/>
          <p:nvPr/>
        </p:nvSpPr>
        <p:spPr>
          <a:xfrm>
            <a:off x="4800600" y="2209800"/>
            <a:ext cx="19050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Cancellation Source</a:t>
            </a:r>
            <a:endParaRPr lang="en-US" dirty="0"/>
          </a:p>
        </p:txBody>
      </p:sp>
      <p:cxnSp>
        <p:nvCxnSpPr>
          <p:cNvPr id="38" name="Straight Arrow Connector 37"/>
          <p:cNvCxnSpPr>
            <a:stCxn id="37" idx="2"/>
            <a:endCxn id="8" idx="0"/>
          </p:cNvCxnSpPr>
          <p:nvPr/>
        </p:nvCxnSpPr>
        <p:spPr>
          <a:xfrm rot="5400000">
            <a:off x="7200900" y="2895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32" idx="2"/>
            <a:endCxn id="16" idx="2"/>
          </p:cNvCxnSpPr>
          <p:nvPr/>
        </p:nvCxnSpPr>
        <p:spPr>
          <a:xfrm rot="10800000" flipV="1">
            <a:off x="4724400" y="2590800"/>
            <a:ext cx="76200" cy="3733800"/>
          </a:xfrm>
          <a:prstGeom prst="curvedConnector3">
            <a:avLst>
              <a:gd name="adj1" fmla="val 40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a:endCxn id="28" idx="1"/>
          </p:cNvCxnSpPr>
          <p:nvPr/>
        </p:nvCxnSpPr>
        <p:spPr>
          <a:xfrm rot="5400000" flipH="1" flipV="1">
            <a:off x="5257800" y="5486400"/>
            <a:ext cx="5334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Straight Arrow Connector 60"/>
          <p:cNvCxnSpPr>
            <a:endCxn id="27" idx="1"/>
          </p:cNvCxnSpPr>
          <p:nvPr/>
        </p:nvCxnSpPr>
        <p:spPr>
          <a:xfrm rot="5400000" flipH="1" flipV="1">
            <a:off x="4762500" y="4991100"/>
            <a:ext cx="14478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Straight Arrow Connector 65"/>
          <p:cNvCxnSpPr>
            <a:endCxn id="8" idx="1"/>
          </p:cNvCxnSpPr>
          <p:nvPr/>
        </p:nvCxnSpPr>
        <p:spPr>
          <a:xfrm rot="5400000" flipH="1" flipV="1">
            <a:off x="4038600" y="4343400"/>
            <a:ext cx="2667000"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Coordination Data Structures</a:t>
            </a:r>
            <a:endParaRPr lang="en-US" dirty="0"/>
          </a:p>
        </p:txBody>
      </p:sp>
      <p:sp>
        <p:nvSpPr>
          <p:cNvPr id="5" name="Content Placeholder 4"/>
          <p:cNvSpPr>
            <a:spLocks noGrp="1"/>
          </p:cNvSpPr>
          <p:nvPr>
            <p:ph sz="half" idx="1"/>
          </p:nvPr>
        </p:nvSpPr>
        <p:spPr>
          <a:xfrm>
            <a:off x="533401" y="1411554"/>
            <a:ext cx="4495799" cy="4992136"/>
          </a:xfrm>
        </p:spPr>
        <p:txBody>
          <a:bodyPr/>
          <a:lstStyle/>
          <a:p>
            <a:pPr marL="393700" indent="-393700">
              <a:buNone/>
              <a:defRPr/>
            </a:pPr>
            <a:r>
              <a:rPr lang="en-US" dirty="0" smtClean="0">
                <a:solidFill>
                  <a:schemeClr val="accent3"/>
                </a:solidFill>
              </a:rPr>
              <a:t>Thread-safe collections</a:t>
            </a:r>
          </a:p>
          <a:p>
            <a:pPr marL="344506" indent="-407988">
              <a:buClr>
                <a:srgbClr val="969696"/>
              </a:buClr>
              <a:buNone/>
            </a:pPr>
            <a:r>
              <a:rPr lang="en-US" sz="2000" dirty="0" err="1" smtClean="0"/>
              <a:t>ConcurrentStack</a:t>
            </a:r>
            <a:r>
              <a:rPr lang="en-US" sz="2000" dirty="0" smtClean="0"/>
              <a:t>&lt;T&gt;</a:t>
            </a:r>
          </a:p>
          <a:p>
            <a:pPr marL="344506" indent="-407988">
              <a:buClr>
                <a:srgbClr val="969696"/>
              </a:buClr>
              <a:buNone/>
            </a:pPr>
            <a:r>
              <a:rPr lang="en-US" sz="2000" dirty="0" err="1" smtClean="0"/>
              <a:t>ConcurrentQueue</a:t>
            </a:r>
            <a:r>
              <a:rPr lang="en-US" sz="2000" dirty="0" smtClean="0"/>
              <a:t>&lt;T&gt;</a:t>
            </a:r>
          </a:p>
          <a:p>
            <a:pPr marL="344506" indent="-407988">
              <a:buClr>
                <a:srgbClr val="969696"/>
              </a:buClr>
              <a:buNone/>
            </a:pPr>
            <a:r>
              <a:rPr lang="en-US" sz="2000" dirty="0" err="1" smtClean="0"/>
              <a:t>ConcurrentLinkedList</a:t>
            </a:r>
            <a:r>
              <a:rPr lang="en-US" sz="2000" dirty="0" smtClean="0"/>
              <a:t>&lt;T&gt;</a:t>
            </a:r>
          </a:p>
          <a:p>
            <a:pPr marL="344506" indent="-407988">
              <a:buClr>
                <a:srgbClr val="969696"/>
              </a:buClr>
              <a:buNone/>
            </a:pPr>
            <a:r>
              <a:rPr lang="en-US" sz="2000" dirty="0" err="1" smtClean="0"/>
              <a:t>ConcurrentDictionary</a:t>
            </a:r>
            <a:r>
              <a:rPr lang="en-US" sz="2000" dirty="0" smtClean="0"/>
              <a:t>&lt;</a:t>
            </a:r>
            <a:r>
              <a:rPr lang="en-US" sz="2000" dirty="0" err="1" smtClean="0"/>
              <a:t>TKey,TValue</a:t>
            </a:r>
            <a:r>
              <a:rPr lang="en-US" sz="2000" dirty="0" smtClean="0"/>
              <a:t>&gt;</a:t>
            </a:r>
          </a:p>
          <a:p>
            <a:pPr marL="344506" lvl="0" indent="-407988">
              <a:buClr>
                <a:srgbClr val="969696"/>
              </a:buClr>
              <a:buNone/>
            </a:pPr>
            <a:r>
              <a:rPr lang="en-US" sz="2000" dirty="0" err="1" smtClean="0">
                <a:solidFill>
                  <a:srgbClr val="FFFFFF"/>
                </a:solidFill>
              </a:rPr>
              <a:t>ConcurrentBag</a:t>
            </a:r>
            <a:r>
              <a:rPr lang="en-US" sz="2000" dirty="0" smtClean="0">
                <a:solidFill>
                  <a:srgbClr val="FFFFFF"/>
                </a:solidFill>
              </a:rPr>
              <a:t>&lt;</a:t>
            </a:r>
            <a:r>
              <a:rPr lang="en-US" sz="2000" dirty="0" err="1" smtClean="0">
                <a:solidFill>
                  <a:srgbClr val="FFFFFF"/>
                </a:solidFill>
              </a:rPr>
              <a:t>TKey,TValue</a:t>
            </a:r>
            <a:r>
              <a:rPr lang="en-US" sz="2000" dirty="0" smtClean="0">
                <a:solidFill>
                  <a:srgbClr val="FFFFFF"/>
                </a:solidFill>
              </a:rPr>
              <a:t>&gt;</a:t>
            </a:r>
          </a:p>
          <a:p>
            <a:pPr marL="344506" indent="-407988">
              <a:buClr>
                <a:srgbClr val="969696"/>
              </a:buClr>
              <a:buNone/>
            </a:pPr>
            <a:r>
              <a:rPr lang="en-US" sz="2000" dirty="0" err="1" smtClean="0"/>
              <a:t>BlockingCollection</a:t>
            </a:r>
            <a:r>
              <a:rPr lang="en-US" sz="2000" dirty="0" smtClean="0"/>
              <a:t>&lt;T&gt;</a:t>
            </a:r>
          </a:p>
          <a:p>
            <a:pPr marL="344506" indent="-407988">
              <a:buClr>
                <a:srgbClr val="969696"/>
              </a:buClr>
              <a:buNone/>
            </a:pPr>
            <a:r>
              <a:rPr lang="en-US" sz="2000" dirty="0" err="1" smtClean="0"/>
              <a:t>IProducerConsumerCollection</a:t>
            </a:r>
            <a:r>
              <a:rPr lang="en-US" sz="2000" dirty="0" smtClean="0"/>
              <a:t>&lt;T&gt;</a:t>
            </a:r>
          </a:p>
          <a:p>
            <a:pPr marL="393700" indent="-393700">
              <a:buNone/>
              <a:defRPr/>
            </a:pPr>
            <a:r>
              <a:rPr lang="en-US" sz="2000" dirty="0" err="1" smtClean="0"/>
              <a:t>Partitioner</a:t>
            </a:r>
            <a:r>
              <a:rPr lang="en-US" sz="2000" dirty="0" smtClean="0"/>
              <a:t>, </a:t>
            </a:r>
            <a:r>
              <a:rPr lang="en-US" sz="2000" dirty="0" err="1" smtClean="0"/>
              <a:t>Partitioner</a:t>
            </a:r>
            <a:r>
              <a:rPr lang="en-US" sz="2000" dirty="0" smtClean="0"/>
              <a:t>&lt;T&gt;, </a:t>
            </a:r>
            <a:r>
              <a:rPr lang="en-US" sz="2000" dirty="0" err="1" smtClean="0"/>
              <a:t>OrderablePartitioner</a:t>
            </a:r>
            <a:r>
              <a:rPr lang="en-US" sz="2000" dirty="0" smtClean="0"/>
              <a:t>&lt;T&gt;</a:t>
            </a:r>
          </a:p>
          <a:p>
            <a:pPr marL="393700" indent="-393700">
              <a:buNone/>
              <a:defRPr/>
            </a:pPr>
            <a:endParaRPr lang="en-US" sz="2400" dirty="0" err="1" smtClean="0"/>
          </a:p>
          <a:p>
            <a:pPr marL="393700" indent="-393700">
              <a:buNone/>
              <a:defRPr/>
            </a:pPr>
            <a:r>
              <a:rPr lang="en-US" dirty="0" smtClean="0">
                <a:solidFill>
                  <a:schemeClr val="accent3"/>
                </a:solidFill>
              </a:rPr>
              <a:t>Initialization</a:t>
            </a:r>
          </a:p>
          <a:p>
            <a:pPr marL="342900" indent="-342900" defTabSz="914400">
              <a:lnSpc>
                <a:spcPct val="100000"/>
              </a:lnSpc>
              <a:buSzTx/>
              <a:buNone/>
              <a:defRPr/>
            </a:pPr>
            <a:r>
              <a:rPr lang="en-US" sz="2000" dirty="0" err="1" smtClean="0"/>
              <a:t>ThreadLocal</a:t>
            </a:r>
            <a:r>
              <a:rPr lang="en-US" sz="2000" dirty="0" smtClean="0"/>
              <a:t>&lt;T&gt;</a:t>
            </a:r>
          </a:p>
          <a:p>
            <a:pPr marL="342900" lvl="0" indent="-342900" defTabSz="914400">
              <a:lnSpc>
                <a:spcPct val="100000"/>
              </a:lnSpc>
              <a:buSzTx/>
              <a:buNone/>
              <a:defRPr/>
            </a:pPr>
            <a:r>
              <a:rPr lang="en-US" sz="2000" dirty="0" smtClean="0"/>
              <a:t>Lazy&lt;T&gt;, </a:t>
            </a:r>
            <a:r>
              <a:rPr lang="en-US" sz="2000" dirty="0" err="1" smtClean="0"/>
              <a:t>LazyVariable</a:t>
            </a:r>
            <a:r>
              <a:rPr lang="en-US" sz="2000" dirty="0" smtClean="0"/>
              <a:t>&lt;T&gt;, </a:t>
            </a:r>
            <a:r>
              <a:rPr lang="en-US" sz="2000" dirty="0" err="1" smtClean="0"/>
              <a:t>LazyInitializer</a:t>
            </a:r>
            <a:endParaRPr lang="en-US" sz="2000" dirty="0" smtClean="0"/>
          </a:p>
        </p:txBody>
      </p:sp>
      <p:sp>
        <p:nvSpPr>
          <p:cNvPr id="6" name="Content Placeholder 5"/>
          <p:cNvSpPr>
            <a:spLocks noGrp="1"/>
          </p:cNvSpPr>
          <p:nvPr>
            <p:ph sz="half" idx="2"/>
          </p:nvPr>
        </p:nvSpPr>
        <p:spPr>
          <a:xfrm>
            <a:off x="5197151" y="1411553"/>
            <a:ext cx="3825551" cy="4339650"/>
          </a:xfrm>
        </p:spPr>
        <p:txBody>
          <a:bodyPr/>
          <a:lstStyle/>
          <a:p>
            <a:pPr marL="393700" indent="-393700">
              <a:buNone/>
              <a:defRPr/>
            </a:pPr>
            <a:r>
              <a:rPr lang="en-US" dirty="0" smtClean="0">
                <a:solidFill>
                  <a:schemeClr val="accent3"/>
                </a:solidFill>
              </a:rPr>
              <a:t>Synchronization</a:t>
            </a:r>
          </a:p>
          <a:p>
            <a:pPr marL="393700" lvl="0" indent="-393700">
              <a:buNone/>
              <a:defRPr/>
            </a:pPr>
            <a:r>
              <a:rPr lang="en-US" sz="2000" dirty="0" err="1" smtClean="0"/>
              <a:t>CountdownEvent</a:t>
            </a:r>
            <a:r>
              <a:rPr lang="en-US" sz="2000" dirty="0" smtClean="0"/>
              <a:t> </a:t>
            </a:r>
          </a:p>
          <a:p>
            <a:pPr marL="393700" lvl="0" indent="-393700">
              <a:buNone/>
              <a:defRPr/>
            </a:pPr>
            <a:r>
              <a:rPr lang="en-US" sz="2000" dirty="0" smtClean="0"/>
              <a:t>Barrier</a:t>
            </a:r>
          </a:p>
          <a:p>
            <a:pPr marL="393700" lvl="0" indent="-393700">
              <a:buNone/>
              <a:defRPr/>
            </a:pPr>
            <a:r>
              <a:rPr lang="en-US" sz="2000" dirty="0" err="1" smtClean="0"/>
              <a:t>ManualResetEventSlim</a:t>
            </a:r>
            <a:endParaRPr lang="en-US" sz="2000" dirty="0" smtClean="0"/>
          </a:p>
          <a:p>
            <a:pPr marL="393700" lvl="0" indent="-393700">
              <a:buNone/>
              <a:defRPr/>
            </a:pPr>
            <a:r>
              <a:rPr lang="en-US" sz="2000" dirty="0" err="1" smtClean="0"/>
              <a:t>SemaphoreSlim</a:t>
            </a:r>
            <a:endParaRPr lang="en-US" sz="2000" dirty="0" smtClean="0"/>
          </a:p>
          <a:p>
            <a:pPr marL="393700" lvl="0" indent="-393700">
              <a:buNone/>
              <a:defRPr/>
            </a:pPr>
            <a:r>
              <a:rPr lang="en-US" sz="2000" dirty="0" err="1" smtClean="0"/>
              <a:t>SpinLock</a:t>
            </a:r>
            <a:endParaRPr lang="en-US" sz="2000" dirty="0" smtClean="0"/>
          </a:p>
          <a:p>
            <a:pPr marL="393700" lvl="0" indent="-393700">
              <a:buNone/>
              <a:defRPr/>
            </a:pPr>
            <a:r>
              <a:rPr lang="en-US" sz="2000" dirty="0" err="1" smtClean="0"/>
              <a:t>SpinWait</a:t>
            </a:r>
            <a:endParaRPr lang="en-US" sz="2000" dirty="0" smtClean="0"/>
          </a:p>
          <a:p>
            <a:pPr marL="393700" lvl="0" indent="-393700">
              <a:buNone/>
              <a:defRPr/>
            </a:pPr>
            <a:endParaRPr lang="en-US" sz="2000" dirty="0" smtClean="0"/>
          </a:p>
          <a:p>
            <a:pPr marL="393700" lvl="0" indent="-393700">
              <a:buNone/>
              <a:defRPr/>
            </a:pPr>
            <a:r>
              <a:rPr lang="en-US" dirty="0" smtClean="0">
                <a:solidFill>
                  <a:schemeClr val="accent3"/>
                </a:solidFill>
              </a:rPr>
              <a:t>Cancellation</a:t>
            </a:r>
          </a:p>
          <a:p>
            <a:pPr marL="342900" lvl="0" indent="-342900" defTabSz="914400">
              <a:lnSpc>
                <a:spcPct val="100000"/>
              </a:lnSpc>
              <a:buSzTx/>
              <a:buNone/>
              <a:defRPr/>
            </a:pPr>
            <a:r>
              <a:rPr lang="en-US" sz="2000" dirty="0" err="1" smtClean="0"/>
              <a:t>CancellationToken</a:t>
            </a:r>
            <a:endParaRPr lang="en-US" sz="2000" dirty="0" smtClean="0"/>
          </a:p>
          <a:p>
            <a:pPr marL="342900" lvl="0" indent="-342900" defTabSz="914400">
              <a:lnSpc>
                <a:spcPct val="100000"/>
              </a:lnSpc>
              <a:buSzTx/>
              <a:buNone/>
              <a:defRPr/>
            </a:pPr>
            <a:r>
              <a:rPr lang="en-US" sz="2000" dirty="0" err="1" smtClean="0"/>
              <a:t>CancellationTokenSource</a:t>
            </a:r>
            <a:endParaRPr lang="en-US" sz="2000" dirty="0" smtClean="0"/>
          </a:p>
          <a:p>
            <a:pPr marL="342900" lvl="0" indent="-342900" defTabSz="914400">
              <a:lnSpc>
                <a:spcPct val="100000"/>
              </a:lnSpc>
              <a:buSzTx/>
              <a:buNone/>
              <a:defRPr/>
            </a:pPr>
            <a:r>
              <a:rPr lang="en-US" sz="2000" dirty="0" err="1" smtClean="0"/>
              <a:t>ICancelableOperation</a:t>
            </a:r>
            <a:endParaRPr lang="en-US" sz="2000" dirty="0" smtClean="0"/>
          </a:p>
        </p:txBody>
      </p:sp>
      <p:sp>
        <p:nvSpPr>
          <p:cNvPr id="7" name="Text Placeholder 2"/>
          <p:cNvSpPr txBox="1">
            <a:spLocks/>
          </p:cNvSpPr>
          <p:nvPr/>
        </p:nvSpPr>
        <p:spPr>
          <a:xfrm>
            <a:off x="304800" y="1371600"/>
            <a:ext cx="9448800" cy="5257800"/>
          </a:xfrm>
          <a:prstGeom prst="rect">
            <a:avLst/>
          </a:prstGeom>
        </p:spPr>
        <p:txBody>
          <a:bodyPr wrap="square" numCol="2" spcCol="0">
            <a:noAutofit/>
          </a:bodyPr>
          <a:lstStyle/>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None/>
              <a:tabLst/>
              <a:defRPr/>
            </a:pPr>
            <a:endPar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spTree>
  </p:cSld>
  <p:clrMapOvr>
    <a:masterClrMapping/>
  </p:clrMapOvr>
  <p:transition advTm="6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endParaRPr lang="en-US" dirty="0" smtClean="0"/>
          </a:p>
          <a:p>
            <a:pPr lvl="1"/>
            <a:r>
              <a:rPr lang="en-US" dirty="0" smtClean="0"/>
              <a:t>Task Parallel Library</a:t>
            </a:r>
          </a:p>
          <a:p>
            <a:pPr lvl="2"/>
            <a:r>
              <a:rPr lang="en-US" dirty="0" smtClean="0"/>
              <a:t>Task, built on top of the revamped CLR </a:t>
            </a:r>
            <a:r>
              <a:rPr lang="en-US" dirty="0" err="1" smtClean="0"/>
              <a:t>ThreadPool</a:t>
            </a:r>
            <a:endParaRPr lang="en-US" dirty="0" smtClean="0"/>
          </a:p>
          <a:p>
            <a:pPr lvl="2"/>
            <a:r>
              <a:rPr lang="en-US" dirty="0" err="1" smtClean="0"/>
              <a:t>Parallel.Invoke</a:t>
            </a:r>
            <a:r>
              <a:rPr lang="en-US" dirty="0" smtClean="0"/>
              <a:t>/For/</a:t>
            </a:r>
            <a:r>
              <a:rPr lang="en-US" dirty="0" err="1" smtClean="0"/>
              <a:t>ForEach</a:t>
            </a:r>
            <a:endParaRPr lang="en-US" dirty="0" smtClean="0"/>
          </a:p>
          <a:p>
            <a:pPr lvl="1"/>
            <a:r>
              <a:rPr lang="en-US" dirty="0" smtClean="0"/>
              <a:t>Parallel LINQ</a:t>
            </a:r>
          </a:p>
          <a:p>
            <a:pPr lvl="1"/>
            <a:r>
              <a:rPr lang="en-US" dirty="0" smtClean="0"/>
              <a:t>Coordination Data Structures</a:t>
            </a:r>
          </a:p>
          <a:p>
            <a:pPr lvl="1"/>
            <a:r>
              <a:rPr lang="en-US" dirty="0" smtClean="0"/>
              <a:t>Debugger </a:t>
            </a:r>
            <a:r>
              <a:rPr lang="en-US" dirty="0" err="1" smtClean="0"/>
              <a:t>toolwindows</a:t>
            </a:r>
            <a:endParaRPr lang="en-US" dirty="0" smtClean="0"/>
          </a:p>
          <a:p>
            <a:pPr lvl="2"/>
            <a:r>
              <a:rPr lang="en-US" dirty="0" smtClean="0"/>
              <a:t>Parallel Tasks, Parallel Stacks</a:t>
            </a:r>
          </a:p>
          <a:p>
            <a:pPr lvl="1"/>
            <a:r>
              <a:rPr lang="en-US" dirty="0" smtClean="0"/>
              <a:t>Parallel Performance Analyzer views</a:t>
            </a:r>
          </a:p>
          <a:p>
            <a:pPr lvl="2"/>
            <a:r>
              <a:rPr lang="en-US" dirty="0" smtClean="0"/>
              <a:t>CPU Utilization, Core Execution, Thread Blocking</a:t>
            </a:r>
          </a:p>
        </p:txBody>
      </p:sp>
      <p:grpSp>
        <p:nvGrpSpPr>
          <p:cNvPr id="4" name="Group 10"/>
          <p:cNvGrpSpPr/>
          <p:nvPr/>
        </p:nvGrpSpPr>
        <p:grpSpPr>
          <a:xfrm>
            <a:off x="142704" y="1320225"/>
            <a:ext cx="8692686" cy="584775"/>
            <a:chOff x="92826" y="1320225"/>
            <a:chExt cx="8692686" cy="584775"/>
          </a:xfrm>
        </p:grpSpPr>
        <p:grpSp>
          <p:nvGrpSpPr>
            <p:cNvPr id="7" name="Group 3"/>
            <p:cNvGrpSpPr/>
            <p:nvPr/>
          </p:nvGrpSpPr>
          <p:grpSpPr>
            <a:xfrm>
              <a:off x="92826" y="1320225"/>
              <a:ext cx="4329894" cy="584775"/>
              <a:chOff x="1693026" y="1524000"/>
              <a:chExt cx="4329894" cy="584775"/>
            </a:xfrm>
          </p:grpSpPr>
          <p:pic>
            <p:nvPicPr>
              <p:cNvPr id="5" name="Picture 17" descr="C:\Program Files\Microsoft Resource DVD Artwork\DVD_ART\Artwork_Imagery\Shapes and Graphics\Bullets\VS icon.png"/>
              <p:cNvPicPr>
                <a:picLocks noChangeAspect="1" noChangeArrowheads="1"/>
              </p:cNvPicPr>
              <p:nvPr/>
            </p:nvPicPr>
            <p:blipFill>
              <a:blip r:embed="rId3"/>
              <a:srcRect/>
              <a:stretch>
                <a:fillRect/>
              </a:stretch>
            </p:blipFill>
            <p:spPr bwMode="auto">
              <a:xfrm>
                <a:off x="1693026" y="1634835"/>
                <a:ext cx="609600" cy="3703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286000" y="1524000"/>
                <a:ext cx="3736920"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dirty="0" smtClean="0"/>
                  <a:t>Visual Studio 2010  &amp;</a:t>
                </a:r>
                <a:endParaRPr lang="en-GB" sz="3200" dirty="0"/>
              </a:p>
            </p:txBody>
          </p:sp>
        </p:grpSp>
        <p:sp>
          <p:nvSpPr>
            <p:cNvPr id="10" name="TextBox 9"/>
            <p:cNvSpPr txBox="1"/>
            <p:nvPr/>
          </p:nvSpPr>
          <p:spPr>
            <a:xfrm>
              <a:off x="6101508" y="1320225"/>
              <a:ext cx="2684004"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dirty="0" smtClean="0"/>
                <a:t>Framework 4.0</a:t>
              </a:r>
              <a:endParaRPr lang="en-GB" sz="4400" dirty="0"/>
            </a:p>
          </p:txBody>
        </p:sp>
      </p:grpSp>
      <p:pic>
        <p:nvPicPr>
          <p:cNvPr id="1026" name="Picture 2" descr="E:\~Data\2. Archive\1. Events\PDC2008\NET_h_rgb_r.png"/>
          <p:cNvPicPr>
            <a:picLocks noChangeAspect="1" noChangeArrowheads="1"/>
          </p:cNvPicPr>
          <p:nvPr/>
        </p:nvPicPr>
        <p:blipFill>
          <a:blip r:embed="rId4"/>
          <a:srcRect/>
          <a:stretch>
            <a:fillRect/>
          </a:stretch>
        </p:blipFill>
        <p:spPr bwMode="auto">
          <a:xfrm>
            <a:off x="4443804" y="1350705"/>
            <a:ext cx="1659957" cy="409929"/>
          </a:xfrm>
          <a:prstGeom prst="rect">
            <a:avLst/>
          </a:prstGeom>
          <a:noFill/>
        </p:spPr>
      </p:pic>
    </p:spTree>
  </p:cSld>
  <p:clrMapOvr>
    <a:masterClrMapping/>
  </p:clrMapOvr>
  <p:transition advTm="105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Computing Resources</a:t>
            </a:r>
            <a:endParaRPr lang="en-GB" dirty="0"/>
          </a:p>
        </p:txBody>
      </p:sp>
      <p:sp>
        <p:nvSpPr>
          <p:cNvPr id="3" name="Content Placeholder 2"/>
          <p:cNvSpPr>
            <a:spLocks noGrp="1"/>
          </p:cNvSpPr>
          <p:nvPr>
            <p:ph idx="1"/>
          </p:nvPr>
        </p:nvSpPr>
        <p:spPr>
          <a:xfrm>
            <a:off x="457200" y="1412875"/>
            <a:ext cx="8305800" cy="2954655"/>
          </a:xfrm>
        </p:spPr>
        <p:txBody>
          <a:bodyPr/>
          <a:lstStyle/>
          <a:p>
            <a:pPr>
              <a:buNone/>
            </a:pPr>
            <a:r>
              <a:rPr lang="en-GB" dirty="0" smtClean="0"/>
              <a:t>			 Downloads, Binaries, Code, Forums, 			 Blogs, Videos, </a:t>
            </a:r>
            <a:r>
              <a:rPr lang="en-GB" dirty="0" err="1" smtClean="0"/>
              <a:t>Screencasts</a:t>
            </a:r>
            <a:r>
              <a:rPr lang="en-GB" dirty="0" smtClean="0"/>
              <a:t>, Podcasts, Articles,  Samples</a:t>
            </a:r>
          </a:p>
          <a:p>
            <a:endParaRPr lang="en-GB" dirty="0" smtClean="0"/>
          </a:p>
          <a:p>
            <a:pPr algn="ctr"/>
            <a:r>
              <a:rPr lang="en-GB" dirty="0" smtClean="0"/>
              <a:t>Download Visual Studio 2010 Beta1</a:t>
            </a:r>
          </a:p>
          <a:p>
            <a:endParaRPr lang="en-GB" dirty="0" smtClean="0"/>
          </a:p>
        </p:txBody>
      </p:sp>
      <p:sp>
        <p:nvSpPr>
          <p:cNvPr id="4" name="Rectangle 3"/>
          <p:cNvSpPr/>
          <p:nvPr/>
        </p:nvSpPr>
        <p:spPr>
          <a:xfrm>
            <a:off x="-249390" y="4282815"/>
            <a:ext cx="8686800" cy="769441"/>
          </a:xfrm>
          <a:prstGeom prst="rect">
            <a:avLst/>
          </a:prstGeom>
        </p:spPr>
        <p:txBody>
          <a:bodyPr wrap="square">
            <a:spAutoFit/>
          </a:bodyPr>
          <a:lstStyle/>
          <a:p>
            <a:pPr marL="860425" lvl="1" indent="-341313" algn="ctr"/>
            <a:r>
              <a:rPr lang="en-US" sz="4400" b="1" dirty="0" smtClean="0">
                <a:solidFill>
                  <a:srgbClr val="FFFFFF"/>
                </a:solidFill>
                <a:latin typeface="Segoe"/>
                <a:hlinkClick r:id="rId3"/>
              </a:rPr>
              <a:t>http://msdn.com/concurrency</a:t>
            </a:r>
            <a:endParaRPr lang="en-US" sz="4400" b="1" dirty="0" smtClean="0">
              <a:solidFill>
                <a:srgbClr val="FFFFFF"/>
              </a:solidFill>
              <a:latin typeface="Segoe"/>
            </a:endParaRPr>
          </a:p>
        </p:txBody>
      </p:sp>
      <p:pic>
        <p:nvPicPr>
          <p:cNvPr id="6" name="Picture 5" descr="180x150_previewtech.png"/>
          <p:cNvPicPr>
            <a:picLocks noChangeAspect="1"/>
          </p:cNvPicPr>
          <p:nvPr/>
        </p:nvPicPr>
        <p:blipFill>
          <a:blip r:embed="rId4"/>
          <a:stretch>
            <a:fillRect/>
          </a:stretch>
        </p:blipFill>
        <p:spPr>
          <a:xfrm>
            <a:off x="457200" y="1412875"/>
            <a:ext cx="1714500" cy="1428750"/>
          </a:xfrm>
          <a:prstGeom prst="rect">
            <a:avLst/>
          </a:prstGeom>
          <a:ln>
            <a:noFill/>
          </a:ln>
          <a:effectLst>
            <a:glow rad="228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3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Parallel Programming </a:t>
            </a:r>
            <a:br>
              <a:rPr lang="en-US" smtClean="0"/>
            </a:br>
            <a:r>
              <a:rPr lang="en-US" smtClean="0"/>
              <a:t>in Visual Studio 2010</a:t>
            </a:r>
            <a:endParaRPr lang="en-US" dirty="0"/>
          </a:p>
        </p:txBody>
      </p:sp>
      <p:sp>
        <p:nvSpPr>
          <p:cNvPr id="3" name="Subtitle 2"/>
          <p:cNvSpPr>
            <a:spLocks noGrp="1"/>
          </p:cNvSpPr>
          <p:nvPr>
            <p:ph type="subTitle" idx="1"/>
          </p:nvPr>
        </p:nvSpPr>
        <p:spPr/>
        <p:txBody>
          <a:bodyPr/>
          <a:lstStyle/>
          <a:p>
            <a:r>
              <a:rPr lang="en-US" smtClean="0"/>
              <a:t>Daniel Moth</a:t>
            </a:r>
          </a:p>
          <a:p>
            <a:r>
              <a:rPr lang="en-US" smtClean="0">
                <a:hlinkClick r:id="rId3"/>
              </a:rPr>
              <a:t>http://www.danielmoth.com/Blog</a:t>
            </a:r>
            <a:r>
              <a:rPr lang="en-US" smtClean="0"/>
              <a:t> </a:t>
            </a:r>
          </a:p>
          <a:p>
            <a:r>
              <a:rPr lang="en-US" smtClean="0"/>
              <a:t>Parallel Computing Platform</a:t>
            </a:r>
          </a:p>
          <a:p>
            <a:r>
              <a:rPr lang="en-US" smtClean="0"/>
              <a:t>Microsoft Corporation</a:t>
            </a:r>
            <a:endParaRPr lang="en-US" dirty="0" smtClean="0"/>
          </a:p>
        </p:txBody>
      </p:sp>
    </p:spTree>
  </p:cSld>
  <p:clrMapOvr>
    <a:masterClrMapping/>
  </p:clrMapOvr>
  <p:transition advTm="1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54" y="228600"/>
            <a:ext cx="8756946" cy="664797"/>
          </a:xfrm>
        </p:spPr>
        <p:txBody>
          <a:bodyPr/>
          <a:lstStyle/>
          <a:p>
            <a:r>
              <a:rPr lang="en-US" dirty="0" smtClean="0"/>
              <a:t>Parallelism in Visual Studio 2010</a:t>
            </a:r>
            <a:endParaRPr lang="en-US" dirty="0"/>
          </a:p>
        </p:txBody>
      </p:sp>
      <p:sp>
        <p:nvSpPr>
          <p:cNvPr id="6" name="Rounded Rectangle 5"/>
          <p:cNvSpPr/>
          <p:nvPr/>
        </p:nvSpPr>
        <p:spPr bwMode="auto">
          <a:xfrm>
            <a:off x="1905000" y="1295400"/>
            <a:ext cx="7086600" cy="1828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5943600" y="2209800"/>
            <a:ext cx="1905000" cy="762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r>
              <a:rPr lang="en-US" sz="2000" dirty="0" smtClean="0">
                <a:solidFill>
                  <a:schemeClr val="tx1"/>
                </a:solidFill>
              </a:rPr>
              <a:t>Parallel Pattern Library</a:t>
            </a:r>
            <a:endParaRPr lang="en-US" sz="2000" dirty="0">
              <a:solidFill>
                <a:schemeClr val="tx1"/>
              </a:solidFill>
            </a:endParaRPr>
          </a:p>
        </p:txBody>
      </p:sp>
      <p:sp>
        <p:nvSpPr>
          <p:cNvPr id="8" name="Rounded Rectangle 7"/>
          <p:cNvSpPr/>
          <p:nvPr/>
        </p:nvSpPr>
        <p:spPr bwMode="auto">
          <a:xfrm>
            <a:off x="1905000" y="3352800"/>
            <a:ext cx="7086600" cy="19816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5945058" y="4781490"/>
            <a:ext cx="289414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solidFill>
                  <a:schemeClr val="tx1"/>
                </a:solidFill>
              </a:rPr>
              <a:t>Resource Manager</a:t>
            </a:r>
            <a:endParaRPr lang="en-US" sz="2000" dirty="0">
              <a:solidFill>
                <a:schemeClr val="tx1"/>
              </a:solidFill>
            </a:endParaRPr>
          </a:p>
        </p:txBody>
      </p:sp>
      <p:sp>
        <p:nvSpPr>
          <p:cNvPr id="10" name="TextBox 9"/>
          <p:cNvSpPr txBox="1"/>
          <p:nvPr/>
        </p:nvSpPr>
        <p:spPr>
          <a:xfrm>
            <a:off x="5943600" y="3714690"/>
            <a:ext cx="2880360" cy="9980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r>
              <a:rPr lang="en-US" sz="2000" dirty="0" smtClean="0">
                <a:solidFill>
                  <a:schemeClr val="tx1"/>
                </a:solidFill>
              </a:rPr>
              <a:t>Task Scheduler</a:t>
            </a:r>
            <a:endParaRPr lang="en-US" sz="2000" dirty="0">
              <a:solidFill>
                <a:schemeClr val="tx1"/>
              </a:solidFill>
            </a:endParaRPr>
          </a:p>
        </p:txBody>
      </p:sp>
      <p:sp>
        <p:nvSpPr>
          <p:cNvPr id="11" name="TextBox 10"/>
          <p:cNvSpPr txBox="1"/>
          <p:nvPr/>
        </p:nvSpPr>
        <p:spPr>
          <a:xfrm>
            <a:off x="2101326" y="2209800"/>
            <a:ext cx="2895600" cy="7620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r>
              <a:rPr lang="en-US" sz="2000" dirty="0" smtClean="0">
                <a:solidFill>
                  <a:schemeClr val="tx1"/>
                </a:solidFill>
              </a:rPr>
              <a:t>Task Parallel </a:t>
            </a:r>
          </a:p>
          <a:p>
            <a:pPr algn="ctr"/>
            <a:r>
              <a:rPr lang="en-US" sz="2000" dirty="0" smtClean="0">
                <a:solidFill>
                  <a:schemeClr val="tx1"/>
                </a:solidFill>
              </a:rPr>
              <a:t>Library</a:t>
            </a:r>
            <a:endParaRPr lang="en-US" sz="2000" dirty="0">
              <a:solidFill>
                <a:schemeClr val="tx1"/>
              </a:solidFill>
            </a:endParaRPr>
          </a:p>
        </p:txBody>
      </p:sp>
      <p:sp>
        <p:nvSpPr>
          <p:cNvPr id="12" name="TextBox 11"/>
          <p:cNvSpPr txBox="1"/>
          <p:nvPr/>
        </p:nvSpPr>
        <p:spPr>
          <a:xfrm>
            <a:off x="2101326" y="1733490"/>
            <a:ext cx="2895600" cy="4001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solidFill>
                  <a:schemeClr val="tx1"/>
                </a:solidFill>
              </a:rPr>
              <a:t>PLINQ</a:t>
            </a:r>
            <a:endParaRPr lang="en-US" sz="2000" dirty="0">
              <a:solidFill>
                <a:schemeClr val="tx1"/>
              </a:solidFill>
            </a:endParaRPr>
          </a:p>
        </p:txBody>
      </p:sp>
      <p:sp>
        <p:nvSpPr>
          <p:cNvPr id="13" name="TextBox 12"/>
          <p:cNvSpPr txBox="1"/>
          <p:nvPr/>
        </p:nvSpPr>
        <p:spPr>
          <a:xfrm>
            <a:off x="5783327" y="6509274"/>
            <a:ext cx="1295400" cy="2616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100" b="1" dirty="0" smtClean="0">
                <a:solidFill>
                  <a:schemeClr val="tx1"/>
                </a:solidFill>
              </a:rPr>
              <a:t>Managed Library</a:t>
            </a:r>
            <a:endParaRPr lang="en-US" sz="1100" b="1" dirty="0">
              <a:solidFill>
                <a:schemeClr val="tx1"/>
              </a:solidFill>
            </a:endParaRPr>
          </a:p>
        </p:txBody>
      </p:sp>
      <p:sp>
        <p:nvSpPr>
          <p:cNvPr id="14" name="TextBox 13"/>
          <p:cNvSpPr txBox="1"/>
          <p:nvPr/>
        </p:nvSpPr>
        <p:spPr>
          <a:xfrm>
            <a:off x="4351945" y="6509274"/>
            <a:ext cx="1182507"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100" b="1" dirty="0" smtClean="0">
                <a:solidFill>
                  <a:schemeClr val="tx1"/>
                </a:solidFill>
              </a:rPr>
              <a:t>Native Library</a:t>
            </a:r>
            <a:endParaRPr lang="en-US" sz="1100" b="1" dirty="0">
              <a:solidFill>
                <a:schemeClr val="tx1"/>
              </a:solidFill>
            </a:endParaRPr>
          </a:p>
        </p:txBody>
      </p:sp>
      <p:sp>
        <p:nvSpPr>
          <p:cNvPr id="15" name="Title 1"/>
          <p:cNvSpPr txBox="1">
            <a:spLocks/>
          </p:cNvSpPr>
          <p:nvPr/>
        </p:nvSpPr>
        <p:spPr>
          <a:xfrm>
            <a:off x="2209800" y="6504801"/>
            <a:ext cx="838200" cy="276999"/>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2000" i="0" u="none" strike="noStrike" kern="1200" normalizeH="0" baseline="0" noProof="0" dirty="0" smtClean="0">
                <a:uLnTx/>
                <a:uFillTx/>
                <a:latin typeface="Segoe" pitchFamily="34" charset="0"/>
                <a:ea typeface="+mn-ea"/>
                <a:cs typeface="Arial" charset="0"/>
              </a:rPr>
              <a:t>Key:</a:t>
            </a:r>
            <a:endParaRPr kumimoji="0" lang="en-US"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pitchFamily="34" charset="0"/>
              <a:ea typeface="+mn-ea"/>
              <a:cs typeface="Arial" charset="0"/>
            </a:endParaRPr>
          </a:p>
        </p:txBody>
      </p:sp>
      <p:sp>
        <p:nvSpPr>
          <p:cNvPr id="16" name="Rounded Rectangle 15"/>
          <p:cNvSpPr/>
          <p:nvPr/>
        </p:nvSpPr>
        <p:spPr bwMode="auto">
          <a:xfrm>
            <a:off x="304800" y="5486875"/>
            <a:ext cx="8686800" cy="838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533400" y="5791675"/>
            <a:ext cx="8229600" cy="400110"/>
          </a:xfrm>
          <a:prstGeom prst="rect">
            <a:avLst/>
          </a:prstGeom>
          <a:solidFill>
            <a:schemeClr val="bg1">
              <a:lumMod val="75000"/>
              <a:lumOff val="25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dirty="0" smtClean="0">
                <a:solidFill>
                  <a:schemeClr val="tx1"/>
                </a:solidFill>
              </a:rPr>
              <a:t>Threads</a:t>
            </a:r>
            <a:endParaRPr lang="en-US" sz="2000" dirty="0">
              <a:solidFill>
                <a:schemeClr val="tx1"/>
              </a:solidFill>
            </a:endParaRPr>
          </a:p>
        </p:txBody>
      </p:sp>
      <p:sp>
        <p:nvSpPr>
          <p:cNvPr id="18" name="TextBox 17"/>
          <p:cNvSpPr txBox="1"/>
          <p:nvPr/>
        </p:nvSpPr>
        <p:spPr>
          <a:xfrm>
            <a:off x="4011769" y="5486875"/>
            <a:ext cx="1600200" cy="307777"/>
          </a:xfrm>
          <a:prstGeom prst="rect">
            <a:avLst/>
          </a:prstGeom>
          <a:noFill/>
        </p:spPr>
        <p:txBody>
          <a:bodyPr wrap="square" rtlCol="0">
            <a:spAutoFit/>
          </a:bodyPr>
          <a:lstStyle/>
          <a:p>
            <a:r>
              <a:rPr lang="en-US" sz="1400" b="1" dirty="0" smtClean="0">
                <a:solidFill>
                  <a:schemeClr val="bg1"/>
                </a:solidFill>
              </a:rPr>
              <a:t>Operating System</a:t>
            </a:r>
            <a:endParaRPr lang="en-US" sz="1400" b="1" dirty="0">
              <a:solidFill>
                <a:schemeClr val="bg1"/>
              </a:solidFill>
            </a:endParaRPr>
          </a:p>
        </p:txBody>
      </p:sp>
      <p:sp>
        <p:nvSpPr>
          <p:cNvPr id="19" name="TextBox 18"/>
          <p:cNvSpPr txBox="1"/>
          <p:nvPr/>
        </p:nvSpPr>
        <p:spPr>
          <a:xfrm>
            <a:off x="2057400" y="3380601"/>
            <a:ext cx="1828800" cy="307777"/>
          </a:xfrm>
          <a:prstGeom prst="rect">
            <a:avLst/>
          </a:prstGeom>
          <a:noFill/>
        </p:spPr>
        <p:txBody>
          <a:bodyPr wrap="square" rtlCol="0">
            <a:spAutoFit/>
          </a:bodyPr>
          <a:lstStyle/>
          <a:p>
            <a:r>
              <a:rPr lang="en-US" sz="1400" b="1" dirty="0" smtClean="0">
                <a:solidFill>
                  <a:schemeClr val="bg1"/>
                </a:solidFill>
              </a:rPr>
              <a:t>Concurrency Runtime</a:t>
            </a:r>
            <a:endParaRPr lang="en-US" sz="1400" b="1" dirty="0">
              <a:solidFill>
                <a:schemeClr val="bg1"/>
              </a:solidFill>
            </a:endParaRPr>
          </a:p>
        </p:txBody>
      </p:sp>
      <p:sp>
        <p:nvSpPr>
          <p:cNvPr id="20" name="TextBox 19"/>
          <p:cNvSpPr txBox="1"/>
          <p:nvPr/>
        </p:nvSpPr>
        <p:spPr>
          <a:xfrm>
            <a:off x="2012243" y="1371600"/>
            <a:ext cx="2940757" cy="307777"/>
          </a:xfrm>
          <a:prstGeom prst="rect">
            <a:avLst/>
          </a:prstGeom>
          <a:noFill/>
        </p:spPr>
        <p:txBody>
          <a:bodyPr wrap="square" rtlCol="0">
            <a:spAutoFit/>
          </a:bodyPr>
          <a:lstStyle/>
          <a:p>
            <a:r>
              <a:rPr lang="en-US" sz="1400" b="1" dirty="0" smtClean="0">
                <a:solidFill>
                  <a:schemeClr val="bg1"/>
                </a:solidFill>
              </a:rPr>
              <a:t>Programming Models</a:t>
            </a:r>
            <a:endParaRPr lang="en-US" sz="1400" b="1" dirty="0">
              <a:solidFill>
                <a:schemeClr val="bg1"/>
              </a:solidFill>
            </a:endParaRPr>
          </a:p>
        </p:txBody>
      </p:sp>
      <p:sp>
        <p:nvSpPr>
          <p:cNvPr id="21" name="TextBox 20"/>
          <p:cNvSpPr txBox="1"/>
          <p:nvPr/>
        </p:nvSpPr>
        <p:spPr>
          <a:xfrm>
            <a:off x="7924800" y="2209800"/>
            <a:ext cx="914400" cy="762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r>
              <a:rPr lang="en-US" sz="1800" dirty="0" smtClean="0">
                <a:solidFill>
                  <a:schemeClr val="tx1"/>
                </a:solidFill>
              </a:rPr>
              <a:t>Agents</a:t>
            </a:r>
          </a:p>
          <a:p>
            <a:pPr algn="ctr"/>
            <a:r>
              <a:rPr lang="en-US" sz="1800" dirty="0" smtClean="0">
                <a:solidFill>
                  <a:schemeClr val="tx1"/>
                </a:solidFill>
              </a:rPr>
              <a:t>Library</a:t>
            </a:r>
            <a:endParaRPr lang="en-US" sz="1800" dirty="0">
              <a:solidFill>
                <a:schemeClr val="tx1"/>
              </a:solidFill>
            </a:endParaRPr>
          </a:p>
        </p:txBody>
      </p:sp>
      <p:sp>
        <p:nvSpPr>
          <p:cNvPr id="22" name="TextBox 21"/>
          <p:cNvSpPr txBox="1"/>
          <p:nvPr/>
        </p:nvSpPr>
        <p:spPr>
          <a:xfrm>
            <a:off x="2101326" y="3733800"/>
            <a:ext cx="2895600" cy="14478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ctr"/>
            <a:r>
              <a:rPr lang="en-US" sz="2000" dirty="0" err="1" smtClean="0">
                <a:solidFill>
                  <a:schemeClr val="tx1"/>
                </a:solidFill>
              </a:rPr>
              <a:t>ThreadPool</a:t>
            </a:r>
            <a:endParaRPr lang="en-US" sz="2000" dirty="0">
              <a:solidFill>
                <a:schemeClr val="tx1"/>
              </a:solidFill>
            </a:endParaRPr>
          </a:p>
        </p:txBody>
      </p:sp>
      <p:sp>
        <p:nvSpPr>
          <p:cNvPr id="23" name="TextBox 22"/>
          <p:cNvSpPr txBox="1"/>
          <p:nvPr/>
        </p:nvSpPr>
        <p:spPr>
          <a:xfrm>
            <a:off x="2329926" y="4191000"/>
            <a:ext cx="2481943" cy="36933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dirty="0" smtClean="0">
                <a:solidFill>
                  <a:schemeClr val="tx1"/>
                </a:solidFill>
              </a:rPr>
              <a:t>Task Scheduler</a:t>
            </a:r>
            <a:endParaRPr lang="en-US" sz="1800" dirty="0">
              <a:solidFill>
                <a:schemeClr val="tx1"/>
              </a:solidFill>
            </a:endParaRPr>
          </a:p>
        </p:txBody>
      </p:sp>
      <p:sp>
        <p:nvSpPr>
          <p:cNvPr id="24" name="TextBox 23"/>
          <p:cNvSpPr txBox="1"/>
          <p:nvPr/>
        </p:nvSpPr>
        <p:spPr>
          <a:xfrm>
            <a:off x="2329926" y="4648200"/>
            <a:ext cx="2481943" cy="36933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dirty="0" smtClean="0">
                <a:solidFill>
                  <a:schemeClr val="tx1"/>
                </a:solidFill>
              </a:rPr>
              <a:t>Resource Manager</a:t>
            </a:r>
            <a:endParaRPr lang="en-US" sz="1800" dirty="0">
              <a:solidFill>
                <a:schemeClr val="tx1"/>
              </a:solidFill>
            </a:endParaRPr>
          </a:p>
        </p:txBody>
      </p:sp>
      <p:sp>
        <p:nvSpPr>
          <p:cNvPr id="25" name="TextBox 24"/>
          <p:cNvSpPr txBox="1"/>
          <p:nvPr/>
        </p:nvSpPr>
        <p:spPr>
          <a:xfrm rot="5400000">
            <a:off x="3560179" y="3297827"/>
            <a:ext cx="3428998" cy="33855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dirty="0" smtClean="0">
                <a:solidFill>
                  <a:schemeClr val="tx1"/>
                </a:solidFill>
              </a:rPr>
              <a:t>Data Structures</a:t>
            </a:r>
            <a:endParaRPr lang="en-US" sz="1600" dirty="0">
              <a:solidFill>
                <a:schemeClr val="tx1"/>
              </a:solidFill>
            </a:endParaRPr>
          </a:p>
        </p:txBody>
      </p:sp>
      <p:sp>
        <p:nvSpPr>
          <p:cNvPr id="26" name="TextBox 25"/>
          <p:cNvSpPr txBox="1"/>
          <p:nvPr/>
        </p:nvSpPr>
        <p:spPr>
          <a:xfrm rot="16200000">
            <a:off x="4170935" y="3531391"/>
            <a:ext cx="2981739" cy="33855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dirty="0" smtClean="0">
                <a:solidFill>
                  <a:schemeClr val="tx1"/>
                </a:solidFill>
              </a:rPr>
              <a:t>Data Structures</a:t>
            </a:r>
            <a:endParaRPr lang="en-US" sz="1600" dirty="0">
              <a:solidFill>
                <a:schemeClr val="tx1"/>
              </a:solidFill>
            </a:endParaRPr>
          </a:p>
        </p:txBody>
      </p:sp>
      <p:sp>
        <p:nvSpPr>
          <p:cNvPr id="27" name="Rounded Rectangle 26"/>
          <p:cNvSpPr/>
          <p:nvPr/>
        </p:nvSpPr>
        <p:spPr bwMode="auto">
          <a:xfrm>
            <a:off x="199505" y="1295400"/>
            <a:ext cx="1553095" cy="4038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TextBox 27"/>
          <p:cNvSpPr txBox="1"/>
          <p:nvPr/>
        </p:nvSpPr>
        <p:spPr>
          <a:xfrm>
            <a:off x="304800" y="1371600"/>
            <a:ext cx="1335152" cy="523220"/>
          </a:xfrm>
          <a:prstGeom prst="rect">
            <a:avLst/>
          </a:prstGeom>
          <a:noFill/>
        </p:spPr>
        <p:txBody>
          <a:bodyPr wrap="square" rtlCol="0">
            <a:spAutoFit/>
          </a:bodyPr>
          <a:lstStyle/>
          <a:p>
            <a:r>
              <a:rPr lang="en-US" sz="1400" b="1" dirty="0" smtClean="0">
                <a:solidFill>
                  <a:schemeClr val="bg1"/>
                </a:solidFill>
              </a:rPr>
              <a:t>Integrated Tooling</a:t>
            </a:r>
            <a:endParaRPr lang="en-US" sz="1400" b="1" dirty="0">
              <a:solidFill>
                <a:schemeClr val="bg1"/>
              </a:solidFill>
            </a:endParaRPr>
          </a:p>
        </p:txBody>
      </p:sp>
      <p:sp>
        <p:nvSpPr>
          <p:cNvPr id="29" name="TextBox 28"/>
          <p:cNvSpPr txBox="1"/>
          <p:nvPr/>
        </p:nvSpPr>
        <p:spPr>
          <a:xfrm>
            <a:off x="2944596" y="6509274"/>
            <a:ext cx="1182507"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100" b="1" dirty="0" smtClean="0">
                <a:solidFill>
                  <a:schemeClr val="tx1"/>
                </a:solidFill>
              </a:rPr>
              <a:t>Tools</a:t>
            </a:r>
            <a:endParaRPr lang="en-US" sz="1100" b="1" dirty="0">
              <a:solidFill>
                <a:schemeClr val="tx1"/>
              </a:solidFill>
            </a:endParaRPr>
          </a:p>
        </p:txBody>
      </p:sp>
      <p:sp>
        <p:nvSpPr>
          <p:cNvPr id="30" name="TextBox 29"/>
          <p:cNvSpPr txBox="1"/>
          <p:nvPr/>
        </p:nvSpPr>
        <p:spPr>
          <a:xfrm>
            <a:off x="304800" y="1932801"/>
            <a:ext cx="1335152" cy="14478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a:r>
              <a:rPr lang="en-US" sz="1600" b="1" dirty="0" smtClean="0">
                <a:solidFill>
                  <a:schemeClr val="tx1"/>
                </a:solidFill>
              </a:rPr>
              <a:t>Parallel</a:t>
            </a:r>
          </a:p>
          <a:p>
            <a:pPr algn="ctr"/>
            <a:r>
              <a:rPr lang="en-US" sz="1600" b="1" dirty="0" smtClean="0">
                <a:solidFill>
                  <a:schemeClr val="tx1"/>
                </a:solidFill>
              </a:rPr>
              <a:t>Debugger Toolwindows</a:t>
            </a:r>
            <a:endParaRPr lang="en-US" sz="1600" b="1" dirty="0">
              <a:solidFill>
                <a:schemeClr val="tx1"/>
              </a:solidFill>
            </a:endParaRPr>
          </a:p>
        </p:txBody>
      </p:sp>
      <p:sp>
        <p:nvSpPr>
          <p:cNvPr id="31" name="TextBox 30"/>
          <p:cNvSpPr txBox="1"/>
          <p:nvPr/>
        </p:nvSpPr>
        <p:spPr>
          <a:xfrm>
            <a:off x="304800" y="3733800"/>
            <a:ext cx="1335152" cy="14478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a:r>
              <a:rPr lang="en-US" sz="1600" b="1" dirty="0" smtClean="0">
                <a:solidFill>
                  <a:schemeClr val="tx1"/>
                </a:solidFill>
              </a:rPr>
              <a:t>Profiler Concurrency</a:t>
            </a:r>
          </a:p>
          <a:p>
            <a:pPr algn="ctr"/>
            <a:r>
              <a:rPr lang="en-US" sz="1600" b="1" dirty="0" smtClean="0">
                <a:solidFill>
                  <a:schemeClr val="tx1"/>
                </a:solidFill>
              </a:rPr>
              <a:t>Analysis</a:t>
            </a:r>
            <a:endParaRPr lang="en-US" sz="1600" b="1" dirty="0">
              <a:solidFill>
                <a:schemeClr val="tx1"/>
              </a:solidFill>
            </a:endParaRPr>
          </a:p>
        </p:txBody>
      </p:sp>
      <p:sp>
        <p:nvSpPr>
          <p:cNvPr id="32" name="TextBox 31"/>
          <p:cNvSpPr txBox="1"/>
          <p:nvPr/>
        </p:nvSpPr>
        <p:spPr>
          <a:xfrm>
            <a:off x="5883203" y="1371600"/>
            <a:ext cx="2940757" cy="307777"/>
          </a:xfrm>
          <a:prstGeom prst="rect">
            <a:avLst/>
          </a:prstGeom>
          <a:noFill/>
        </p:spPr>
        <p:txBody>
          <a:bodyPr wrap="square" rtlCol="0">
            <a:spAutoFit/>
          </a:bodyPr>
          <a:lstStyle/>
          <a:p>
            <a:r>
              <a:rPr lang="en-US" sz="1400" b="1" dirty="0" smtClean="0">
                <a:solidFill>
                  <a:schemeClr val="bg1"/>
                </a:solidFill>
              </a:rPr>
              <a:t>Programming Models</a:t>
            </a:r>
            <a:endParaRPr lang="en-US" sz="1400" b="1" dirty="0">
              <a:solidFill>
                <a:schemeClr val="bg1"/>
              </a:solidFill>
            </a:endParaRPr>
          </a:p>
        </p:txBody>
      </p:sp>
      <p:sp>
        <p:nvSpPr>
          <p:cNvPr id="33" name="TextBox 32"/>
          <p:cNvSpPr txBox="1"/>
          <p:nvPr/>
        </p:nvSpPr>
        <p:spPr>
          <a:xfrm>
            <a:off x="6019800" y="3380601"/>
            <a:ext cx="1828800" cy="307777"/>
          </a:xfrm>
          <a:prstGeom prst="rect">
            <a:avLst/>
          </a:prstGeom>
          <a:noFill/>
        </p:spPr>
        <p:txBody>
          <a:bodyPr wrap="square" rtlCol="0">
            <a:spAutoFit/>
          </a:bodyPr>
          <a:lstStyle/>
          <a:p>
            <a:r>
              <a:rPr lang="en-US" sz="1400" b="1" dirty="0" smtClean="0">
                <a:solidFill>
                  <a:schemeClr val="bg1"/>
                </a:solidFill>
              </a:rPr>
              <a:t>Concurrency Runtime</a:t>
            </a:r>
            <a:endParaRPr lang="en-US" sz="1400" b="1" dirty="0">
              <a:solidFill>
                <a:schemeClr val="bg1"/>
              </a:solidFill>
            </a:endParaRPr>
          </a:p>
        </p:txBody>
      </p:sp>
      <p:sp>
        <p:nvSpPr>
          <p:cNvPr id="37" name="Rounded Rectangle 36"/>
          <p:cNvSpPr/>
          <p:nvPr/>
        </p:nvSpPr>
        <p:spPr bwMode="auto">
          <a:xfrm>
            <a:off x="5467351" y="1334530"/>
            <a:ext cx="3524249" cy="3999471"/>
          </a:xfrm>
          <a:prstGeom prst="roundRect">
            <a:avLst/>
          </a:prstGeom>
          <a:solidFill>
            <a:schemeClr val="tx1">
              <a:lumMod val="85000"/>
              <a:alpha val="8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pic>
        <p:nvPicPr>
          <p:cNvPr id="68611" name="Picture 3"/>
          <p:cNvPicPr>
            <a:picLocks noChangeAspect="1" noChangeArrowheads="1"/>
          </p:cNvPicPr>
          <p:nvPr/>
        </p:nvPicPr>
        <p:blipFill>
          <a:blip r:embed="rId3"/>
          <a:srcRect/>
          <a:stretch>
            <a:fillRect/>
          </a:stretch>
        </p:blipFill>
        <p:spPr bwMode="auto">
          <a:xfrm>
            <a:off x="882629" y="3175686"/>
            <a:ext cx="7378742" cy="2595815"/>
          </a:xfrm>
          <a:prstGeom prst="rect">
            <a:avLst/>
          </a:prstGeom>
          <a:noFill/>
          <a:ln w="9525">
            <a:noFill/>
            <a:miter lim="800000"/>
            <a:headEnd/>
            <a:tailEnd/>
          </a:ln>
          <a:effectLst>
            <a:outerShdw blurRad="149987" dist="250190" dir="8460000" algn="ctr">
              <a:srgbClr val="000000">
                <a:alpha val="28000"/>
              </a:srgbClr>
            </a:outerShdw>
            <a:reflection blurRad="6350" stA="50000" endA="275" endPos="40000" dist="101600" dir="5400000" sy="-100000" algn="bl" rotWithShape="0"/>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30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AGENDA</a:t>
            </a:r>
            <a:endParaRPr lang="en-US" dirty="0"/>
          </a:p>
        </p:txBody>
      </p:sp>
      <p:sp>
        <p:nvSpPr>
          <p:cNvPr id="5" name="Content Placeholder 4"/>
          <p:cNvSpPr>
            <a:spLocks noGrp="1"/>
          </p:cNvSpPr>
          <p:nvPr>
            <p:ph idx="1"/>
          </p:nvPr>
        </p:nvSpPr>
        <p:spPr>
          <a:xfrm>
            <a:off x="457200" y="1412875"/>
            <a:ext cx="8305800" cy="3151632"/>
          </a:xfrm>
        </p:spPr>
        <p:txBody>
          <a:bodyPr/>
          <a:lstStyle/>
          <a:p>
            <a:pPr marL="514350" indent="-514350">
              <a:buNone/>
            </a:pPr>
            <a:r>
              <a:rPr lang="en-US" dirty="0" smtClean="0"/>
              <a:t>1. Set the scene</a:t>
            </a:r>
          </a:p>
          <a:p>
            <a:pPr marL="514350" indent="-514350">
              <a:buNone/>
            </a:pPr>
            <a:r>
              <a:rPr lang="en-US" dirty="0" smtClean="0"/>
              <a:t>2. Task-based Programming</a:t>
            </a:r>
          </a:p>
          <a:p>
            <a:pPr marL="514350" indent="-514350">
              <a:buNone/>
            </a:pPr>
            <a:r>
              <a:rPr lang="en-US" sz="3200" dirty="0" smtClean="0"/>
              <a:t>3. Debugger</a:t>
            </a:r>
          </a:p>
          <a:p>
            <a:pPr marL="514350" indent="-514350">
              <a:buNone/>
            </a:pPr>
            <a:r>
              <a:rPr lang="en-US" dirty="0" smtClean="0"/>
              <a:t>4. Profiler</a:t>
            </a:r>
            <a:endParaRPr lang="en-US" sz="3200" dirty="0" smtClean="0"/>
          </a:p>
          <a:p>
            <a:pPr marL="514350" indent="-514350">
              <a:buNone/>
            </a:pPr>
            <a:r>
              <a:rPr lang="en-US" dirty="0" smtClean="0"/>
              <a:t>5. Structured Parallelism</a:t>
            </a:r>
          </a:p>
          <a:p>
            <a:pPr marL="514350" indent="-514350">
              <a:buNone/>
            </a:pPr>
            <a:r>
              <a:rPr lang="en-US" dirty="0" smtClean="0"/>
              <a:t>6. PLINQ</a:t>
            </a:r>
          </a:p>
        </p:txBody>
      </p:sp>
      <p:grpSp>
        <p:nvGrpSpPr>
          <p:cNvPr id="2" name="Group 194"/>
          <p:cNvGrpSpPr>
            <a:grpSpLocks/>
          </p:cNvGrpSpPr>
          <p:nvPr/>
        </p:nvGrpSpPr>
        <p:grpSpPr bwMode="auto">
          <a:xfrm>
            <a:off x="304800" y="1295400"/>
            <a:ext cx="533400" cy="572029"/>
            <a:chOff x="1844" y="1821"/>
            <a:chExt cx="545" cy="463"/>
          </a:xfrm>
        </p:grpSpPr>
        <p:sp>
          <p:nvSpPr>
            <p:cNvPr id="7" name="Freeform 195"/>
            <p:cNvSpPr>
              <a:spLocks/>
            </p:cNvSpPr>
            <p:nvPr/>
          </p:nvSpPr>
          <p:spPr bwMode="auto">
            <a:xfrm>
              <a:off x="1881" y="1849"/>
              <a:ext cx="508" cy="409"/>
            </a:xfrm>
            <a:custGeom>
              <a:avLst/>
              <a:gdLst>
                <a:gd name="T0" fmla="*/ 0 w 1395"/>
                <a:gd name="T1" fmla="*/ 0 h 1304"/>
                <a:gd name="T2" fmla="*/ 0 w 1395"/>
                <a:gd name="T3" fmla="*/ 0 h 1304"/>
                <a:gd name="T4" fmla="*/ 0 w 1395"/>
                <a:gd name="T5" fmla="*/ 0 h 1304"/>
                <a:gd name="T6" fmla="*/ 0 w 1395"/>
                <a:gd name="T7" fmla="*/ 0 h 1304"/>
                <a:gd name="T8" fmla="*/ 0 w 1395"/>
                <a:gd name="T9" fmla="*/ 0 h 1304"/>
                <a:gd name="T10" fmla="*/ 0 w 1395"/>
                <a:gd name="T11" fmla="*/ 0 h 1304"/>
                <a:gd name="T12" fmla="*/ 0 w 1395"/>
                <a:gd name="T13" fmla="*/ 0 h 1304"/>
                <a:gd name="T14" fmla="*/ 0 w 1395"/>
                <a:gd name="T15" fmla="*/ 0 h 1304"/>
                <a:gd name="T16" fmla="*/ 0 w 1395"/>
                <a:gd name="T17" fmla="*/ 0 h 1304"/>
                <a:gd name="T18" fmla="*/ 0 w 1395"/>
                <a:gd name="T19" fmla="*/ 0 h 1304"/>
                <a:gd name="T20" fmla="*/ 0 w 1395"/>
                <a:gd name="T21" fmla="*/ 0 h 1304"/>
                <a:gd name="T22" fmla="*/ 0 w 1395"/>
                <a:gd name="T23" fmla="*/ 0 h 1304"/>
                <a:gd name="T24" fmla="*/ 0 w 1395"/>
                <a:gd name="T25" fmla="*/ 0 h 1304"/>
                <a:gd name="T26" fmla="*/ 0 w 1395"/>
                <a:gd name="T27" fmla="*/ 0 h 1304"/>
                <a:gd name="T28" fmla="*/ 0 w 1395"/>
                <a:gd name="T29" fmla="*/ 0 h 1304"/>
                <a:gd name="T30" fmla="*/ 0 w 1395"/>
                <a:gd name="T31" fmla="*/ 0 h 1304"/>
                <a:gd name="T32" fmla="*/ 0 w 1395"/>
                <a:gd name="T33" fmla="*/ 0 h 1304"/>
                <a:gd name="T34" fmla="*/ 0 w 1395"/>
                <a:gd name="T35" fmla="*/ 0 h 1304"/>
                <a:gd name="T36" fmla="*/ 0 w 1395"/>
                <a:gd name="T37" fmla="*/ 0 h 1304"/>
                <a:gd name="T38" fmla="*/ 0 w 1395"/>
                <a:gd name="T39" fmla="*/ 0 h 1304"/>
                <a:gd name="T40" fmla="*/ 0 w 1395"/>
                <a:gd name="T41" fmla="*/ 0 h 1304"/>
                <a:gd name="T42" fmla="*/ 0 w 1395"/>
                <a:gd name="T43" fmla="*/ 0 h 1304"/>
                <a:gd name="T44" fmla="*/ 0 w 1395"/>
                <a:gd name="T45" fmla="*/ 0 h 1304"/>
                <a:gd name="T46" fmla="*/ 0 w 1395"/>
                <a:gd name="T47" fmla="*/ 0 h 1304"/>
                <a:gd name="T48" fmla="*/ 0 w 1395"/>
                <a:gd name="T49" fmla="*/ 0 h 1304"/>
                <a:gd name="T50" fmla="*/ 0 w 1395"/>
                <a:gd name="T51" fmla="*/ 0 h 1304"/>
                <a:gd name="T52" fmla="*/ 0 w 1395"/>
                <a:gd name="T53" fmla="*/ 0 h 1304"/>
                <a:gd name="T54" fmla="*/ 0 w 1395"/>
                <a:gd name="T55" fmla="*/ 0 h 1304"/>
                <a:gd name="T56" fmla="*/ 0 w 1395"/>
                <a:gd name="T57" fmla="*/ 0 h 1304"/>
                <a:gd name="T58" fmla="*/ 0 w 1395"/>
                <a:gd name="T59" fmla="*/ 0 h 1304"/>
                <a:gd name="T60" fmla="*/ 0 w 1395"/>
                <a:gd name="T61" fmla="*/ 0 h 1304"/>
                <a:gd name="T62" fmla="*/ 0 w 1395"/>
                <a:gd name="T63" fmla="*/ 0 h 1304"/>
                <a:gd name="T64" fmla="*/ 0 w 1395"/>
                <a:gd name="T65" fmla="*/ 0 h 1304"/>
                <a:gd name="T66" fmla="*/ 0 w 1395"/>
                <a:gd name="T67" fmla="*/ 0 h 1304"/>
                <a:gd name="T68" fmla="*/ 0 w 1395"/>
                <a:gd name="T69" fmla="*/ 0 h 1304"/>
                <a:gd name="T70" fmla="*/ 0 w 1395"/>
                <a:gd name="T71" fmla="*/ 0 h 1304"/>
                <a:gd name="T72" fmla="*/ 0 w 1395"/>
                <a:gd name="T73" fmla="*/ 0 h 1304"/>
                <a:gd name="T74" fmla="*/ 0 w 1395"/>
                <a:gd name="T75" fmla="*/ 0 h 1304"/>
                <a:gd name="T76" fmla="*/ 0 w 1395"/>
                <a:gd name="T77" fmla="*/ 0 h 1304"/>
                <a:gd name="T78" fmla="*/ 0 w 1395"/>
                <a:gd name="T79" fmla="*/ 0 h 1304"/>
                <a:gd name="T80" fmla="*/ 0 w 1395"/>
                <a:gd name="T81" fmla="*/ 0 h 1304"/>
                <a:gd name="T82" fmla="*/ 0 w 1395"/>
                <a:gd name="T83" fmla="*/ 0 h 1304"/>
                <a:gd name="T84" fmla="*/ 0 w 1395"/>
                <a:gd name="T85" fmla="*/ 0 h 1304"/>
                <a:gd name="T86" fmla="*/ 0 w 1395"/>
                <a:gd name="T87" fmla="*/ 0 h 1304"/>
                <a:gd name="T88" fmla="*/ 0 w 1395"/>
                <a:gd name="T89" fmla="*/ 0 h 1304"/>
                <a:gd name="T90" fmla="*/ 0 w 1395"/>
                <a:gd name="T91" fmla="*/ 0 h 1304"/>
                <a:gd name="T92" fmla="*/ 0 w 1395"/>
                <a:gd name="T93" fmla="*/ 0 h 1304"/>
                <a:gd name="T94" fmla="*/ 0 w 1395"/>
                <a:gd name="T95" fmla="*/ 0 h 1304"/>
                <a:gd name="T96" fmla="*/ 0 w 1395"/>
                <a:gd name="T97" fmla="*/ 0 h 1304"/>
                <a:gd name="T98" fmla="*/ 0 w 1395"/>
                <a:gd name="T99" fmla="*/ 0 h 1304"/>
                <a:gd name="T100" fmla="*/ 0 w 1395"/>
                <a:gd name="T101" fmla="*/ 0 h 1304"/>
                <a:gd name="T102" fmla="*/ 0 w 1395"/>
                <a:gd name="T103" fmla="*/ 0 h 1304"/>
                <a:gd name="T104" fmla="*/ 0 w 1395"/>
                <a:gd name="T105" fmla="*/ 0 h 1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1304"/>
                <a:gd name="T161" fmla="*/ 1395 w 1395"/>
                <a:gd name="T162" fmla="*/ 1304 h 1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8" name="Freeform 196"/>
            <p:cNvSpPr>
              <a:spLocks/>
            </p:cNvSpPr>
            <p:nvPr/>
          </p:nvSpPr>
          <p:spPr bwMode="auto">
            <a:xfrm>
              <a:off x="1844" y="1821"/>
              <a:ext cx="473" cy="463"/>
            </a:xfrm>
            <a:custGeom>
              <a:avLst/>
              <a:gdLst/>
              <a:ahLst/>
              <a:cxnLst>
                <a:cxn ang="0">
                  <a:pos x="1139" y="2"/>
                </a:cxn>
                <a:cxn ang="0">
                  <a:pos x="1121" y="21"/>
                </a:cxn>
                <a:cxn ang="0">
                  <a:pos x="1090" y="54"/>
                </a:cxn>
                <a:cxn ang="0">
                  <a:pos x="1048" y="99"/>
                </a:cxn>
                <a:cxn ang="0">
                  <a:pos x="998" y="151"/>
                </a:cxn>
                <a:cxn ang="0">
                  <a:pos x="945" y="206"/>
                </a:cxn>
                <a:cxn ang="0">
                  <a:pos x="892" y="262"/>
                </a:cxn>
                <a:cxn ang="0">
                  <a:pos x="843" y="312"/>
                </a:cxn>
                <a:cxn ang="0">
                  <a:pos x="788" y="366"/>
                </a:cxn>
                <a:cxn ang="0">
                  <a:pos x="730" y="431"/>
                </a:cxn>
                <a:cxn ang="0">
                  <a:pos x="675" y="498"/>
                </a:cxn>
                <a:cxn ang="0">
                  <a:pos x="622" y="566"/>
                </a:cxn>
                <a:cxn ang="0">
                  <a:pos x="572" y="635"/>
                </a:cxn>
                <a:cxn ang="0">
                  <a:pos x="523" y="705"/>
                </a:cxn>
                <a:cxn ang="0">
                  <a:pos x="474" y="775"/>
                </a:cxn>
                <a:cxn ang="0">
                  <a:pos x="425" y="847"/>
                </a:cxn>
                <a:cxn ang="0">
                  <a:pos x="392" y="866"/>
                </a:cxn>
                <a:cxn ang="0">
                  <a:pos x="368" y="831"/>
                </a:cxn>
                <a:cxn ang="0">
                  <a:pos x="337" y="790"/>
                </a:cxn>
                <a:cxn ang="0">
                  <a:pos x="302" y="747"/>
                </a:cxn>
                <a:cxn ang="0">
                  <a:pos x="266" y="702"/>
                </a:cxn>
                <a:cxn ang="0">
                  <a:pos x="232" y="658"/>
                </a:cxn>
                <a:cxn ang="0">
                  <a:pos x="198" y="619"/>
                </a:cxn>
                <a:cxn ang="0">
                  <a:pos x="172" y="584"/>
                </a:cxn>
                <a:cxn ang="0">
                  <a:pos x="153" y="582"/>
                </a:cxn>
                <a:cxn ang="0">
                  <a:pos x="110" y="654"/>
                </a:cxn>
                <a:cxn ang="0">
                  <a:pos x="51" y="751"/>
                </a:cxn>
                <a:cxn ang="0">
                  <a:pos x="7" y="824"/>
                </a:cxn>
                <a:cxn ang="0">
                  <a:pos x="19" y="862"/>
                </a:cxn>
                <a:cxn ang="0">
                  <a:pos x="66" y="925"/>
                </a:cxn>
                <a:cxn ang="0">
                  <a:pos x="120" y="1000"/>
                </a:cxn>
                <a:cxn ang="0">
                  <a:pos x="180" y="1078"/>
                </a:cxn>
                <a:cxn ang="0">
                  <a:pos x="239" y="1154"/>
                </a:cxn>
                <a:cxn ang="0">
                  <a:pos x="294" y="1221"/>
                </a:cxn>
                <a:cxn ang="0">
                  <a:pos x="341" y="1272"/>
                </a:cxn>
                <a:cxn ang="0">
                  <a:pos x="376" y="1301"/>
                </a:cxn>
                <a:cxn ang="0">
                  <a:pos x="395" y="1304"/>
                </a:cxn>
                <a:cxn ang="0">
                  <a:pos x="410" y="1294"/>
                </a:cxn>
                <a:cxn ang="0">
                  <a:pos x="438" y="1265"/>
                </a:cxn>
                <a:cxn ang="0">
                  <a:pos x="478" y="1220"/>
                </a:cxn>
                <a:cxn ang="0">
                  <a:pos x="529" y="1161"/>
                </a:cxn>
                <a:cxn ang="0">
                  <a:pos x="588" y="1090"/>
                </a:cxn>
                <a:cxn ang="0">
                  <a:pos x="655" y="1009"/>
                </a:cxn>
                <a:cxn ang="0">
                  <a:pos x="727" y="921"/>
                </a:cxn>
                <a:cxn ang="0">
                  <a:pos x="805" y="827"/>
                </a:cxn>
                <a:cxn ang="0">
                  <a:pos x="884" y="732"/>
                </a:cxn>
                <a:cxn ang="0">
                  <a:pos x="965" y="634"/>
                </a:cxn>
                <a:cxn ang="0">
                  <a:pos x="1045" y="538"/>
                </a:cxn>
                <a:cxn ang="0">
                  <a:pos x="1125" y="446"/>
                </a:cxn>
                <a:cxn ang="0">
                  <a:pos x="1201" y="360"/>
                </a:cxn>
                <a:cxn ang="0">
                  <a:pos x="1272" y="282"/>
                </a:cxn>
                <a:cxn ang="0">
                  <a:pos x="1337" y="214"/>
                </a:cxn>
                <a:cxn ang="0">
                  <a:pos x="1395" y="159"/>
                </a:cxn>
              </a:cxnLst>
              <a:rect l="0" t="0" r="r" b="b"/>
              <a:pathLst>
                <a:path w="1395" h="1304">
                  <a:moveTo>
                    <a:pt x="1141" y="0"/>
                  </a:moveTo>
                  <a:lnTo>
                    <a:pt x="1139" y="2"/>
                  </a:lnTo>
                  <a:lnTo>
                    <a:pt x="1132" y="9"/>
                  </a:lnTo>
                  <a:lnTo>
                    <a:pt x="1121" y="21"/>
                  </a:lnTo>
                  <a:lnTo>
                    <a:pt x="1108" y="36"/>
                  </a:lnTo>
                  <a:lnTo>
                    <a:pt x="1090" y="54"/>
                  </a:lnTo>
                  <a:lnTo>
                    <a:pt x="1070" y="75"/>
                  </a:lnTo>
                  <a:lnTo>
                    <a:pt x="1048" y="99"/>
                  </a:lnTo>
                  <a:lnTo>
                    <a:pt x="1023" y="125"/>
                  </a:lnTo>
                  <a:lnTo>
                    <a:pt x="998" y="151"/>
                  </a:lnTo>
                  <a:lnTo>
                    <a:pt x="973" y="179"/>
                  </a:lnTo>
                  <a:lnTo>
                    <a:pt x="945" y="206"/>
                  </a:lnTo>
                  <a:lnTo>
                    <a:pt x="919" y="234"/>
                  </a:lnTo>
                  <a:lnTo>
                    <a:pt x="892" y="262"/>
                  </a:lnTo>
                  <a:lnTo>
                    <a:pt x="867" y="287"/>
                  </a:lnTo>
                  <a:lnTo>
                    <a:pt x="843" y="312"/>
                  </a:lnTo>
                  <a:lnTo>
                    <a:pt x="820" y="335"/>
                  </a:lnTo>
                  <a:lnTo>
                    <a:pt x="788" y="366"/>
                  </a:lnTo>
                  <a:lnTo>
                    <a:pt x="758" y="399"/>
                  </a:lnTo>
                  <a:lnTo>
                    <a:pt x="730" y="431"/>
                  </a:lnTo>
                  <a:lnTo>
                    <a:pt x="702" y="464"/>
                  </a:lnTo>
                  <a:lnTo>
                    <a:pt x="675" y="498"/>
                  </a:lnTo>
                  <a:lnTo>
                    <a:pt x="648" y="532"/>
                  </a:lnTo>
                  <a:lnTo>
                    <a:pt x="622" y="566"/>
                  </a:lnTo>
                  <a:lnTo>
                    <a:pt x="597" y="600"/>
                  </a:lnTo>
                  <a:lnTo>
                    <a:pt x="572" y="635"/>
                  </a:lnTo>
                  <a:lnTo>
                    <a:pt x="548" y="671"/>
                  </a:lnTo>
                  <a:lnTo>
                    <a:pt x="523" y="705"/>
                  </a:lnTo>
                  <a:lnTo>
                    <a:pt x="498" y="741"/>
                  </a:lnTo>
                  <a:lnTo>
                    <a:pt x="474" y="775"/>
                  </a:lnTo>
                  <a:lnTo>
                    <a:pt x="450" y="811"/>
                  </a:lnTo>
                  <a:lnTo>
                    <a:pt x="425" y="847"/>
                  </a:lnTo>
                  <a:lnTo>
                    <a:pt x="401" y="881"/>
                  </a:lnTo>
                  <a:lnTo>
                    <a:pt x="392" y="866"/>
                  </a:lnTo>
                  <a:lnTo>
                    <a:pt x="380" y="849"/>
                  </a:lnTo>
                  <a:lnTo>
                    <a:pt x="368" y="831"/>
                  </a:lnTo>
                  <a:lnTo>
                    <a:pt x="353" y="811"/>
                  </a:lnTo>
                  <a:lnTo>
                    <a:pt x="337" y="790"/>
                  </a:lnTo>
                  <a:lnTo>
                    <a:pt x="320" y="768"/>
                  </a:lnTo>
                  <a:lnTo>
                    <a:pt x="302" y="747"/>
                  </a:lnTo>
                  <a:lnTo>
                    <a:pt x="285" y="724"/>
                  </a:lnTo>
                  <a:lnTo>
                    <a:pt x="266" y="702"/>
                  </a:lnTo>
                  <a:lnTo>
                    <a:pt x="249" y="680"/>
                  </a:lnTo>
                  <a:lnTo>
                    <a:pt x="232" y="658"/>
                  </a:lnTo>
                  <a:lnTo>
                    <a:pt x="214" y="637"/>
                  </a:lnTo>
                  <a:lnTo>
                    <a:pt x="198" y="619"/>
                  </a:lnTo>
                  <a:lnTo>
                    <a:pt x="184" y="600"/>
                  </a:lnTo>
                  <a:lnTo>
                    <a:pt x="172" y="584"/>
                  </a:lnTo>
                  <a:lnTo>
                    <a:pt x="160" y="570"/>
                  </a:lnTo>
                  <a:lnTo>
                    <a:pt x="153" y="582"/>
                  </a:lnTo>
                  <a:lnTo>
                    <a:pt x="136" y="612"/>
                  </a:lnTo>
                  <a:lnTo>
                    <a:pt x="110" y="654"/>
                  </a:lnTo>
                  <a:lnTo>
                    <a:pt x="81" y="703"/>
                  </a:lnTo>
                  <a:lnTo>
                    <a:pt x="51" y="751"/>
                  </a:lnTo>
                  <a:lnTo>
                    <a:pt x="25" y="794"/>
                  </a:lnTo>
                  <a:lnTo>
                    <a:pt x="7" y="824"/>
                  </a:lnTo>
                  <a:lnTo>
                    <a:pt x="0" y="835"/>
                  </a:lnTo>
                  <a:lnTo>
                    <a:pt x="19" y="862"/>
                  </a:lnTo>
                  <a:lnTo>
                    <a:pt x="40" y="892"/>
                  </a:lnTo>
                  <a:lnTo>
                    <a:pt x="66" y="925"/>
                  </a:lnTo>
                  <a:lnTo>
                    <a:pt x="92" y="962"/>
                  </a:lnTo>
                  <a:lnTo>
                    <a:pt x="120" y="1000"/>
                  </a:lnTo>
                  <a:lnTo>
                    <a:pt x="150" y="1039"/>
                  </a:lnTo>
                  <a:lnTo>
                    <a:pt x="180" y="1078"/>
                  </a:lnTo>
                  <a:lnTo>
                    <a:pt x="210" y="1117"/>
                  </a:lnTo>
                  <a:lnTo>
                    <a:pt x="239" y="1154"/>
                  </a:lnTo>
                  <a:lnTo>
                    <a:pt x="267" y="1189"/>
                  </a:lnTo>
                  <a:lnTo>
                    <a:pt x="294" y="1221"/>
                  </a:lnTo>
                  <a:lnTo>
                    <a:pt x="319" y="1249"/>
                  </a:lnTo>
                  <a:lnTo>
                    <a:pt x="341" y="1272"/>
                  </a:lnTo>
                  <a:lnTo>
                    <a:pt x="361" y="1289"/>
                  </a:lnTo>
                  <a:lnTo>
                    <a:pt x="376" y="1301"/>
                  </a:lnTo>
                  <a:lnTo>
                    <a:pt x="387" y="1304"/>
                  </a:lnTo>
                  <a:lnTo>
                    <a:pt x="395" y="1304"/>
                  </a:lnTo>
                  <a:lnTo>
                    <a:pt x="401" y="1302"/>
                  </a:lnTo>
                  <a:lnTo>
                    <a:pt x="410" y="1294"/>
                  </a:lnTo>
                  <a:lnTo>
                    <a:pt x="423" y="1282"/>
                  </a:lnTo>
                  <a:lnTo>
                    <a:pt x="438" y="1265"/>
                  </a:lnTo>
                  <a:lnTo>
                    <a:pt x="456" y="1244"/>
                  </a:lnTo>
                  <a:lnTo>
                    <a:pt x="478" y="1220"/>
                  </a:lnTo>
                  <a:lnTo>
                    <a:pt x="503" y="1192"/>
                  </a:lnTo>
                  <a:lnTo>
                    <a:pt x="529" y="1161"/>
                  </a:lnTo>
                  <a:lnTo>
                    <a:pt x="558" y="1127"/>
                  </a:lnTo>
                  <a:lnTo>
                    <a:pt x="588" y="1090"/>
                  </a:lnTo>
                  <a:lnTo>
                    <a:pt x="620" y="1051"/>
                  </a:lnTo>
                  <a:lnTo>
                    <a:pt x="655" y="1009"/>
                  </a:lnTo>
                  <a:lnTo>
                    <a:pt x="690" y="965"/>
                  </a:lnTo>
                  <a:lnTo>
                    <a:pt x="727" y="921"/>
                  </a:lnTo>
                  <a:lnTo>
                    <a:pt x="765" y="874"/>
                  </a:lnTo>
                  <a:lnTo>
                    <a:pt x="805" y="827"/>
                  </a:lnTo>
                  <a:lnTo>
                    <a:pt x="844" y="780"/>
                  </a:lnTo>
                  <a:lnTo>
                    <a:pt x="884" y="732"/>
                  </a:lnTo>
                  <a:lnTo>
                    <a:pt x="924" y="682"/>
                  </a:lnTo>
                  <a:lnTo>
                    <a:pt x="965" y="634"/>
                  </a:lnTo>
                  <a:lnTo>
                    <a:pt x="1005" y="585"/>
                  </a:lnTo>
                  <a:lnTo>
                    <a:pt x="1045" y="538"/>
                  </a:lnTo>
                  <a:lnTo>
                    <a:pt x="1086" y="492"/>
                  </a:lnTo>
                  <a:lnTo>
                    <a:pt x="1125" y="446"/>
                  </a:lnTo>
                  <a:lnTo>
                    <a:pt x="1163" y="402"/>
                  </a:lnTo>
                  <a:lnTo>
                    <a:pt x="1201" y="360"/>
                  </a:lnTo>
                  <a:lnTo>
                    <a:pt x="1238" y="320"/>
                  </a:lnTo>
                  <a:lnTo>
                    <a:pt x="1272" y="282"/>
                  </a:lnTo>
                  <a:lnTo>
                    <a:pt x="1306" y="247"/>
                  </a:lnTo>
                  <a:lnTo>
                    <a:pt x="1337" y="214"/>
                  </a:lnTo>
                  <a:lnTo>
                    <a:pt x="1367" y="184"/>
                  </a:lnTo>
                  <a:lnTo>
                    <a:pt x="1395" y="159"/>
                  </a:lnTo>
                  <a:lnTo>
                    <a:pt x="1141"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US">
                <a:latin typeface="Segoe Semibold" pitchFamily="34" charset="0"/>
              </a:endParaRPr>
            </a:p>
          </p:txBody>
        </p:sp>
      </p:grpSp>
      <p:pic>
        <p:nvPicPr>
          <p:cNvPr id="10" name="Picture 9" descr="agenda.png"/>
          <p:cNvPicPr>
            <a:picLocks noChangeAspect="1"/>
          </p:cNvPicPr>
          <p:nvPr/>
        </p:nvPicPr>
        <p:blipFill>
          <a:blip r:embed="rId3"/>
          <a:stretch>
            <a:fillRect/>
          </a:stretch>
        </p:blipFill>
        <p:spPr>
          <a:xfrm>
            <a:off x="4038600" y="2962517"/>
            <a:ext cx="7210718" cy="5408038"/>
          </a:xfrm>
          <a:prstGeom prst="rect">
            <a:avLst/>
          </a:prstGeom>
          <a:effectLst>
            <a:softEdge rad="31750"/>
          </a:effectLst>
        </p:spPr>
      </p:pic>
    </p:spTree>
  </p:cSld>
  <p:clrMapOvr>
    <a:masterClrMapping/>
  </p:clrMapOvr>
  <p:transition advTm="6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13654" y="4038600"/>
            <a:ext cx="4854146" cy="2286000"/>
          </a:xfrm>
        </p:spPr>
        <p:txBody>
          <a:bodyPr/>
          <a:lstStyle/>
          <a:p>
            <a:r>
              <a:rPr lang="en-US" dirty="0" smtClean="0"/>
              <a:t>From Thread-based to</a:t>
            </a:r>
            <a:br>
              <a:rPr lang="en-US" dirty="0" smtClean="0"/>
            </a:br>
            <a:r>
              <a:rPr lang="en-US" b="1" u="sng" dirty="0" smtClean="0"/>
              <a:t>Task</a:t>
            </a:r>
            <a:r>
              <a:rPr dirty="0" smtClean="0"/>
              <a:t>-based </a:t>
            </a:r>
            <a:br>
              <a:rPr dirty="0" smtClean="0"/>
            </a:br>
            <a:r>
              <a:rPr dirty="0" smtClean="0"/>
              <a:t>programming model</a:t>
            </a:r>
            <a:endParaRPr lang="en-US" dirty="0"/>
          </a:p>
        </p:txBody>
      </p:sp>
      <p:sp>
        <p:nvSpPr>
          <p:cNvPr id="7" name="Text Placeholder 6"/>
          <p:cNvSpPr>
            <a:spLocks noGrp="1"/>
          </p:cNvSpPr>
          <p:nvPr>
            <p:ph type="body" sz="quarter" idx="10"/>
          </p:nvPr>
        </p:nvSpPr>
        <p:spPr/>
        <p:txBody>
          <a:bodyPr/>
          <a:lstStyle/>
          <a:p>
            <a:r>
              <a:rPr smtClean="0"/>
              <a:t>demo</a:t>
            </a:r>
            <a:endParaRPr lang="en-US" dirty="0"/>
          </a:p>
        </p:txBody>
      </p:sp>
      <p:pic>
        <p:nvPicPr>
          <p:cNvPr id="8" name="Picture 7" descr="resized_elephant.jpg"/>
          <p:cNvPicPr>
            <a:picLocks noChangeAspect="1"/>
          </p:cNvPicPr>
          <p:nvPr/>
        </p:nvPicPr>
        <p:blipFill>
          <a:blip r:embed="rId3"/>
          <a:stretch>
            <a:fillRect/>
          </a:stretch>
        </p:blipFill>
        <p:spPr>
          <a:xfrm>
            <a:off x="387350" y="3835147"/>
            <a:ext cx="3337384" cy="2632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Tm="48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Mode Scheduler</a:t>
            </a:r>
            <a:endParaRPr lang="en-US" dirty="0"/>
          </a:p>
        </p:txBody>
      </p:sp>
      <p:sp>
        <p:nvSpPr>
          <p:cNvPr id="39" name="Oval 38"/>
          <p:cNvSpPr/>
          <p:nvPr/>
        </p:nvSpPr>
        <p:spPr>
          <a:xfrm>
            <a:off x="484853" y="5655082"/>
            <a:ext cx="2059132" cy="914400"/>
          </a:xfrm>
          <a:prstGeom prst="ellipse">
            <a:avLst/>
          </a:prstGeom>
          <a:solidFill>
            <a:srgbClr val="1F6691"/>
          </a:solidFill>
          <a:ln w="48500" cap="flat" cmpd="thickThin" algn="ctr">
            <a:noFill/>
            <a:prstDash val="solid"/>
          </a:ln>
          <a:effectLst>
            <a:outerShdw blurRad="45000" dist="25000" dir="5400000" rotWithShape="0">
              <a:srgbClr val="000000">
                <a:alpha val="38000"/>
              </a:srgbClr>
            </a:outerShdw>
          </a:effectLst>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Program Thread</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Rectangle 39"/>
          <p:cNvSpPr/>
          <p:nvPr/>
        </p:nvSpPr>
        <p:spPr>
          <a:xfrm>
            <a:off x="914400" y="1447800"/>
            <a:ext cx="7315200" cy="4114800"/>
          </a:xfrm>
          <a:prstGeom prst="rect">
            <a:avLst/>
          </a:prstGeom>
          <a:gradFill rotWithShape="1">
            <a:gsLst>
              <a:gs pos="0">
                <a:srgbClr val="1F6691">
                  <a:shade val="47500"/>
                  <a:satMod val="137000"/>
                </a:srgbClr>
              </a:gs>
              <a:gs pos="55000">
                <a:srgbClr val="1F6691">
                  <a:shade val="69000"/>
                  <a:satMod val="137000"/>
                </a:srgbClr>
              </a:gs>
              <a:gs pos="100000">
                <a:srgbClr val="1F6691">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t"/>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Calibri"/>
                <a:ea typeface="+mn-ea"/>
                <a:cs typeface="+mn-cs"/>
              </a:rPr>
              <a:t>CLR Thread Pool                       </a:t>
            </a:r>
            <a:endParaRPr kumimoji="0" lang="en-US" sz="3600" b="0" i="0" u="none" strike="noStrike" kern="1200" cap="none" spc="0" normalizeH="0" baseline="0" noProof="0" dirty="0">
              <a:ln>
                <a:noFill/>
              </a:ln>
              <a:solidFill>
                <a:srgbClr val="000000"/>
              </a:solidFill>
              <a:effectLst/>
              <a:uLnTx/>
              <a:uFillTx/>
              <a:latin typeface="Calibri"/>
              <a:ea typeface="Calibri"/>
              <a:cs typeface="Times New Roman"/>
            </a:endParaRPr>
          </a:p>
        </p:txBody>
      </p:sp>
      <p:sp>
        <p:nvSpPr>
          <p:cNvPr id="41" name="Rectangle 40"/>
          <p:cNvSpPr/>
          <p:nvPr/>
        </p:nvSpPr>
        <p:spPr>
          <a:xfrm>
            <a:off x="1371600" y="2590800"/>
            <a:ext cx="1066800" cy="1524000"/>
          </a:xfrm>
          <a:prstGeom prst="rect">
            <a:avLst/>
          </a:prstGeom>
          <a:gradFill rotWithShape="1">
            <a:gsLst>
              <a:gs pos="0">
                <a:srgbClr val="FFD72F">
                  <a:shade val="47500"/>
                  <a:satMod val="137000"/>
                </a:srgbClr>
              </a:gs>
              <a:gs pos="55000">
                <a:srgbClr val="FFD72F">
                  <a:shade val="69000"/>
                  <a:satMod val="137000"/>
                </a:srgbClr>
              </a:gs>
              <a:gs pos="100000">
                <a:srgbClr val="FFD72F">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Global</a:t>
            </a: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6A2433"/>
                </a:solidFill>
                <a:effectLst/>
                <a:uLnTx/>
                <a:uFillTx/>
                <a:latin typeface="Calibri"/>
                <a:ea typeface="+mn-ea"/>
                <a:cs typeface="+mn-cs"/>
              </a:rPr>
              <a:t>Queue</a:t>
            </a:r>
            <a:endParaRPr kumimoji="0" lang="en-US" sz="1800" b="1" i="0" u="none" strike="noStrike" kern="1200" cap="none" spc="0" normalizeH="0" baseline="0" noProof="0" dirty="0">
              <a:ln>
                <a:noFill/>
              </a:ln>
              <a:solidFill>
                <a:srgbClr val="6A2433"/>
              </a:solidFill>
              <a:effectLst/>
              <a:uLnTx/>
              <a:uFillTx/>
              <a:latin typeface="Calibri"/>
              <a:ea typeface="+mn-ea"/>
              <a:cs typeface="+mn-cs"/>
            </a:endParaRPr>
          </a:p>
        </p:txBody>
      </p:sp>
      <p:sp>
        <p:nvSpPr>
          <p:cNvPr id="42" name="Oval 41"/>
          <p:cNvSpPr/>
          <p:nvPr/>
        </p:nvSpPr>
        <p:spPr>
          <a:xfrm>
            <a:off x="3429000" y="4495800"/>
            <a:ext cx="1913659" cy="914400"/>
          </a:xfrm>
          <a:prstGeom prst="ellipse">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Worker Thread 1</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Oval 42"/>
          <p:cNvSpPr/>
          <p:nvPr/>
        </p:nvSpPr>
        <p:spPr>
          <a:xfrm>
            <a:off x="6019800" y="4495800"/>
            <a:ext cx="2024495" cy="914400"/>
          </a:xfrm>
          <a:prstGeom prst="ellipse">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lIns="91429" tIns="45714" rIns="91429" bIns="45714"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Worker Thread p</a:t>
            </a:r>
          </a:p>
        </p:txBody>
      </p:sp>
      <p:sp>
        <p:nvSpPr>
          <p:cNvPr id="44" name="TextBox 43"/>
          <p:cNvSpPr txBox="1"/>
          <p:nvPr/>
        </p:nvSpPr>
        <p:spPr>
          <a:xfrm>
            <a:off x="5486400" y="4724400"/>
            <a:ext cx="457200" cy="369320"/>
          </a:xfrm>
          <a:prstGeom prst="rect">
            <a:avLst/>
          </a:prstGeom>
          <a:noFill/>
        </p:spPr>
        <p:txBody>
          <a:bodyPr wrap="square" lIns="91429" tIns="45714" rIns="91429" bIns="45714" rtlCol="0">
            <a:spAutoFit/>
          </a:bodyPr>
          <a:lstStyle/>
          <a:p>
            <a:pPr algn="l" defTabSz="914363" rtl="0"/>
            <a:r>
              <a:rPr lang="en-US" kern="1200" dirty="0">
                <a:solidFill>
                  <a:srgbClr val="FFFFFF"/>
                </a:solidFill>
                <a:effectLst>
                  <a:glow rad="63500">
                    <a:srgbClr val="B45082">
                      <a:satMod val="175000"/>
                      <a:alpha val="40000"/>
                    </a:srgbClr>
                  </a:glow>
                </a:effectLst>
                <a:latin typeface="Calibri"/>
                <a:ea typeface="+mn-ea"/>
                <a:cs typeface="+mn-cs"/>
              </a:rPr>
              <a:t>…</a:t>
            </a:r>
          </a:p>
        </p:txBody>
      </p:sp>
      <p:grpSp>
        <p:nvGrpSpPr>
          <p:cNvPr id="45" name="Group 44"/>
          <p:cNvGrpSpPr/>
          <p:nvPr/>
        </p:nvGrpSpPr>
        <p:grpSpPr>
          <a:xfrm>
            <a:off x="3318510" y="4495800"/>
            <a:ext cx="2143125" cy="914400"/>
            <a:chOff x="185103" y="5661378"/>
            <a:chExt cx="2269609" cy="914400"/>
          </a:xfrm>
        </p:grpSpPr>
        <p:sp>
          <p:nvSpPr>
            <p:cNvPr id="46" name="Curved Down Arrow 45"/>
            <p:cNvSpPr/>
            <p:nvPr/>
          </p:nvSpPr>
          <p:spPr bwMode="auto">
            <a:xfrm>
              <a:off x="254791" y="5661378"/>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47" name="Curved Down Arrow 46"/>
            <p:cNvSpPr/>
            <p:nvPr/>
          </p:nvSpPr>
          <p:spPr bwMode="auto">
            <a:xfrm flipH="1" flipV="1">
              <a:off x="185103" y="6127257"/>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grpSp>
      <p:grpSp>
        <p:nvGrpSpPr>
          <p:cNvPr id="48" name="Group 47"/>
          <p:cNvGrpSpPr/>
          <p:nvPr/>
        </p:nvGrpSpPr>
        <p:grpSpPr>
          <a:xfrm>
            <a:off x="5909311" y="4495800"/>
            <a:ext cx="2255520" cy="914400"/>
            <a:chOff x="183198" y="5661378"/>
            <a:chExt cx="2271514" cy="914400"/>
          </a:xfrm>
        </p:grpSpPr>
        <p:sp>
          <p:nvSpPr>
            <p:cNvPr id="49" name="Curved Down Arrow 48"/>
            <p:cNvSpPr/>
            <p:nvPr/>
          </p:nvSpPr>
          <p:spPr bwMode="auto">
            <a:xfrm>
              <a:off x="254791" y="5661378"/>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50" name="Curved Down Arrow 49"/>
            <p:cNvSpPr/>
            <p:nvPr/>
          </p:nvSpPr>
          <p:spPr bwMode="auto">
            <a:xfrm flipH="1" flipV="1">
              <a:off x="183198" y="6127257"/>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grpSp>
      <p:sp>
        <p:nvSpPr>
          <p:cNvPr id="51" name="Curved Down Arrow 50"/>
          <p:cNvSpPr/>
          <p:nvPr/>
        </p:nvSpPr>
        <p:spPr bwMode="auto">
          <a:xfrm>
            <a:off x="450688" y="5655082"/>
            <a:ext cx="2199921" cy="470076"/>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52" name="Curved Down Arrow 51"/>
          <p:cNvSpPr/>
          <p:nvPr/>
        </p:nvSpPr>
        <p:spPr bwMode="auto">
          <a:xfrm flipH="1" flipV="1">
            <a:off x="381000" y="6120961"/>
            <a:ext cx="2199921" cy="448521"/>
          </a:xfrm>
          <a:prstGeom prst="curvedDownArrow">
            <a:avLst>
              <a:gd name="adj1" fmla="val 25000"/>
              <a:gd name="adj2" fmla="val 48852"/>
              <a:gd name="adj3" fmla="val 25000"/>
            </a:avLst>
          </a:prstGeom>
          <a:solidFill>
            <a:srgbClr val="FFFFFF"/>
          </a:soli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uLnTx/>
              <a:uFillTx/>
              <a:latin typeface="Calibri"/>
              <a:ea typeface="+mn-ea"/>
              <a:cs typeface="+mn-cs"/>
            </a:endParaRPr>
          </a:p>
        </p:txBody>
      </p:sp>
    </p:spTree>
  </p:cSld>
  <p:clrMapOvr>
    <a:masterClrMapping/>
  </p:clrMapOvr>
  <p:transition advTm="30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6"/>
</p:tagLst>
</file>

<file path=ppt/theme/theme1.xml><?xml version="1.0" encoding="utf-8"?>
<a:theme xmlns:a="http://schemas.openxmlformats.org/drawingml/2006/main" name="http://www.danielmoth.com/Blog">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 (2)</Template>
  <TotalTime>0</TotalTime>
  <Words>1671</Words>
  <Application>Microsoft Office PowerPoint</Application>
  <PresentationFormat>On-screen Show (4:3)</PresentationFormat>
  <Paragraphs>457</Paragraphs>
  <Slides>37</Slides>
  <Notes>37</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http://www.danielmoth.com/Blog</vt:lpstr>
      <vt:lpstr>Parallel Computing Initiative</vt:lpstr>
      <vt:lpstr>Comprehensive View Of Concurrency</vt:lpstr>
      <vt:lpstr>Parallel Technologies from Microsoft</vt:lpstr>
      <vt:lpstr>Parallel Programming  in Visual Studio 2010</vt:lpstr>
      <vt:lpstr>Parallelism in Visual Studio 2010</vt:lpstr>
      <vt:lpstr>Slide 6</vt:lpstr>
      <vt:lpstr>AGENDA</vt:lpstr>
      <vt:lpstr>From Thread-based to Task-based  programming model</vt:lpstr>
      <vt:lpstr>User Mode Scheduler</vt:lpstr>
      <vt:lpstr>User Mode Scheduler For Tasks</vt:lpstr>
      <vt:lpstr>Task: Rich API</vt:lpstr>
      <vt:lpstr>Task-based Programming Summary</vt:lpstr>
      <vt:lpstr>AGENDA CHECKPOINT</vt:lpstr>
      <vt:lpstr>Debugging Parallel Apps in VS2010</vt:lpstr>
      <vt:lpstr>New Debugger toolwindows</vt:lpstr>
      <vt:lpstr>Parallel Stacks</vt:lpstr>
      <vt:lpstr>Parallel Tasks</vt:lpstr>
      <vt:lpstr>AGENDA CHECKPOINT</vt:lpstr>
      <vt:lpstr>Profiler  through  Matrix Multiplication</vt:lpstr>
      <vt:lpstr>CPU Utilization</vt:lpstr>
      <vt:lpstr>Thread Blocking</vt:lpstr>
      <vt:lpstr>Core Execution / Thread Migration</vt:lpstr>
      <vt:lpstr>AGENDA CHECKPOINT</vt:lpstr>
      <vt:lpstr>Structured Parallelism</vt:lpstr>
      <vt:lpstr>Parallel.Invoke/ForEach</vt:lpstr>
      <vt:lpstr>AGENDA CHECKPOINT</vt:lpstr>
      <vt:lpstr>Declarative Data Parallelism</vt:lpstr>
      <vt:lpstr>Parallel LINQ</vt:lpstr>
      <vt:lpstr>PLINQ</vt:lpstr>
      <vt:lpstr>AGENDA CHECKPOINT</vt:lpstr>
      <vt:lpstr>Coordination Data Structures (1 of 3)</vt:lpstr>
      <vt:lpstr>Coordination Data Structures (2 of 3)</vt:lpstr>
      <vt:lpstr>Coordination Data Structures (3 of 3)</vt:lpstr>
      <vt:lpstr>Coordination Data Structures</vt:lpstr>
      <vt:lpstr>Summary</vt:lpstr>
      <vt:lpstr>Parallel Computing Resources</vt:lpstr>
      <vt:lpstr>Slide 37</vt:lpstr>
    </vt:vector>
  </TitlesOfParts>
  <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2008-10-31T23:12:34Z</dcterms:created>
  <dcterms:modified xsi:type="dcterms:W3CDTF">2009-07-03T01:03:54Z</dcterms:modified>
</cp:coreProperties>
</file>