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428" autoAdjust="0"/>
  </p:normalViewPr>
  <p:slideViewPr>
    <p:cSldViewPr>
      <p:cViewPr varScale="1">
        <p:scale>
          <a:sx n="42" d="100"/>
          <a:sy n="42" d="100"/>
        </p:scale>
        <p:origin x="-2616"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800C0-1AD9-4454-9DAF-0A664271507D}" type="datetimeFigureOut">
              <a:rPr lang="en-US" smtClean="0"/>
              <a:t>11/6/2009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CB1B4-C036-41BF-B6A1-06D64DE573E9}" type="slidenum">
              <a:rPr lang="en-US" smtClean="0"/>
              <a:t>‹#›</a:t>
            </a:fld>
            <a:endParaRPr lang="en-US"/>
          </a:p>
        </p:txBody>
      </p:sp>
    </p:spTree>
    <p:extLst>
      <p:ext uri="{BB962C8B-B14F-4D97-AF65-F5344CB8AC3E}">
        <p14:creationId xmlns:p14="http://schemas.microsoft.com/office/powerpoint/2010/main" val="309757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notes on all other slides</a:t>
            </a:r>
            <a:endParaRPr lang="en-US" dirty="0"/>
          </a:p>
        </p:txBody>
      </p:sp>
      <p:sp>
        <p:nvSpPr>
          <p:cNvPr id="4" name="Slide Number Placeholder 3"/>
          <p:cNvSpPr>
            <a:spLocks noGrp="1"/>
          </p:cNvSpPr>
          <p:nvPr>
            <p:ph type="sldNum" sz="quarter" idx="10"/>
          </p:nvPr>
        </p:nvSpPr>
        <p:spPr/>
        <p:txBody>
          <a:bodyPr/>
          <a:lstStyle/>
          <a:p>
            <a:fld id="{94AAFC36-E5A0-4F6A-A44F-B685348E919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http://channel9.msdn.com/posts/DanielMoth/Parallel-Tasks--new-Visual-Studio-2010-debugger-window/</a:t>
            </a:r>
          </a:p>
          <a:p>
            <a:r>
              <a:rPr lang="en-US" dirty="0" smtClean="0"/>
              <a:t>http://channel9.msdn.com/posts/DanielMoth/Parallel-Stacks--new-Visual-Studio-2010-debugger-window/</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see all your tasks: running, waiting or scheduled, uniquely identified by their ID and further mapped to code via their Entry Point function, shown under the Task column.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Running and Waiting tasks you can see the Location (inc. full real call stack of a task in a tooltip of that column) and the underlying thread information (under the Thread Assignment column).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a Waiting task, you can see what it is waiting on (via the tooltip on the Status column) and if it is potentially deadlocked (via the icon).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can easily identify (via the Parent column) and visualize (by using the menu to switch) parent child relationships between tasks. You can also group tasks (via the menu) based on a property of interest…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new debugger toolwindow is truly integrated into the debugging experience, as expected from previous versions of Visual Studio. In particular, users of the old Threads window will feel at home with familiar features such as toggling hexadecimal display, same icons and concepts (e.g. current task/thread, frozen thread, flagging) and sharing of same settings for formatting display of call stacks.</a:t>
            </a:r>
          </a:p>
        </p:txBody>
      </p:sp>
      <p:sp>
        <p:nvSpPr>
          <p:cNvPr id="4" name="Slide Number Placeholder 3"/>
          <p:cNvSpPr>
            <a:spLocks noGrp="1"/>
          </p:cNvSpPr>
          <p:nvPr>
            <p:ph type="sldNum" sz="quarter" idx="10"/>
          </p:nvPr>
        </p:nvSpPr>
        <p:spPr/>
        <p:txBody>
          <a:bodyPr/>
          <a:lstStyle/>
          <a:p>
            <a:fld id="{94AAFC36-E5A0-4F6A-A44F-B685348E919D}"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http://www.danielmoth.com/Blog/2009/05/parallel-tasks-new-visual-studio-2010.html</a:t>
            </a:r>
            <a:endParaRPr lang="en-US" dirty="0"/>
          </a:p>
        </p:txBody>
      </p:sp>
      <p:sp>
        <p:nvSpPr>
          <p:cNvPr id="4" name="Slide Number Placeholder 3"/>
          <p:cNvSpPr>
            <a:spLocks noGrp="1"/>
          </p:cNvSpPr>
          <p:nvPr>
            <p:ph type="sldNum" sz="quarter" idx="10"/>
          </p:nvPr>
        </p:nvSpPr>
        <p:spPr/>
        <p:txBody>
          <a:bodyPr/>
          <a:lstStyle/>
          <a:p>
            <a:fld id="{66985FF3-5F53-4E27-B1DB-99FC3428BED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latin typeface="+mn-lt"/>
                <a:ea typeface="+mn-ea"/>
                <a:cs typeface="+mn-cs"/>
              </a:rPr>
              <a:t>You can view all the call stacks of all the threads in a single view, including easy matching of a call stack to a thread ID (via tooltips).</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can easily distinguish the current thread (and stack frame) from all other threads (and stack frame) via the familiar icons.</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can navigate anywhere in the executing code by switching the stack frame (that drives the rest of the IDE). If you do the same from other places in the IDE, the Parallel Stacks window also reflects the change.</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Common stack frames between threads (at the root of the call stacks) are coalesced together into call stack segments. This results in better use of screen real estate, as well as easy identification of "interesting" methods to focus on.</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Common stack frames between threads (that have not been coalesced into the same call stack segment), are easily identifiable (bold). The developer can pivot on any method contexts via the Method View view (on the toolbar).</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addition to all of the above, the developer can switch the view to shows call stacks of tasks (instead of threads). In this Tasks view of the Parallel Stacks window, Threads that do not execute tasks at this moment in time are filtered out and the call stacks of threads executing tasks are trimmed on both ends so as to show only the real call stack as is relevant to the task. Also, call stacks of Threads executing more than one task are split to distinctly show the tasks on the view. Finally, thread information is replaced by task id information including the status.</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either view (Tasks or Threads) you can filter down the threads/tasks by showing flagged only threads/tasks. Flagging occurs in the Threads and Parallel Tasks windows respectively.</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new debugger toolwindow is truly integrated into the debugging experience, as expected from previous versions of Visual Studio. In particular, users of the Call Stack windows will feel that the Parallel Stacks is a natural extension.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AFC36-E5A0-4F6A-A44F-B685348E919D}"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http://www.danielmoth.com/Blog/2009/05/parallel-stacks-another-new-vs2010.html</a:t>
            </a:r>
          </a:p>
          <a:p>
            <a:r>
              <a:rPr lang="en-US" dirty="0" smtClean="0"/>
              <a:t>http://www.danielmoth.com/Blog/2009/05/parallel-stacks-tasks-view.html</a:t>
            </a:r>
          </a:p>
          <a:p>
            <a:r>
              <a:rPr lang="en-US" dirty="0" smtClean="0"/>
              <a:t>http://www.danielmoth.com/Blog/2009/06/parallel-stacks-method-view.html</a:t>
            </a:r>
            <a:endParaRPr lang="en-US" dirty="0"/>
          </a:p>
        </p:txBody>
      </p:sp>
      <p:sp>
        <p:nvSpPr>
          <p:cNvPr id="4" name="Slide Number Placeholder 3"/>
          <p:cNvSpPr>
            <a:spLocks noGrp="1"/>
          </p:cNvSpPr>
          <p:nvPr>
            <p:ph type="sldNum" sz="quarter" idx="10"/>
          </p:nvPr>
        </p:nvSpPr>
        <p:spPr/>
        <p:txBody>
          <a:bodyPr/>
          <a:lstStyle/>
          <a:p>
            <a:fld id="{66985FF3-5F53-4E27-B1DB-99FC3428BED0}" type="slidenum">
              <a:rPr lang="en-US" smtClean="0">
                <a:solidFill>
                  <a:prstClr val="black"/>
                </a:solidFill>
              </a:rPr>
              <a:pPr/>
              <a:t>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7054" y="228600"/>
            <a:ext cx="8756946" cy="664797"/>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919346"/>
          </a:xfrm>
        </p:spPr>
        <p:txBody>
          <a:bodyPr/>
          <a:lstStyle>
            <a:lvl1pPr>
              <a:lnSpc>
                <a:spcPct val="90000"/>
              </a:lnSpc>
              <a:buNone/>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9390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2.png"/>
          <p:cNvPicPr>
            <a:picLocks noChangeAspect="1"/>
          </p:cNvPicPr>
          <p:nvPr userDrawn="1"/>
        </p:nvPicPr>
        <p:blipFill>
          <a:blip r:embed="rId3"/>
          <a:stretch>
            <a:fillRect/>
          </a:stretch>
        </p:blipFill>
        <p:spPr>
          <a:xfrm>
            <a:off x="0" y="5741789"/>
            <a:ext cx="9144000" cy="1116211"/>
          </a:xfrm>
          <a:prstGeom prst="rect">
            <a:avLst/>
          </a:prstGeom>
        </p:spPr>
      </p:pic>
      <p:sp>
        <p:nvSpPr>
          <p:cNvPr id="8" name="Title 1"/>
          <p:cNvSpPr>
            <a:spLocks noGrp="1"/>
          </p:cNvSpPr>
          <p:nvPr>
            <p:ph type="ctrTitle"/>
          </p:nvPr>
        </p:nvSpPr>
        <p:spPr>
          <a:xfrm>
            <a:off x="3422822" y="4038600"/>
            <a:ext cx="5644978" cy="2286000"/>
          </a:xfrm>
        </p:spPr>
        <p:txBody>
          <a:bodyPr anchor="t" anchorCtr="0">
            <a:noAutofit/>
          </a:bodyPr>
          <a:lstStyle>
            <a:lvl1pPr>
              <a:lnSpc>
                <a:spcPct val="78000"/>
              </a:lnSpc>
              <a:spcBef>
                <a:spcPts val="0"/>
              </a:spcBef>
              <a:spcAft>
                <a:spcPts val="0"/>
              </a:spcAft>
              <a:defRPr sz="3600"/>
            </a:lvl1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demo</a:t>
            </a:r>
          </a:p>
        </p:txBody>
      </p:sp>
    </p:spTree>
    <p:extLst>
      <p:ext uri="{BB962C8B-B14F-4D97-AF65-F5344CB8AC3E}">
        <p14:creationId xmlns:p14="http://schemas.microsoft.com/office/powerpoint/2010/main" val="4458218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756946" cy="664797"/>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10813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ontentForgroundOrange.png"/>
          <p:cNvPicPr>
            <a:picLocks noChangeAspect="1"/>
          </p:cNvPicPr>
          <p:nvPr/>
        </p:nvPicPr>
        <p:blipFill>
          <a:blip r:embed="rId6"/>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378110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756946" cy="664797"/>
          </a:xfrm>
        </p:spPr>
        <p:txBody>
          <a:bodyPr/>
          <a:lstStyle/>
          <a:p>
            <a:r>
              <a:rPr lang="en-US" dirty="0" smtClean="0"/>
              <a:t>Parallel </a:t>
            </a:r>
            <a:r>
              <a:rPr lang="en-US" dirty="0"/>
              <a:t>Debugging </a:t>
            </a:r>
            <a:r>
              <a:rPr lang="en-US" dirty="0" smtClean="0"/>
              <a:t>in VS2010</a:t>
            </a:r>
            <a:endParaRPr lang="en-US" dirty="0"/>
          </a:p>
        </p:txBody>
      </p:sp>
      <p:sp>
        <p:nvSpPr>
          <p:cNvPr id="3" name="Content Placeholder 2"/>
          <p:cNvSpPr>
            <a:spLocks noGrp="1"/>
          </p:cNvSpPr>
          <p:nvPr>
            <p:ph idx="1"/>
          </p:nvPr>
        </p:nvSpPr>
        <p:spPr>
          <a:xfrm>
            <a:off x="381000" y="1412874"/>
            <a:ext cx="8382000" cy="3422475"/>
          </a:xfrm>
        </p:spPr>
        <p:txBody>
          <a:bodyPr/>
          <a:lstStyle/>
          <a:p>
            <a:r>
              <a:rPr lang="en-US" dirty="0" smtClean="0"/>
              <a:t>Two new debugger toolwindows</a:t>
            </a:r>
          </a:p>
          <a:p>
            <a:pPr lvl="1"/>
            <a:r>
              <a:rPr lang="en-US" dirty="0" smtClean="0"/>
              <a:t>Support both native and managed</a:t>
            </a:r>
          </a:p>
          <a:p>
            <a:pPr lvl="1"/>
            <a:endParaRPr lang="en-US" dirty="0" smtClean="0"/>
          </a:p>
          <a:p>
            <a:r>
              <a:rPr lang="en-US" dirty="0" smtClean="0"/>
              <a:t>“Parallel Stacks”</a:t>
            </a:r>
          </a:p>
          <a:p>
            <a:pPr lvl="1"/>
            <a:r>
              <a:rPr lang="en-US" dirty="0" smtClean="0"/>
              <a:t>Call stacks of all threads or tasks</a:t>
            </a:r>
          </a:p>
          <a:p>
            <a:r>
              <a:rPr lang="en-US" dirty="0" smtClean="0"/>
              <a:t>“Parallel Tasks”</a:t>
            </a:r>
          </a:p>
          <a:p>
            <a:pPr lvl="1"/>
            <a:r>
              <a:rPr lang="en-US" dirty="0" smtClean="0"/>
              <a:t>Scheduled, Running and Waiting</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9" b="100000" l="0" r="99537"/>
                    </a14:imgEffect>
                  </a14:imgLayer>
                </a14:imgProps>
              </a:ext>
              <a:ext uri="{28A0092B-C50C-407E-A947-70E740481C1C}">
                <a14:useLocalDpi xmlns:a14="http://schemas.microsoft.com/office/drawing/2010/main" val="0"/>
              </a:ext>
            </a:extLst>
          </a:blip>
          <a:srcRect/>
          <a:stretch>
            <a:fillRect/>
          </a:stretch>
        </p:blipFill>
        <p:spPr bwMode="auto">
          <a:xfrm>
            <a:off x="2785189" y="2302523"/>
            <a:ext cx="61722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921023"/>
      </p:ext>
    </p:extLst>
  </p:cSld>
  <p:clrMapOvr>
    <a:masterClrMapping/>
  </p:clrMapOvr>
  <p:transition xmlns:p14="http://schemas.microsoft.com/office/powerpoint/2010/main" advTm="6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0020" y="4038600"/>
            <a:ext cx="5097780" cy="2286000"/>
          </a:xfrm>
        </p:spPr>
        <p:txBody>
          <a:bodyPr/>
          <a:lstStyle/>
          <a:p>
            <a:r>
              <a:rPr dirty="0" smtClean="0"/>
              <a:t>New </a:t>
            </a:r>
            <a:r>
              <a:rPr b="1" u="sng" dirty="0" smtClean="0"/>
              <a:t>Debug</a:t>
            </a:r>
            <a:r>
              <a:rPr dirty="0" smtClean="0"/>
              <a:t>ger toolwindows</a:t>
            </a:r>
            <a:endParaRPr lang="en-US" dirty="0"/>
          </a:p>
        </p:txBody>
      </p:sp>
      <p:sp>
        <p:nvSpPr>
          <p:cNvPr id="5" name="Text Placeholder 4"/>
          <p:cNvSpPr>
            <a:spLocks noGrp="1"/>
          </p:cNvSpPr>
          <p:nvPr>
            <p:ph type="body" sz="quarter" idx="10"/>
          </p:nvPr>
        </p:nvSpPr>
        <p:spPr/>
        <p:txBody>
          <a:bodyPr/>
          <a:lstStyle/>
          <a:p>
            <a:r>
              <a:rPr dirty="0" smtClean="0"/>
              <a:t>demo</a:t>
            </a:r>
            <a:endParaRPr lang="en-US" dirty="0"/>
          </a:p>
        </p:txBody>
      </p:sp>
      <p:pic>
        <p:nvPicPr>
          <p:cNvPr id="8" name="Picture 7" descr="resized_bug.jpg"/>
          <p:cNvPicPr>
            <a:picLocks noChangeAspect="1"/>
          </p:cNvPicPr>
          <p:nvPr/>
        </p:nvPicPr>
        <p:blipFill>
          <a:blip r:embed="rId3"/>
          <a:stretch>
            <a:fillRect/>
          </a:stretch>
        </p:blipFill>
        <p:spPr>
          <a:xfrm>
            <a:off x="387350" y="3848100"/>
            <a:ext cx="3084368" cy="2476500"/>
          </a:xfrm>
          <a:prstGeom prst="rect">
            <a:avLst/>
          </a:prstGeom>
          <a:ln>
            <a:no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724432551"/>
      </p:ext>
    </p:extLst>
  </p:cSld>
  <p:clrMapOvr>
    <a:masterClrMapping/>
  </p:clrMapOvr>
  <p:transition xmlns:p14="http://schemas.microsoft.com/office/powerpoint/2010/main" advTm="900000">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E:\TechnicalPCP\Debugger\beta1_walkthrough\TasksAllStatus.jpg"/>
          <p:cNvPicPr>
            <a:picLocks noChangeAspect="1" noChangeArrowheads="1"/>
          </p:cNvPicPr>
          <p:nvPr/>
        </p:nvPicPr>
        <p:blipFill>
          <a:blip r:embed="rId3" cstate="print"/>
          <a:stretch>
            <a:fillRect/>
          </a:stretch>
        </p:blipFill>
        <p:spPr bwMode="auto">
          <a:xfrm>
            <a:off x="1429968" y="2958840"/>
            <a:ext cx="5178583" cy="2514600"/>
          </a:xfrm>
          <a:prstGeom prst="rect">
            <a:avLst/>
          </a:prstGeom>
          <a:noFill/>
          <a:ln>
            <a:solidFill>
              <a:schemeClr val="tx2"/>
            </a:solidFill>
          </a:ln>
        </p:spPr>
      </p:pic>
      <p:grpSp>
        <p:nvGrpSpPr>
          <p:cNvPr id="2" name="Group 113"/>
          <p:cNvGrpSpPr/>
          <p:nvPr/>
        </p:nvGrpSpPr>
        <p:grpSpPr>
          <a:xfrm>
            <a:off x="363168" y="2577840"/>
            <a:ext cx="1828800" cy="685800"/>
            <a:chOff x="304800" y="2286000"/>
            <a:chExt cx="1828800" cy="685800"/>
          </a:xfrm>
        </p:grpSpPr>
        <p:sp>
          <p:nvSpPr>
            <p:cNvPr id="5" name="TextBox 4"/>
            <p:cNvSpPr txBox="1"/>
            <p:nvPr/>
          </p:nvSpPr>
          <p:spPr>
            <a:xfrm>
              <a:off x="304800" y="2286000"/>
              <a:ext cx="1048172"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Identifier</a:t>
              </a:r>
            </a:p>
          </p:txBody>
        </p:sp>
        <p:cxnSp>
          <p:nvCxnSpPr>
            <p:cNvPr id="7" name="Straight Connector 6"/>
            <p:cNvCxnSpPr>
              <a:stCxn id="5" idx="2"/>
            </p:cNvCxnSpPr>
            <p:nvPr/>
          </p:nvCxnSpPr>
          <p:spPr>
            <a:xfrm rot="16200000" flipH="1">
              <a:off x="1323009" y="2161209"/>
              <a:ext cx="316468" cy="130471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3" name="Group 119"/>
          <p:cNvGrpSpPr/>
          <p:nvPr/>
        </p:nvGrpSpPr>
        <p:grpSpPr>
          <a:xfrm>
            <a:off x="4858968" y="2349240"/>
            <a:ext cx="1668983" cy="990600"/>
            <a:chOff x="4800600" y="2057400"/>
            <a:chExt cx="1668983" cy="990600"/>
          </a:xfrm>
        </p:grpSpPr>
        <p:sp>
          <p:nvSpPr>
            <p:cNvPr id="10" name="TextBox 9"/>
            <p:cNvSpPr txBox="1"/>
            <p:nvPr/>
          </p:nvSpPr>
          <p:spPr>
            <a:xfrm>
              <a:off x="4800600" y="2057400"/>
              <a:ext cx="1668983"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Task Entry Point</a:t>
              </a:r>
            </a:p>
          </p:txBody>
        </p:sp>
        <p:cxnSp>
          <p:nvCxnSpPr>
            <p:cNvPr id="19" name="Straight Connector 18"/>
            <p:cNvCxnSpPr>
              <a:stCxn id="10" idx="2"/>
            </p:cNvCxnSpPr>
            <p:nvPr/>
          </p:nvCxnSpPr>
          <p:spPr>
            <a:xfrm rot="5400000">
              <a:off x="5021512" y="2434420"/>
              <a:ext cx="621268" cy="605892"/>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4" name="Group 118"/>
          <p:cNvGrpSpPr/>
          <p:nvPr/>
        </p:nvGrpSpPr>
        <p:grpSpPr>
          <a:xfrm>
            <a:off x="4465252" y="1791778"/>
            <a:ext cx="1051442" cy="1471865"/>
            <a:chOff x="4358758" y="1676400"/>
            <a:chExt cx="1051442" cy="1471865"/>
          </a:xfrm>
        </p:grpSpPr>
        <p:sp>
          <p:nvSpPr>
            <p:cNvPr id="11" name="TextBox 10"/>
            <p:cNvSpPr txBox="1"/>
            <p:nvPr/>
          </p:nvSpPr>
          <p:spPr>
            <a:xfrm>
              <a:off x="4358758" y="1676400"/>
              <a:ext cx="1051442"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Parent ID</a:t>
              </a:r>
            </a:p>
          </p:txBody>
        </p:sp>
        <p:cxnSp>
          <p:nvCxnSpPr>
            <p:cNvPr id="21" name="Straight Connector 20"/>
            <p:cNvCxnSpPr/>
            <p:nvPr/>
          </p:nvCxnSpPr>
          <p:spPr>
            <a:xfrm>
              <a:off x="4593843" y="2045732"/>
              <a:ext cx="0" cy="1102533"/>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6" name="Group 120"/>
          <p:cNvGrpSpPr/>
          <p:nvPr/>
        </p:nvGrpSpPr>
        <p:grpSpPr>
          <a:xfrm>
            <a:off x="5925768" y="1511040"/>
            <a:ext cx="2217927" cy="1752600"/>
            <a:chOff x="5867400" y="1219200"/>
            <a:chExt cx="2217927" cy="1752600"/>
          </a:xfrm>
        </p:grpSpPr>
        <p:sp>
          <p:nvSpPr>
            <p:cNvPr id="12" name="TextBox 11"/>
            <p:cNvSpPr txBox="1"/>
            <p:nvPr/>
          </p:nvSpPr>
          <p:spPr>
            <a:xfrm>
              <a:off x="6096000" y="1219200"/>
              <a:ext cx="1989327"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Thread Assignment</a:t>
              </a:r>
            </a:p>
          </p:txBody>
        </p:sp>
        <p:cxnSp>
          <p:nvCxnSpPr>
            <p:cNvPr id="23" name="Straight Connector 22"/>
            <p:cNvCxnSpPr>
              <a:stCxn id="12" idx="2"/>
            </p:cNvCxnSpPr>
            <p:nvPr/>
          </p:nvCxnSpPr>
          <p:spPr>
            <a:xfrm rot="5400000">
              <a:off x="5787398" y="1668534"/>
              <a:ext cx="1383268" cy="122326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3" name="Group 127"/>
          <p:cNvGrpSpPr/>
          <p:nvPr/>
        </p:nvGrpSpPr>
        <p:grpSpPr>
          <a:xfrm>
            <a:off x="106495" y="3187440"/>
            <a:ext cx="1626052" cy="369332"/>
            <a:chOff x="152400" y="2895600"/>
            <a:chExt cx="1626052" cy="369332"/>
          </a:xfrm>
        </p:grpSpPr>
        <p:sp>
          <p:nvSpPr>
            <p:cNvPr id="27" name="TextBox 26"/>
            <p:cNvSpPr txBox="1"/>
            <p:nvPr/>
          </p:nvSpPr>
          <p:spPr>
            <a:xfrm>
              <a:off x="152400" y="2895600"/>
              <a:ext cx="1350947"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Current Task</a:t>
              </a:r>
            </a:p>
          </p:txBody>
        </p:sp>
        <p:cxnSp>
          <p:nvCxnSpPr>
            <p:cNvPr id="28" name="Straight Connector 27"/>
            <p:cNvCxnSpPr>
              <a:stCxn id="27" idx="2"/>
            </p:cNvCxnSpPr>
            <p:nvPr/>
          </p:nvCxnSpPr>
          <p:spPr>
            <a:xfrm>
              <a:off x="827874" y="3264932"/>
              <a:ext cx="950578"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4" name="Group 125"/>
          <p:cNvGrpSpPr/>
          <p:nvPr/>
        </p:nvGrpSpPr>
        <p:grpSpPr>
          <a:xfrm>
            <a:off x="286968" y="5016243"/>
            <a:ext cx="1295401" cy="902729"/>
            <a:chOff x="228600" y="4724403"/>
            <a:chExt cx="1295401" cy="902729"/>
          </a:xfrm>
        </p:grpSpPr>
        <p:sp>
          <p:nvSpPr>
            <p:cNvPr id="32" name="TextBox 31"/>
            <p:cNvSpPr txBox="1"/>
            <p:nvPr/>
          </p:nvSpPr>
          <p:spPr>
            <a:xfrm>
              <a:off x="228600" y="5257800"/>
              <a:ext cx="957826"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Flagging</a:t>
              </a:r>
            </a:p>
          </p:txBody>
        </p:sp>
        <p:cxnSp>
          <p:nvCxnSpPr>
            <p:cNvPr id="33" name="Straight Connector 32"/>
            <p:cNvCxnSpPr>
              <a:stCxn id="32" idx="0"/>
            </p:cNvCxnSpPr>
            <p:nvPr/>
          </p:nvCxnSpPr>
          <p:spPr>
            <a:xfrm rot="5400000" flipH="1" flipV="1">
              <a:off x="849058" y="4582857"/>
              <a:ext cx="533398" cy="81648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5" name="Group 124"/>
          <p:cNvGrpSpPr/>
          <p:nvPr/>
        </p:nvGrpSpPr>
        <p:grpSpPr>
          <a:xfrm>
            <a:off x="6001968" y="3949440"/>
            <a:ext cx="2804829" cy="2807732"/>
            <a:chOff x="5943600" y="3657600"/>
            <a:chExt cx="2804829" cy="2807732"/>
          </a:xfrm>
        </p:grpSpPr>
        <p:pic>
          <p:nvPicPr>
            <p:cNvPr id="1027" name="Picture 3"/>
            <p:cNvPicPr>
              <a:picLocks noChangeAspect="1" noChangeArrowheads="1"/>
            </p:cNvPicPr>
            <p:nvPr/>
          </p:nvPicPr>
          <p:blipFill>
            <a:blip r:embed="rId4" cstate="print"/>
            <a:stretch>
              <a:fillRect/>
            </a:stretch>
          </p:blipFill>
          <p:spPr bwMode="auto">
            <a:xfrm>
              <a:off x="6283730" y="4366408"/>
              <a:ext cx="2438443" cy="1729592"/>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0" name="Straight Connector 39"/>
            <p:cNvCxnSpPr>
              <a:endCxn id="1027" idx="1"/>
            </p:cNvCxnSpPr>
            <p:nvPr/>
          </p:nvCxnSpPr>
          <p:spPr>
            <a:xfrm rot="16200000" flipH="1">
              <a:off x="5326863" y="4274337"/>
              <a:ext cx="1573604" cy="34013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6781800" y="6096000"/>
              <a:ext cx="1966629"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Item contextmenu</a:t>
              </a:r>
            </a:p>
          </p:txBody>
        </p:sp>
      </p:grpSp>
      <p:grpSp>
        <p:nvGrpSpPr>
          <p:cNvPr id="16" name="Group 117"/>
          <p:cNvGrpSpPr/>
          <p:nvPr/>
        </p:nvGrpSpPr>
        <p:grpSpPr>
          <a:xfrm>
            <a:off x="363168" y="1892040"/>
            <a:ext cx="2667004" cy="1371602"/>
            <a:chOff x="304800" y="1600200"/>
            <a:chExt cx="2667004" cy="1371602"/>
          </a:xfrm>
        </p:grpSpPr>
        <p:sp>
          <p:nvSpPr>
            <p:cNvPr id="8" name="TextBox 7"/>
            <p:cNvSpPr txBox="1"/>
            <p:nvPr/>
          </p:nvSpPr>
          <p:spPr>
            <a:xfrm>
              <a:off x="304800" y="1600200"/>
              <a:ext cx="761619"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Status</a:t>
              </a:r>
            </a:p>
          </p:txBody>
        </p:sp>
        <p:cxnSp>
          <p:nvCxnSpPr>
            <p:cNvPr id="51" name="Straight Connector 50"/>
            <p:cNvCxnSpPr>
              <a:endCxn id="8" idx="2"/>
            </p:cNvCxnSpPr>
            <p:nvPr/>
          </p:nvCxnSpPr>
          <p:spPr>
            <a:xfrm rot="10800000">
              <a:off x="685610" y="1969532"/>
              <a:ext cx="2286194" cy="100227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8" name="Group 126"/>
          <p:cNvGrpSpPr/>
          <p:nvPr/>
        </p:nvGrpSpPr>
        <p:grpSpPr>
          <a:xfrm>
            <a:off x="286968" y="4101840"/>
            <a:ext cx="1524000" cy="990600"/>
            <a:chOff x="228600" y="3590330"/>
            <a:chExt cx="1524000" cy="990600"/>
          </a:xfrm>
        </p:grpSpPr>
        <p:sp>
          <p:nvSpPr>
            <p:cNvPr id="60" name="TextBox 59"/>
            <p:cNvSpPr txBox="1"/>
            <p:nvPr/>
          </p:nvSpPr>
          <p:spPr>
            <a:xfrm>
              <a:off x="228600" y="3657600"/>
              <a:ext cx="1371600" cy="923330"/>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t>Task’s thread </a:t>
              </a:r>
            </a:p>
            <a:p>
              <a:r>
                <a:rPr lang="en-US" dirty="0"/>
                <a:t>is frozen</a:t>
              </a:r>
            </a:p>
          </p:txBody>
        </p:sp>
        <p:cxnSp>
          <p:nvCxnSpPr>
            <p:cNvPr id="62" name="Straight Connector 61"/>
            <p:cNvCxnSpPr/>
            <p:nvPr/>
          </p:nvCxnSpPr>
          <p:spPr>
            <a:xfrm flipV="1">
              <a:off x="990600" y="3590330"/>
              <a:ext cx="762000" cy="29587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sp>
        <p:nvSpPr>
          <p:cNvPr id="93" name="Title 92"/>
          <p:cNvSpPr>
            <a:spLocks noGrp="1"/>
          </p:cNvSpPr>
          <p:nvPr>
            <p:ph type="title"/>
          </p:nvPr>
        </p:nvSpPr>
        <p:spPr/>
        <p:txBody>
          <a:bodyPr/>
          <a:lstStyle/>
          <a:p>
            <a:r>
              <a:rPr lang="en-US" dirty="0" smtClean="0"/>
              <a:t>Parallel Tasks</a:t>
            </a:r>
            <a:endParaRPr lang="en-US" dirty="0"/>
          </a:p>
        </p:txBody>
      </p:sp>
      <p:grpSp>
        <p:nvGrpSpPr>
          <p:cNvPr id="20" name="Group 116"/>
          <p:cNvGrpSpPr/>
          <p:nvPr/>
        </p:nvGrpSpPr>
        <p:grpSpPr>
          <a:xfrm>
            <a:off x="1582368" y="1739640"/>
            <a:ext cx="2819400" cy="1524000"/>
            <a:chOff x="1524000" y="1447800"/>
            <a:chExt cx="2819400" cy="1524000"/>
          </a:xfrm>
        </p:grpSpPr>
        <p:sp>
          <p:nvSpPr>
            <p:cNvPr id="9" name="TextBox 8"/>
            <p:cNvSpPr txBox="1"/>
            <p:nvPr/>
          </p:nvSpPr>
          <p:spPr>
            <a:xfrm>
              <a:off x="1524000" y="1447800"/>
              <a:ext cx="2422458"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Location     +      Stacktip</a:t>
              </a:r>
            </a:p>
          </p:txBody>
        </p:sp>
        <p:cxnSp>
          <p:nvCxnSpPr>
            <p:cNvPr id="17" name="Straight Connector 16"/>
            <p:cNvCxnSpPr/>
            <p:nvPr/>
          </p:nvCxnSpPr>
          <p:spPr>
            <a:xfrm rot="16200000" flipH="1">
              <a:off x="1866905" y="2095494"/>
              <a:ext cx="609600" cy="76211"/>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a:off x="2209800" y="2438400"/>
              <a:ext cx="1676400" cy="5334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10800000" flipV="1">
              <a:off x="2209800" y="2133600"/>
              <a:ext cx="685800" cy="3048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1032" name="Picture 8" descr="E:\TechnicalPCP\Debugger\beta1_walkthrough\LocationTooltip.jpg"/>
            <p:cNvPicPr>
              <a:picLocks noChangeAspect="1" noChangeArrowheads="1"/>
            </p:cNvPicPr>
            <p:nvPr/>
          </p:nvPicPr>
          <p:blipFill>
            <a:blip r:embed="rId5" cstate="print"/>
            <a:stretch>
              <a:fillRect/>
            </a:stretch>
          </p:blipFill>
          <p:spPr bwMode="auto">
            <a:xfrm>
              <a:off x="2873877" y="1752600"/>
              <a:ext cx="1469523" cy="728688"/>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2" name="Group 132"/>
          <p:cNvGrpSpPr/>
          <p:nvPr/>
        </p:nvGrpSpPr>
        <p:grpSpPr>
          <a:xfrm>
            <a:off x="1658568" y="4178042"/>
            <a:ext cx="4698209" cy="2579130"/>
            <a:chOff x="1600200" y="3886202"/>
            <a:chExt cx="4698209" cy="2579130"/>
          </a:xfrm>
        </p:grpSpPr>
        <p:cxnSp>
          <p:nvCxnSpPr>
            <p:cNvPr id="44" name="Straight Connector 43"/>
            <p:cNvCxnSpPr>
              <a:endCxn id="1037" idx="0"/>
            </p:cNvCxnSpPr>
            <p:nvPr/>
          </p:nvCxnSpPr>
          <p:spPr>
            <a:xfrm rot="16200000" flipH="1">
              <a:off x="2990642" y="4552951"/>
              <a:ext cx="1828798" cy="49529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1600200" y="6096000"/>
              <a:ext cx="4698209"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Tooltip shows info on waiting/deadlocked status</a:t>
              </a:r>
            </a:p>
          </p:txBody>
        </p:sp>
        <p:pic>
          <p:nvPicPr>
            <p:cNvPr id="1037" name="Picture 13" descr="E:\TechnicalPCP\Debugger\beta1_walkthrough\waitingTooltip.png"/>
            <p:cNvPicPr>
              <a:picLocks noChangeAspect="1" noChangeArrowheads="1"/>
            </p:cNvPicPr>
            <p:nvPr/>
          </p:nvPicPr>
          <p:blipFill>
            <a:blip r:embed="rId6" cstate="print"/>
            <a:stretch>
              <a:fillRect/>
            </a:stretch>
          </p:blipFill>
          <p:spPr bwMode="auto">
            <a:xfrm>
              <a:off x="2971800" y="5715000"/>
              <a:ext cx="2361781" cy="481269"/>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4" name="Group 135"/>
          <p:cNvGrpSpPr/>
          <p:nvPr/>
        </p:nvGrpSpPr>
        <p:grpSpPr>
          <a:xfrm>
            <a:off x="6382968" y="1998259"/>
            <a:ext cx="2598737" cy="2472913"/>
            <a:chOff x="6324600" y="1706419"/>
            <a:chExt cx="2598737" cy="2472913"/>
          </a:xfrm>
        </p:grpSpPr>
        <p:cxnSp>
          <p:nvCxnSpPr>
            <p:cNvPr id="68" name="Straight Connector 67"/>
            <p:cNvCxnSpPr/>
            <p:nvPr/>
          </p:nvCxnSpPr>
          <p:spPr>
            <a:xfrm flipV="1">
              <a:off x="6324600" y="2755107"/>
              <a:ext cx="990600" cy="292893"/>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6705600" y="3810000"/>
              <a:ext cx="2207977"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Column contextmenu</a:t>
              </a:r>
            </a:p>
          </p:txBody>
        </p:sp>
        <p:pic>
          <p:nvPicPr>
            <p:cNvPr id="1038" name="Picture 14" descr="E:\TechnicalPCP\Debugger\beta1_walkthrough\columnsMenu.png"/>
            <p:cNvPicPr>
              <a:picLocks noChangeAspect="1" noChangeArrowheads="1"/>
            </p:cNvPicPr>
            <p:nvPr/>
          </p:nvPicPr>
          <p:blipFill>
            <a:blip r:embed="rId7" cstate="print"/>
            <a:stretch>
              <a:fillRect/>
            </a:stretch>
          </p:blipFill>
          <p:spPr bwMode="auto">
            <a:xfrm>
              <a:off x="7315200" y="1706419"/>
              <a:ext cx="1608137" cy="2081499"/>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grpSp>
      <p:pic>
        <p:nvPicPr>
          <p:cNvPr id="1040" name="Picture 16" descr="E:\TechnicalPCP\Debugger\beta1_walkthrough\columnMenuParentChi.png"/>
          <p:cNvPicPr>
            <a:picLocks noChangeAspect="1" noChangeArrowheads="1"/>
          </p:cNvPicPr>
          <p:nvPr/>
        </p:nvPicPr>
        <p:blipFill>
          <a:blip r:embed="rId8" cstate="print"/>
          <a:stretch>
            <a:fillRect/>
          </a:stretch>
        </p:blipFill>
        <p:spPr bwMode="auto">
          <a:xfrm>
            <a:off x="7373568" y="1968240"/>
            <a:ext cx="1584326" cy="2039663"/>
          </a:xfrm>
          <a:prstGeom prst="rect">
            <a:avLst/>
          </a:prstGeom>
          <a:noFill/>
          <a:ln>
            <a:solidFill>
              <a:schemeClr val="tx2"/>
            </a:solidFill>
          </a:ln>
        </p:spPr>
      </p:pic>
      <p:grpSp>
        <p:nvGrpSpPr>
          <p:cNvPr id="25" name="Group 127"/>
          <p:cNvGrpSpPr/>
          <p:nvPr/>
        </p:nvGrpSpPr>
        <p:grpSpPr>
          <a:xfrm>
            <a:off x="38440" y="3568440"/>
            <a:ext cx="1694107" cy="369332"/>
            <a:chOff x="124450" y="2895600"/>
            <a:chExt cx="1694107" cy="369332"/>
          </a:xfrm>
        </p:grpSpPr>
        <p:sp>
          <p:nvSpPr>
            <p:cNvPr id="54" name="TextBox 53"/>
            <p:cNvSpPr txBox="1"/>
            <p:nvPr/>
          </p:nvSpPr>
          <p:spPr>
            <a:xfrm>
              <a:off x="124450" y="2895600"/>
              <a:ext cx="1399550"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BreakingTask</a:t>
              </a:r>
            </a:p>
          </p:txBody>
        </p:sp>
        <p:cxnSp>
          <p:nvCxnSpPr>
            <p:cNvPr id="55" name="Straight Connector 54"/>
            <p:cNvCxnSpPr>
              <a:stCxn id="54" idx="2"/>
            </p:cNvCxnSpPr>
            <p:nvPr/>
          </p:nvCxnSpPr>
          <p:spPr>
            <a:xfrm flipV="1">
              <a:off x="824225" y="3080266"/>
              <a:ext cx="994332" cy="184666"/>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pic>
        <p:nvPicPr>
          <p:cNvPr id="1036" name="Picture 12" descr="E:\TechnicalPCP\Debugger\beta1_walkthrough\groupedTasks.png"/>
          <p:cNvPicPr>
            <a:picLocks noChangeAspect="1" noChangeArrowheads="1"/>
          </p:cNvPicPr>
          <p:nvPr/>
        </p:nvPicPr>
        <p:blipFill>
          <a:blip r:embed="rId9" cstate="print"/>
          <a:stretch>
            <a:fillRect/>
          </a:stretch>
        </p:blipFill>
        <p:spPr bwMode="auto">
          <a:xfrm>
            <a:off x="1582368" y="3111240"/>
            <a:ext cx="4880745" cy="2258601"/>
          </a:xfrm>
          <a:prstGeom prst="rect">
            <a:avLst/>
          </a:prstGeom>
          <a:noFill/>
          <a:ln>
            <a:solidFill>
              <a:schemeClr val="tx2"/>
            </a:solidFill>
          </a:ln>
        </p:spPr>
      </p:pic>
      <p:pic>
        <p:nvPicPr>
          <p:cNvPr id="1039" name="Picture 15" descr="E:\TechnicalPCP\Debugger\beta1_walkthrough\parentChildTasks.png"/>
          <p:cNvPicPr>
            <a:picLocks noChangeAspect="1" noChangeArrowheads="1"/>
          </p:cNvPicPr>
          <p:nvPr/>
        </p:nvPicPr>
        <p:blipFill>
          <a:blip r:embed="rId10" cstate="print"/>
          <a:stretch>
            <a:fillRect/>
          </a:stretch>
        </p:blipFill>
        <p:spPr bwMode="auto">
          <a:xfrm>
            <a:off x="1582368" y="3111240"/>
            <a:ext cx="4959957" cy="2318741"/>
          </a:xfrm>
          <a:prstGeom prst="rect">
            <a:avLst/>
          </a:prstGeom>
          <a:noFill/>
          <a:ln>
            <a:solidFill>
              <a:schemeClr val="tx2"/>
            </a:solidFill>
          </a:ln>
        </p:spPr>
      </p:pic>
    </p:spTree>
    <p:extLst>
      <p:ext uri="{BB962C8B-B14F-4D97-AF65-F5344CB8AC3E}">
        <p14:creationId xmlns:p14="http://schemas.microsoft.com/office/powerpoint/2010/main" val="1795424685"/>
      </p:ext>
    </p:extLst>
  </p:cSld>
  <p:clrMapOvr>
    <a:masterClrMapping/>
  </p:clrMapOvr>
  <p:transition xmlns:p14="http://schemas.microsoft.com/office/powerpoint/2010/main" advTm="6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1000"/>
                                        <p:tgtEl>
                                          <p:spTgt spid="2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1000"/>
                                        <p:tgtEl>
                                          <p:spTgt spid="6"/>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1000"/>
                                        <p:tgtEl>
                                          <p:spTgt spid="24"/>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1000"/>
                                        <p:tgtEl>
                                          <p:spTgt spid="15"/>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1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1000"/>
                                        <p:tgtEl>
                                          <p:spTgt spid="1036"/>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1040"/>
                                        </p:tgtEl>
                                        <p:attrNameLst>
                                          <p:attrName>style.visibility</p:attrName>
                                        </p:attrNameLst>
                                      </p:cBhvr>
                                      <p:to>
                                        <p:strVal val="visible"/>
                                      </p:to>
                                    </p:set>
                                    <p:animEffect transition="in" filter="fade">
                                      <p:cBhvr>
                                        <p:cTn id="64" dur="1000"/>
                                        <p:tgtEl>
                                          <p:spTgt spid="1040"/>
                                        </p:tgtEl>
                                      </p:cBhvr>
                                    </p:animEffect>
                                  </p:childTnLst>
                                </p:cTn>
                              </p:par>
                              <p:par>
                                <p:cTn id="65" presetID="10" presetClass="exit" presetSubtype="0" fill="hold" nodeType="withEffect">
                                  <p:stCondLst>
                                    <p:cond delay="0"/>
                                  </p:stCondLst>
                                  <p:childTnLst>
                                    <p:animEffect transition="out" filter="fade">
                                      <p:cBhvr>
                                        <p:cTn id="66" dur="1000"/>
                                        <p:tgtEl>
                                          <p:spTgt spid="1031"/>
                                        </p:tgtEl>
                                      </p:cBhvr>
                                    </p:animEffect>
                                    <p:set>
                                      <p:cBhvr>
                                        <p:cTn id="67" dur="1" fill="hold">
                                          <p:stCondLst>
                                            <p:cond delay="999"/>
                                          </p:stCondLst>
                                        </p:cTn>
                                        <p:tgtEl>
                                          <p:spTgt spid="10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fade">
                                      <p:cBhvr>
                                        <p:cTn id="72" dur="1000"/>
                                        <p:tgtEl>
                                          <p:spTgt spid="1039"/>
                                        </p:tgtEl>
                                      </p:cBhvr>
                                    </p:animEffect>
                                  </p:childTnLst>
                                </p:cTn>
                              </p:par>
                            </p:childTnLst>
                          </p:cTn>
                        </p:par>
                        <p:par>
                          <p:cTn id="73" fill="hold">
                            <p:stCondLst>
                              <p:cond delay="1000"/>
                            </p:stCondLst>
                            <p:childTnLst>
                              <p:par>
                                <p:cTn id="74" presetID="10" presetClass="exit" presetSubtype="0" fill="hold" nodeType="afterEffect">
                                  <p:stCondLst>
                                    <p:cond delay="0"/>
                                  </p:stCondLst>
                                  <p:childTnLst>
                                    <p:animEffect transition="out" filter="fade">
                                      <p:cBhvr>
                                        <p:cTn id="75" dur="1000"/>
                                        <p:tgtEl>
                                          <p:spTgt spid="1036"/>
                                        </p:tgtEl>
                                      </p:cBhvr>
                                    </p:animEffect>
                                    <p:set>
                                      <p:cBhvr>
                                        <p:cTn id="76" dur="1" fill="hold">
                                          <p:stCondLst>
                                            <p:cond delay="9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Tasks</a:t>
            </a:r>
            <a:endParaRPr lang="en-US" dirty="0"/>
          </a:p>
        </p:txBody>
      </p:sp>
      <p:sp>
        <p:nvSpPr>
          <p:cNvPr id="3" name="Content Placeholder 2"/>
          <p:cNvSpPr>
            <a:spLocks noGrp="1"/>
          </p:cNvSpPr>
          <p:nvPr>
            <p:ph idx="1"/>
          </p:nvPr>
        </p:nvSpPr>
        <p:spPr/>
        <p:txBody>
          <a:bodyPr/>
          <a:lstStyle/>
          <a:p>
            <a:r>
              <a:rPr lang="en-US" dirty="0" smtClean="0"/>
              <a:t>Support for TPL &amp; PPL tasks</a:t>
            </a:r>
          </a:p>
          <a:p>
            <a:r>
              <a:rPr lang="en-US" dirty="0" smtClean="0"/>
              <a:t>Helps answer questions</a:t>
            </a:r>
          </a:p>
          <a:p>
            <a:pPr lvl="1"/>
            <a:r>
              <a:rPr lang="en-US" dirty="0" smtClean="0"/>
              <a:t>What threads are executing my tasks?</a:t>
            </a:r>
          </a:p>
          <a:p>
            <a:pPr lvl="1"/>
            <a:r>
              <a:rPr lang="en-US" dirty="0" smtClean="0"/>
              <a:t>Where are my tasks running (location, call stack)?</a:t>
            </a:r>
          </a:p>
          <a:p>
            <a:pPr lvl="1"/>
            <a:r>
              <a:rPr lang="en-US" dirty="0" smtClean="0"/>
              <a:t>Which tasks are blocked?</a:t>
            </a:r>
          </a:p>
          <a:p>
            <a:pPr lvl="1"/>
            <a:r>
              <a:rPr lang="en-US" dirty="0" smtClean="0"/>
              <a:t>How many tasks are waiting to run?</a:t>
            </a:r>
          </a:p>
          <a:p>
            <a:r>
              <a:rPr lang="en-US" dirty="0" smtClean="0"/>
              <a:t>Rich UI</a:t>
            </a:r>
          </a:p>
          <a:p>
            <a:pPr lvl="1"/>
            <a:r>
              <a:rPr lang="en-US" dirty="0" smtClean="0"/>
              <a:t>Resizing, re-ordering, hiding, sorting, grouping, parent child view, flagging, copying</a:t>
            </a:r>
          </a:p>
        </p:txBody>
      </p:sp>
      <p:pic>
        <p:nvPicPr>
          <p:cNvPr id="4" name="Picture 2" descr="E:\TechnicalPCP\Debugger\beta2_screenshots\TasksAllStatus.jpg"/>
          <p:cNvPicPr>
            <a:picLocks noChangeAspect="1" noChangeArrowheads="1"/>
          </p:cNvPicPr>
          <p:nvPr/>
        </p:nvPicPr>
        <p:blipFill>
          <a:blip r:embed="rId3" cstate="print"/>
          <a:srcRect/>
          <a:stretch>
            <a:fillRect/>
          </a:stretch>
        </p:blipFill>
        <p:spPr bwMode="auto">
          <a:xfrm>
            <a:off x="6196505" y="-1"/>
            <a:ext cx="2947495" cy="1431235"/>
          </a:xfrm>
          <a:prstGeom prst="rect">
            <a:avLst/>
          </a:prstGeom>
          <a:noFill/>
        </p:spPr>
      </p:pic>
    </p:spTree>
    <p:extLst>
      <p:ext uri="{BB962C8B-B14F-4D97-AF65-F5344CB8AC3E}">
        <p14:creationId xmlns:p14="http://schemas.microsoft.com/office/powerpoint/2010/main" val="3099588580"/>
      </p:ext>
    </p:extLst>
  </p:cSld>
  <p:clrMapOvr>
    <a:masterClrMapping/>
  </p:clrMapOvr>
  <p:transition xmlns:p14="http://schemas.microsoft.com/office/powerpoint/2010/main" advTm="60000">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06"/>
          <p:cNvGrpSpPr/>
          <p:nvPr/>
        </p:nvGrpSpPr>
        <p:grpSpPr>
          <a:xfrm>
            <a:off x="181584" y="1443413"/>
            <a:ext cx="3368675" cy="1957711"/>
            <a:chOff x="152400" y="1307221"/>
            <a:chExt cx="3368675" cy="1957711"/>
          </a:xfrm>
          <a:scene3d>
            <a:camera prst="orthographicFront">
              <a:rot lat="0" lon="0" rev="0"/>
            </a:camera>
            <a:lightRig rig="contrasting" dir="t">
              <a:rot lat="0" lon="0" rev="1500000"/>
            </a:lightRig>
          </a:scene3d>
        </p:grpSpPr>
        <p:pic>
          <p:nvPicPr>
            <p:cNvPr id="2063" name="Picture 15" descr="E:\TechnicalPCP\Debugger\beta1_walkthrough\stacks_cmenu.png"/>
            <p:cNvPicPr>
              <a:picLocks noChangeAspect="1" noChangeArrowheads="1"/>
            </p:cNvPicPr>
            <p:nvPr/>
          </p:nvPicPr>
          <p:blipFill>
            <a:blip r:embed="rId3" cstate="print"/>
            <a:stretch>
              <a:fillRect/>
            </a:stretch>
          </p:blipFill>
          <p:spPr bwMode="auto">
            <a:xfrm>
              <a:off x="152400" y="1307221"/>
              <a:ext cx="3368675" cy="1568619"/>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p3d prstMaterial="metal">
              <a:bevelT w="88900" h="88900"/>
            </a:sp3d>
          </p:spPr>
        </p:pic>
        <p:sp>
          <p:nvSpPr>
            <p:cNvPr id="106" name="TextBox 105"/>
            <p:cNvSpPr txBox="1"/>
            <p:nvPr/>
          </p:nvSpPr>
          <p:spPr>
            <a:xfrm>
              <a:off x="164433" y="2895600"/>
              <a:ext cx="1509388"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p3d prstMaterial="metal">
              <a:bevelT w="88900" h="88900"/>
            </a:sp3d>
          </p:spPr>
          <p:txBody>
            <a:bodyPr wrap="none" rtlCol="0">
              <a:spAutoFit/>
            </a:bodyPr>
            <a:lstStyle/>
            <a:p>
              <a:r>
                <a:rPr lang="en-US" dirty="0"/>
                <a:t>Context menu</a:t>
              </a:r>
            </a:p>
          </p:txBody>
        </p:sp>
      </p:grpSp>
      <p:sp>
        <p:nvSpPr>
          <p:cNvPr id="2" name="Title 1"/>
          <p:cNvSpPr>
            <a:spLocks noGrp="1"/>
          </p:cNvSpPr>
          <p:nvPr>
            <p:ph type="title"/>
          </p:nvPr>
        </p:nvSpPr>
        <p:spPr/>
        <p:txBody>
          <a:bodyPr/>
          <a:lstStyle/>
          <a:p>
            <a:r>
              <a:rPr lang="en-US" dirty="0" smtClean="0"/>
              <a:t>Parallel Stacks</a:t>
            </a:r>
            <a:endParaRPr lang="en-US" dirty="0"/>
          </a:p>
        </p:txBody>
      </p:sp>
      <p:pic>
        <p:nvPicPr>
          <p:cNvPr id="2058" name="Picture 10" descr="E:\TechnicalPCP\Debugger\beta1_walkthrough\stacks_forSlide.png"/>
          <p:cNvPicPr>
            <a:picLocks noChangeAspect="1" noChangeArrowheads="1"/>
          </p:cNvPicPr>
          <p:nvPr/>
        </p:nvPicPr>
        <p:blipFill>
          <a:blip r:embed="rId4" cstate="print"/>
          <a:stretch>
            <a:fillRect/>
          </a:stretch>
        </p:blipFill>
        <p:spPr bwMode="auto">
          <a:xfrm>
            <a:off x="2162784" y="2422192"/>
            <a:ext cx="5093320" cy="3200400"/>
          </a:xfrm>
          <a:prstGeom prst="rect">
            <a:avLst/>
          </a:prstGeom>
          <a:noFill/>
          <a:ln>
            <a:solidFill>
              <a:schemeClr val="tx2"/>
            </a:solidFill>
          </a:ln>
        </p:spPr>
      </p:pic>
      <p:grpSp>
        <p:nvGrpSpPr>
          <p:cNvPr id="9" name="Group 86"/>
          <p:cNvGrpSpPr/>
          <p:nvPr/>
        </p:nvGrpSpPr>
        <p:grpSpPr>
          <a:xfrm>
            <a:off x="3229585" y="1964989"/>
            <a:ext cx="1600199" cy="685805"/>
            <a:chOff x="3641727" y="1752600"/>
            <a:chExt cx="1600199" cy="685805"/>
          </a:xfrm>
        </p:grpSpPr>
        <p:pic>
          <p:nvPicPr>
            <p:cNvPr id="2054" name="Picture 6"/>
            <p:cNvPicPr>
              <a:picLocks noChangeAspect="1" noChangeArrowheads="1"/>
            </p:cNvPicPr>
            <p:nvPr/>
          </p:nvPicPr>
          <p:blipFill>
            <a:blip r:embed="rId5" cstate="print"/>
            <a:srcRect/>
            <a:stretch>
              <a:fillRect/>
            </a:stretch>
          </p:blipFill>
          <p:spPr bwMode="auto">
            <a:xfrm>
              <a:off x="3962400" y="1752600"/>
              <a:ext cx="1279526" cy="243638"/>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34" name="Straight Connector 33"/>
            <p:cNvCxnSpPr>
              <a:stCxn id="2054" idx="2"/>
            </p:cNvCxnSpPr>
            <p:nvPr/>
          </p:nvCxnSpPr>
          <p:spPr>
            <a:xfrm rot="5400000">
              <a:off x="3900862" y="1737103"/>
              <a:ext cx="442167" cy="960437"/>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0" name="Group 85"/>
          <p:cNvGrpSpPr/>
          <p:nvPr/>
        </p:nvGrpSpPr>
        <p:grpSpPr>
          <a:xfrm>
            <a:off x="3000984" y="1583992"/>
            <a:ext cx="1735804" cy="1066800"/>
            <a:chOff x="3276600" y="1371600"/>
            <a:chExt cx="1735804" cy="1066800"/>
          </a:xfrm>
        </p:grpSpPr>
        <p:pic>
          <p:nvPicPr>
            <p:cNvPr id="2055" name="Picture 7"/>
            <p:cNvPicPr>
              <a:picLocks noChangeAspect="1" noChangeArrowheads="1"/>
            </p:cNvPicPr>
            <p:nvPr/>
          </p:nvPicPr>
          <p:blipFill>
            <a:blip r:embed="rId6" cstate="print"/>
            <a:srcRect/>
            <a:stretch>
              <a:fillRect/>
            </a:stretch>
          </p:blipFill>
          <p:spPr bwMode="auto">
            <a:xfrm>
              <a:off x="3810000" y="1371600"/>
              <a:ext cx="1202404" cy="234872"/>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37" name="Straight Connector 36"/>
            <p:cNvCxnSpPr/>
            <p:nvPr/>
          </p:nvCxnSpPr>
          <p:spPr>
            <a:xfrm rot="5400000">
              <a:off x="3086100" y="1790700"/>
              <a:ext cx="838200" cy="4572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1" name="Group 88"/>
          <p:cNvGrpSpPr/>
          <p:nvPr/>
        </p:nvGrpSpPr>
        <p:grpSpPr>
          <a:xfrm>
            <a:off x="3381984" y="1660192"/>
            <a:ext cx="3975026" cy="990598"/>
            <a:chOff x="3962400" y="1447800"/>
            <a:chExt cx="3975026" cy="990598"/>
          </a:xfrm>
        </p:grpSpPr>
        <p:pic>
          <p:nvPicPr>
            <p:cNvPr id="2053" name="Picture 5"/>
            <p:cNvPicPr>
              <a:picLocks noChangeAspect="1" noChangeArrowheads="1"/>
            </p:cNvPicPr>
            <p:nvPr/>
          </p:nvPicPr>
          <p:blipFill>
            <a:blip r:embed="rId7" cstate="print"/>
            <a:srcRect/>
            <a:stretch>
              <a:fillRect/>
            </a:stretch>
          </p:blipFill>
          <p:spPr bwMode="auto">
            <a:xfrm>
              <a:off x="5867400" y="1447800"/>
              <a:ext cx="2070026" cy="243638"/>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0" name="Straight Connector 39"/>
            <p:cNvCxnSpPr/>
            <p:nvPr/>
          </p:nvCxnSpPr>
          <p:spPr>
            <a:xfrm rot="10800000" flipV="1">
              <a:off x="3962400" y="1676400"/>
              <a:ext cx="2438400" cy="76199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3" name="Group 89"/>
          <p:cNvGrpSpPr/>
          <p:nvPr/>
        </p:nvGrpSpPr>
        <p:grpSpPr>
          <a:xfrm>
            <a:off x="3644816" y="2117392"/>
            <a:ext cx="3893936" cy="609600"/>
            <a:chOff x="4267200" y="1981200"/>
            <a:chExt cx="3893936" cy="609600"/>
          </a:xfrm>
        </p:grpSpPr>
        <p:pic>
          <p:nvPicPr>
            <p:cNvPr id="2052" name="Picture 4"/>
            <p:cNvPicPr>
              <a:picLocks noChangeAspect="1" noChangeArrowheads="1"/>
            </p:cNvPicPr>
            <p:nvPr/>
          </p:nvPicPr>
          <p:blipFill>
            <a:blip r:embed="rId8" cstate="print"/>
            <a:srcRect/>
            <a:stretch>
              <a:fillRect/>
            </a:stretch>
          </p:blipFill>
          <p:spPr bwMode="auto">
            <a:xfrm>
              <a:off x="6823768" y="1981200"/>
              <a:ext cx="1337368" cy="261164"/>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3" name="Straight Connector 42"/>
            <p:cNvCxnSpPr/>
            <p:nvPr/>
          </p:nvCxnSpPr>
          <p:spPr>
            <a:xfrm rot="10800000" flipV="1">
              <a:off x="4267200" y="2209800"/>
              <a:ext cx="2556568" cy="3810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4" name="Group 92"/>
          <p:cNvGrpSpPr/>
          <p:nvPr/>
        </p:nvGrpSpPr>
        <p:grpSpPr>
          <a:xfrm>
            <a:off x="4220184" y="3260392"/>
            <a:ext cx="4695631" cy="646331"/>
            <a:chOff x="4191000" y="3124200"/>
            <a:chExt cx="4695631" cy="646331"/>
          </a:xfrm>
        </p:grpSpPr>
        <p:sp>
          <p:nvSpPr>
            <p:cNvPr id="5" name="TextBox 4"/>
            <p:cNvSpPr txBox="1"/>
            <p:nvPr/>
          </p:nvSpPr>
          <p:spPr>
            <a:xfrm>
              <a:off x="7239000" y="3124200"/>
              <a:ext cx="1647631" cy="646331"/>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active frame of </a:t>
              </a:r>
            </a:p>
            <a:p>
              <a:r>
                <a:rPr lang="en-US" dirty="0"/>
                <a:t>other thread(s)</a:t>
              </a:r>
            </a:p>
          </p:txBody>
        </p:sp>
        <p:cxnSp>
          <p:nvCxnSpPr>
            <p:cNvPr id="46" name="Straight Connector 45"/>
            <p:cNvCxnSpPr>
              <a:stCxn id="5" idx="1"/>
            </p:cNvCxnSpPr>
            <p:nvPr/>
          </p:nvCxnSpPr>
          <p:spPr>
            <a:xfrm rot="10800000" flipV="1">
              <a:off x="4191000" y="3447366"/>
              <a:ext cx="3048000" cy="21023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sp>
        <p:nvSpPr>
          <p:cNvPr id="4" name="TextBox 3"/>
          <p:cNvSpPr txBox="1"/>
          <p:nvPr/>
        </p:nvSpPr>
        <p:spPr>
          <a:xfrm>
            <a:off x="7344384" y="2650792"/>
            <a:ext cx="1647631" cy="646331"/>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active frame of </a:t>
            </a:r>
          </a:p>
          <a:p>
            <a:r>
              <a:rPr lang="en-US" dirty="0"/>
              <a:t>current thread</a:t>
            </a:r>
          </a:p>
        </p:txBody>
      </p:sp>
      <p:grpSp>
        <p:nvGrpSpPr>
          <p:cNvPr id="15" name="Group 95"/>
          <p:cNvGrpSpPr/>
          <p:nvPr/>
        </p:nvGrpSpPr>
        <p:grpSpPr>
          <a:xfrm>
            <a:off x="5667984" y="3946192"/>
            <a:ext cx="3159242" cy="369332"/>
            <a:chOff x="5638800" y="3810000"/>
            <a:chExt cx="3159242" cy="369332"/>
          </a:xfrm>
        </p:grpSpPr>
        <p:sp>
          <p:nvSpPr>
            <p:cNvPr id="3" name="TextBox 2"/>
            <p:cNvSpPr txBox="1"/>
            <p:nvPr/>
          </p:nvSpPr>
          <p:spPr>
            <a:xfrm>
              <a:off x="7315200" y="3810000"/>
              <a:ext cx="1482842"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current frame</a:t>
              </a:r>
            </a:p>
          </p:txBody>
        </p:sp>
        <p:cxnSp>
          <p:nvCxnSpPr>
            <p:cNvPr id="52" name="Straight Connector 51"/>
            <p:cNvCxnSpPr>
              <a:stCxn id="3" idx="1"/>
            </p:cNvCxnSpPr>
            <p:nvPr/>
          </p:nvCxnSpPr>
          <p:spPr>
            <a:xfrm rot="10800000" flipV="1">
              <a:off x="5638800" y="3994666"/>
              <a:ext cx="1676400" cy="12013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7" name="Group 98"/>
          <p:cNvGrpSpPr/>
          <p:nvPr/>
        </p:nvGrpSpPr>
        <p:grpSpPr>
          <a:xfrm>
            <a:off x="5896584" y="4403392"/>
            <a:ext cx="3049264" cy="902732"/>
            <a:chOff x="5867400" y="4267200"/>
            <a:chExt cx="3049264" cy="902732"/>
          </a:xfrm>
        </p:grpSpPr>
        <p:sp>
          <p:nvSpPr>
            <p:cNvPr id="8" name="TextBox 7"/>
            <p:cNvSpPr txBox="1"/>
            <p:nvPr/>
          </p:nvSpPr>
          <p:spPr>
            <a:xfrm>
              <a:off x="7315200" y="4800600"/>
              <a:ext cx="1601464"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method tooltip</a:t>
              </a:r>
            </a:p>
          </p:txBody>
        </p:sp>
        <p:pic>
          <p:nvPicPr>
            <p:cNvPr id="2057" name="Picture 9" descr="E:\TechnicalPCP\Debugger\beta1_walkthrough\frame_tooltip.png"/>
            <p:cNvPicPr>
              <a:picLocks noChangeAspect="1" noChangeArrowheads="1"/>
            </p:cNvPicPr>
            <p:nvPr/>
          </p:nvPicPr>
          <p:blipFill>
            <a:blip r:embed="rId9" cstate="print"/>
            <a:stretch>
              <a:fillRect/>
            </a:stretch>
          </p:blipFill>
          <p:spPr bwMode="auto">
            <a:xfrm>
              <a:off x="7391400" y="4473896"/>
              <a:ext cx="1356940" cy="433066"/>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62" name="Straight Connector 61"/>
            <p:cNvCxnSpPr/>
            <p:nvPr/>
          </p:nvCxnSpPr>
          <p:spPr>
            <a:xfrm rot="10800000">
              <a:off x="5867400" y="4267200"/>
              <a:ext cx="1447800" cy="3810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8" name="Group 90"/>
          <p:cNvGrpSpPr/>
          <p:nvPr/>
        </p:nvGrpSpPr>
        <p:grpSpPr>
          <a:xfrm>
            <a:off x="1172184" y="3813844"/>
            <a:ext cx="1066810" cy="1251467"/>
            <a:chOff x="1295400" y="3733799"/>
            <a:chExt cx="1066810" cy="1255933"/>
          </a:xfrm>
        </p:grpSpPr>
        <p:sp>
          <p:nvSpPr>
            <p:cNvPr id="12" name="TextBox 11"/>
            <p:cNvSpPr txBox="1"/>
            <p:nvPr/>
          </p:nvSpPr>
          <p:spPr>
            <a:xfrm>
              <a:off x="1295400" y="4343401"/>
              <a:ext cx="994546" cy="646331"/>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t>Zoom </a:t>
              </a:r>
            </a:p>
            <a:p>
              <a:r>
                <a:rPr lang="en-US" dirty="0"/>
                <a:t>control</a:t>
              </a:r>
            </a:p>
          </p:txBody>
        </p:sp>
        <p:cxnSp>
          <p:nvCxnSpPr>
            <p:cNvPr id="65" name="Straight Connector 64"/>
            <p:cNvCxnSpPr>
              <a:endCxn id="12" idx="0"/>
            </p:cNvCxnSpPr>
            <p:nvPr/>
          </p:nvCxnSpPr>
          <p:spPr>
            <a:xfrm rot="5400000">
              <a:off x="1772641" y="3753832"/>
              <a:ext cx="609601" cy="569536"/>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9" name="Group 84"/>
          <p:cNvGrpSpPr/>
          <p:nvPr/>
        </p:nvGrpSpPr>
        <p:grpSpPr>
          <a:xfrm>
            <a:off x="583850" y="2803192"/>
            <a:ext cx="1959934" cy="1524000"/>
            <a:chOff x="554666" y="2667000"/>
            <a:chExt cx="1959934" cy="1524000"/>
          </a:xfrm>
        </p:grpSpPr>
        <p:pic>
          <p:nvPicPr>
            <p:cNvPr id="2059" name="Picture 11" descr="E:\TechnicalPCP\Debugger\beta1_walkthrough\threadsTasks_combo.png"/>
            <p:cNvPicPr>
              <a:picLocks noChangeAspect="1" noChangeArrowheads="1"/>
            </p:cNvPicPr>
            <p:nvPr/>
          </p:nvPicPr>
          <p:blipFill>
            <a:blip r:embed="rId10" cstate="print"/>
            <a:stretch>
              <a:fillRect/>
            </a:stretch>
          </p:blipFill>
          <p:spPr bwMode="auto">
            <a:xfrm>
              <a:off x="554666" y="3505200"/>
              <a:ext cx="845287" cy="685800"/>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68" name="Straight Connector 67"/>
            <p:cNvCxnSpPr/>
            <p:nvPr/>
          </p:nvCxnSpPr>
          <p:spPr>
            <a:xfrm rot="10800000" flipV="1">
              <a:off x="1447800" y="2667000"/>
              <a:ext cx="1066800" cy="8382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0" name="Group 99"/>
          <p:cNvGrpSpPr/>
          <p:nvPr/>
        </p:nvGrpSpPr>
        <p:grpSpPr>
          <a:xfrm>
            <a:off x="257784" y="4936792"/>
            <a:ext cx="3810000" cy="1676400"/>
            <a:chOff x="228600" y="4800600"/>
            <a:chExt cx="3810000" cy="1676400"/>
          </a:xfrm>
        </p:grpSpPr>
        <p:sp>
          <p:nvSpPr>
            <p:cNvPr id="7" name="TextBox 6"/>
            <p:cNvSpPr txBox="1"/>
            <p:nvPr/>
          </p:nvSpPr>
          <p:spPr>
            <a:xfrm>
              <a:off x="228600" y="6107668"/>
              <a:ext cx="1525739"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header tooltip</a:t>
              </a:r>
            </a:p>
          </p:txBody>
        </p:sp>
        <p:pic>
          <p:nvPicPr>
            <p:cNvPr id="2051" name="Picture 3"/>
            <p:cNvPicPr>
              <a:picLocks noChangeAspect="1" noChangeArrowheads="1"/>
            </p:cNvPicPr>
            <p:nvPr/>
          </p:nvPicPr>
          <p:blipFill>
            <a:blip r:embed="rId11" cstate="print"/>
            <a:stretch>
              <a:fillRect/>
            </a:stretch>
          </p:blipFill>
          <p:spPr bwMode="auto">
            <a:xfrm>
              <a:off x="381000" y="4979545"/>
              <a:ext cx="1219200" cy="1226917"/>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72" name="Straight Connector 71"/>
            <p:cNvCxnSpPr/>
            <p:nvPr/>
          </p:nvCxnSpPr>
          <p:spPr>
            <a:xfrm flipV="1">
              <a:off x="1676400" y="4800600"/>
              <a:ext cx="2362200" cy="838202"/>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1" name="Group 100"/>
          <p:cNvGrpSpPr/>
          <p:nvPr/>
        </p:nvGrpSpPr>
        <p:grpSpPr>
          <a:xfrm>
            <a:off x="7115785" y="5470192"/>
            <a:ext cx="1828799" cy="1131332"/>
            <a:chOff x="6901802" y="5410200"/>
            <a:chExt cx="1828799" cy="1131332"/>
          </a:xfrm>
        </p:grpSpPr>
        <p:sp>
          <p:nvSpPr>
            <p:cNvPr id="16" name="TextBox 15"/>
            <p:cNvSpPr txBox="1"/>
            <p:nvPr/>
          </p:nvSpPr>
          <p:spPr>
            <a:xfrm>
              <a:off x="7162800" y="6172200"/>
              <a:ext cx="1567801"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Bird’s eye view</a:t>
              </a:r>
            </a:p>
          </p:txBody>
        </p:sp>
        <p:cxnSp>
          <p:nvCxnSpPr>
            <p:cNvPr id="77" name="Straight Connector 76"/>
            <p:cNvCxnSpPr>
              <a:stCxn id="16" idx="1"/>
            </p:cNvCxnSpPr>
            <p:nvPr/>
          </p:nvCxnSpPr>
          <p:spPr>
            <a:xfrm rot="10800000">
              <a:off x="6901802" y="5486400"/>
              <a:ext cx="260999" cy="870466"/>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2062" name="Picture 14"/>
            <p:cNvPicPr>
              <a:picLocks noChangeAspect="1" noChangeArrowheads="1"/>
            </p:cNvPicPr>
            <p:nvPr/>
          </p:nvPicPr>
          <p:blipFill>
            <a:blip r:embed="rId12" cstate="print"/>
            <a:stretch>
              <a:fillRect/>
            </a:stretch>
          </p:blipFill>
          <p:spPr bwMode="auto">
            <a:xfrm>
              <a:off x="7279085" y="5410200"/>
              <a:ext cx="1427954" cy="815975"/>
            </a:xfrm>
            <a:prstGeom prst="rect">
              <a:avLst/>
            </a:prstGeom>
            <a:noFill/>
            <a:ln w="9525">
              <a:solidFill>
                <a:schemeClr val="tx2"/>
              </a:solidFill>
              <a:miter lim="800000"/>
              <a:headEnd/>
              <a:tailEnd/>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2" name="Group 96"/>
          <p:cNvGrpSpPr/>
          <p:nvPr/>
        </p:nvGrpSpPr>
        <p:grpSpPr>
          <a:xfrm>
            <a:off x="2772384" y="4784400"/>
            <a:ext cx="4173771" cy="1969524"/>
            <a:chOff x="2743200" y="4648208"/>
            <a:chExt cx="4173771" cy="1969524"/>
          </a:xfrm>
        </p:grpSpPr>
        <p:sp>
          <p:nvSpPr>
            <p:cNvPr id="81" name="TextBox 80"/>
            <p:cNvSpPr txBox="1"/>
            <p:nvPr/>
          </p:nvSpPr>
          <p:spPr>
            <a:xfrm>
              <a:off x="2743200" y="6248400"/>
              <a:ext cx="4173771" cy="369332"/>
            </a:xfrm>
            <a:prstGeom prst="rect">
              <a:avLst/>
            </a:prstGeom>
            <a:noFill/>
            <a:ln>
              <a:solidFill>
                <a:schemeClr val="tx2"/>
              </a:solidFill>
            </a:ln>
            <a:effectLst>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t>Blue highlights path of current thread/task</a:t>
              </a:r>
            </a:p>
          </p:txBody>
        </p:sp>
        <p:cxnSp>
          <p:nvCxnSpPr>
            <p:cNvPr id="82" name="Straight Connector 81"/>
            <p:cNvCxnSpPr>
              <a:stCxn id="81" idx="0"/>
            </p:cNvCxnSpPr>
            <p:nvPr/>
          </p:nvCxnSpPr>
          <p:spPr>
            <a:xfrm rot="5400000" flipH="1" flipV="1">
              <a:off x="4091447" y="5386847"/>
              <a:ext cx="1600193" cy="122915"/>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pic>
        <p:nvPicPr>
          <p:cNvPr id="2064" name="Picture 16" descr="E:\TechnicalPCP\Debugger\beta1_walkthrough\stacks_methodView.png"/>
          <p:cNvPicPr>
            <a:picLocks noChangeAspect="1" noChangeArrowheads="1"/>
          </p:cNvPicPr>
          <p:nvPr/>
        </p:nvPicPr>
        <p:blipFill>
          <a:blip r:embed="rId13" cstate="print"/>
          <a:stretch>
            <a:fillRect/>
          </a:stretch>
        </p:blipFill>
        <p:spPr bwMode="auto">
          <a:xfrm>
            <a:off x="3000984" y="1888792"/>
            <a:ext cx="3424391" cy="4313237"/>
          </a:xfrm>
          <a:prstGeom prst="rect">
            <a:avLst/>
          </a:prstGeom>
          <a:noFill/>
          <a:ln>
            <a:solidFill>
              <a:schemeClr val="tx2"/>
            </a:solidFill>
          </a:ln>
          <a:effectLst>
            <a:glow rad="228600">
              <a:schemeClr val="accent1">
                <a:satMod val="175000"/>
                <a:alpha val="40000"/>
              </a:schemeClr>
            </a:glow>
            <a:outerShdw blurRad="149987" dist="250190" dir="8460000" algn="ctr">
              <a:srgbClr xmlns:mc="http://schemas.openxmlformats.org/markup-compatibility/2006" xmlns:a14="http://schemas.microsoft.com/office/drawing/2010/main" val="000000" mc:Ignorable="">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590215990"/>
      </p:ext>
    </p:extLst>
  </p:cSld>
  <p:clrMapOvr>
    <a:masterClrMapping/>
  </p:clrMapOvr>
  <p:transition xmlns:p14="http://schemas.microsoft.com/office/powerpoint/2010/main" advTm="60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000"/>
                                        <p:tgtEl>
                                          <p:spTgt spid="11"/>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000"/>
                                        <p:tgtEl>
                                          <p:spTgt spid="13"/>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1000"/>
                                        <p:tgtEl>
                                          <p:spTgt spid="14"/>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1000"/>
                                        <p:tgtEl>
                                          <p:spTgt spid="15"/>
                                        </p:tgtEl>
                                      </p:cBhvr>
                                    </p:animEffect>
                                  </p:childTnLst>
                                </p:cTn>
                              </p:par>
                            </p:childTnLst>
                          </p:cTn>
                        </p:par>
                        <p:par>
                          <p:cTn id="40" fill="hold">
                            <p:stCondLst>
                              <p:cond delay="90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1000"/>
                                        <p:tgtEl>
                                          <p:spTgt spid="22"/>
                                        </p:tgtEl>
                                      </p:cBhvr>
                                    </p:animEffect>
                                  </p:childTnLst>
                                </p:cTn>
                              </p:par>
                            </p:childTnLst>
                          </p:cTn>
                        </p:par>
                        <p:par>
                          <p:cTn id="44" fill="hold">
                            <p:stCondLst>
                              <p:cond delay="100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1000"/>
                                        <p:tgtEl>
                                          <p:spTgt spid="17"/>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1000"/>
                                        <p:tgtEl>
                                          <p:spTgt spid="20"/>
                                        </p:tgtEl>
                                      </p:cBhvr>
                                    </p:animEffect>
                                  </p:childTnLst>
                                </p:cTn>
                              </p:par>
                            </p:childTnLst>
                          </p:cTn>
                        </p:par>
                        <p:par>
                          <p:cTn id="52" fill="hold">
                            <p:stCondLst>
                              <p:cond delay="12000"/>
                            </p:stCondLst>
                            <p:childTnLst>
                              <p:par>
                                <p:cTn id="53" presetID="22" presetClass="entr" presetSubtype="2"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1000"/>
                                        <p:tgtEl>
                                          <p:spTgt spid="21"/>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2064"/>
                                        </p:tgtEl>
                                        <p:attrNameLst>
                                          <p:attrName>style.visibility</p:attrName>
                                        </p:attrNameLst>
                                      </p:cBhvr>
                                      <p:to>
                                        <p:strVal val="visible"/>
                                      </p:to>
                                    </p:set>
                                    <p:animEffect transition="in" filter="fade">
                                      <p:cBhvr>
                                        <p:cTn id="63" dur="5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Stacks</a:t>
            </a:r>
            <a:endParaRPr lang="en-US" dirty="0"/>
          </a:p>
        </p:txBody>
      </p:sp>
      <p:sp>
        <p:nvSpPr>
          <p:cNvPr id="3" name="Content Placeholder 2"/>
          <p:cNvSpPr>
            <a:spLocks noGrp="1"/>
          </p:cNvSpPr>
          <p:nvPr>
            <p:ph idx="1"/>
          </p:nvPr>
        </p:nvSpPr>
        <p:spPr/>
        <p:txBody>
          <a:bodyPr/>
          <a:lstStyle/>
          <a:p>
            <a:r>
              <a:rPr lang="en-US" dirty="0" smtClean="0"/>
              <a:t>Support tasks, but also thread-based apps</a:t>
            </a:r>
          </a:p>
          <a:p>
            <a:r>
              <a:rPr lang="en-US" dirty="0" smtClean="0"/>
              <a:t>What it offers</a:t>
            </a:r>
          </a:p>
          <a:p>
            <a:pPr lvl="1"/>
            <a:r>
              <a:rPr lang="en-US" dirty="0" smtClean="0"/>
              <a:t>Multiple call stacks in a single view</a:t>
            </a:r>
          </a:p>
          <a:p>
            <a:pPr lvl="1"/>
            <a:r>
              <a:rPr lang="en-US" dirty="0" smtClean="0"/>
              <a:t>Coalescing of call stack prefixes</a:t>
            </a:r>
          </a:p>
          <a:p>
            <a:pPr lvl="1"/>
            <a:r>
              <a:rPr lang="en-US" dirty="0" smtClean="0"/>
              <a:t>Task-specific view (inc. task status)</a:t>
            </a:r>
          </a:p>
          <a:p>
            <a:pPr lvl="1"/>
            <a:r>
              <a:rPr lang="en-US" dirty="0" smtClean="0"/>
              <a:t>Easy navigation to any executing method</a:t>
            </a:r>
          </a:p>
          <a:p>
            <a:r>
              <a:rPr lang="en-US" dirty="0" smtClean="0"/>
              <a:t>Rich UI</a:t>
            </a:r>
          </a:p>
          <a:p>
            <a:pPr lvl="1"/>
            <a:r>
              <a:rPr lang="en-US" dirty="0" smtClean="0"/>
              <a:t>Graphical representation, zooming, panning, bird’s eye view, flagging, tooltips</a:t>
            </a:r>
          </a:p>
        </p:txBody>
      </p:sp>
      <p:pic>
        <p:nvPicPr>
          <p:cNvPr id="4" name="Picture 1" descr="E:\TechnicalPCP\Debugger\beta2_screenshots\stacks_forSlide.png"/>
          <p:cNvPicPr>
            <a:picLocks noChangeAspect="1" noChangeArrowheads="1"/>
          </p:cNvPicPr>
          <p:nvPr/>
        </p:nvPicPr>
        <p:blipFill>
          <a:blip r:embed="rId3" cstate="print"/>
          <a:srcRect/>
          <a:stretch>
            <a:fillRect/>
          </a:stretch>
        </p:blipFill>
        <p:spPr bwMode="auto">
          <a:xfrm>
            <a:off x="6855699" y="1"/>
            <a:ext cx="2288301" cy="1437860"/>
          </a:xfrm>
          <a:prstGeom prst="rect">
            <a:avLst/>
          </a:prstGeom>
          <a:noFill/>
        </p:spPr>
      </p:pic>
    </p:spTree>
    <p:extLst>
      <p:ext uri="{BB962C8B-B14F-4D97-AF65-F5344CB8AC3E}">
        <p14:creationId xmlns:p14="http://schemas.microsoft.com/office/powerpoint/2010/main" val="2827959035"/>
      </p:ext>
    </p:extLst>
  </p:cSld>
  <p:clrMapOvr>
    <a:masterClrMapping/>
  </p:clrMapOvr>
  <p:transition xmlns:p14="http://schemas.microsoft.com/office/powerpoint/2010/main" advTm="60000">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http://www.danielmoth.com/Blog">
  <a:themeElements>
    <a:clrScheme name="TechEd 2008 Developer">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F5F5F" mc:Ignorable=""/>
      </a:dk2>
      <a:lt2>
        <a:srgbClr xmlns:mc="http://schemas.openxmlformats.org/markup-compatibility/2006" xmlns:a14="http://schemas.microsoft.com/office/drawing/2010/main" val="F2803A"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B557"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A86DA" mc:Ignorable=""/>
      </a:accent4>
      <a:accent5>
        <a:srgbClr xmlns:mc="http://schemas.openxmlformats.org/markup-compatibility/2006" xmlns:a14="http://schemas.microsoft.com/office/drawing/2010/main" val="FF9929" mc:Ignorable=""/>
      </a:accent5>
      <a:accent6>
        <a:srgbClr xmlns:mc="http://schemas.openxmlformats.org/markup-compatibility/2006" xmlns:a14="http://schemas.microsoft.com/office/drawing/2010/main" val="808080" mc:Ignorable=""/>
      </a:accent6>
      <a:hlink>
        <a:srgbClr xmlns:mc="http://schemas.openxmlformats.org/markup-compatibility/2006" xmlns:a14="http://schemas.microsoft.com/office/drawing/2010/main" val="F9B883" mc:Ignorable=""/>
      </a:hlink>
      <a:folHlink>
        <a:srgbClr xmlns:mc="http://schemas.openxmlformats.org/markup-compatibility/2006" xmlns:a14="http://schemas.microsoft.com/office/drawing/2010/main" val="F0ED7B" mc:Ignorable=""/>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 (2)</Template>
  <TotalTime>0</TotalTime>
  <Words>661</Words>
  <Application>Microsoft Office PowerPoint</Application>
  <PresentationFormat>On-screen Show (4:3)</PresentationFormat>
  <Paragraphs>93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http://www.danielmoth.com/Blog</vt:lpstr>
      <vt:lpstr>Parallel Debugging in VS2010</vt:lpstr>
      <vt:lpstr>New Debugger toolwindows</vt:lpstr>
      <vt:lpstr>Parallel Tasks</vt:lpstr>
      <vt:lpstr>Parallel Tasks</vt:lpstr>
      <vt:lpstr>Parallel Stacks</vt:lpstr>
      <vt:lpstr>Parallel Stacks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dcterms:created xsi:type="dcterms:W3CDTF">2009-11-06T22:03:59Z</dcterms:created>
  <dcterms:modified xsi:type="dcterms:W3CDTF">2009-11-06T22:05:26Z</dcterms:modified>
</cp:coreProperties>
</file>